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 id="2147483670" r:id="rId2"/>
  </p:sldMasterIdLst>
  <p:notesMasterIdLst>
    <p:notesMasterId r:id="rId4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47B6EE9E-CCA1-4EC6-A1D6-7B3B8B41B69A}">
  <a:tblStyle styleId="{47B6EE9E-CCA1-4EC6-A1D6-7B3B8B41B69A}"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1" d="100"/>
          <a:sy n="111" d="100"/>
        </p:scale>
        <p:origin x="-832"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4.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25134275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3" name="Shape 4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We want to briefly talk about what PCF looked like before PCF 2.0. We want to explain the power and reliability that BOSH brought to the ERT and Services that were deployed on the platform. We want to highlight the power of BOSH and how it can abstract away IaaS specifics from services running on the platform.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2" name="Shape 4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We want to highlight that we have PKS (Kubernetes) running on top of BOSH to give the same reliability we’ve seen before with the Elastic Runtime. We also should mention that prior to PCF 2.0, PKS was a standalone installation on it’s own BOSH director, with NSX and Harbor sitting alongside PKS.</a:t>
            </a:r>
            <a:endParaRPr/>
          </a:p>
          <a:p>
            <a:pPr marL="0" lvl="0" indent="0">
              <a:spcBef>
                <a:spcPts val="0"/>
              </a:spcBef>
              <a:spcAft>
                <a:spcPts val="0"/>
              </a:spcAft>
              <a:buNone/>
            </a:pPr>
            <a:endParaRPr/>
          </a:p>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Shape 5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6" name="Shape 5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Every workload is different. By having a choice where to deploy, we give developers the freedom to choose the level of abstraction that is appropriate for the application they are deploying.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Shape 6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1" name="Shape 6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 this example, we have a Spring Boot app that needs a service running on PKS, which in this case is Elastic Search. This is powerful in showing that developers have even more self-service options available to them if they can run development data services in PKS without having to request new resources via tickets. </a:t>
            </a:r>
            <a:endParaRPr/>
          </a:p>
          <a:p>
            <a:pPr marL="0" lvl="0" indent="0">
              <a:spcBef>
                <a:spcPts val="0"/>
              </a:spcBef>
              <a:spcAft>
                <a:spcPts val="0"/>
              </a:spcAft>
              <a:buNone/>
            </a:pPr>
            <a:endParaRPr/>
          </a:p>
          <a:p>
            <a:pPr marL="0" lvl="0" indent="0" rtl="0">
              <a:spcBef>
                <a:spcPts val="0"/>
              </a:spcBef>
              <a:spcAft>
                <a:spcPts val="0"/>
              </a:spcAft>
              <a:buNone/>
            </a:pPr>
            <a:r>
              <a:rPr lang="en"/>
              <a:t>We should also point out that this allow developers to break up their applications more logically now as well and run part of their applications in PAS and other in PKS as appropriate.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Shape 7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2" name="Shape 7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6" name="Shape 7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Pivotal Application Service (or PAS, formerly Elastic Runtime or ERT) sits at the core of what Pivotal offers.  As Pivotal’s Platform as a Service (PaaS) offering, it delivers on the promises of Microservices &amp; DevOps at scale in many ways:</a:t>
            </a:r>
            <a:endParaRPr/>
          </a:p>
          <a:p>
            <a:pPr marL="0" lvl="0" indent="0" rtl="0">
              <a:spcBef>
                <a:spcPts val="0"/>
              </a:spcBef>
              <a:spcAft>
                <a:spcPts val="0"/>
              </a:spcAft>
              <a:buNone/>
            </a:pPr>
            <a:endParaRPr/>
          </a:p>
          <a:p>
            <a:pPr marL="457200" lvl="0" indent="-317500" rtl="0">
              <a:spcBef>
                <a:spcPts val="0"/>
              </a:spcBef>
              <a:spcAft>
                <a:spcPts val="0"/>
              </a:spcAft>
              <a:buSzPts val="1400"/>
              <a:buAutoNum type="arabicParenR"/>
            </a:pPr>
            <a:r>
              <a:rPr lang="en"/>
              <a:t>It provides the best place for Spring and Spring Boot applications to run.   Many other popular languages are fully supported with native buildpacks - NodeJS, Python, PHP, Ruby, Go, .Net just to name a few.  </a:t>
            </a:r>
            <a:endParaRPr/>
          </a:p>
          <a:p>
            <a:pPr marL="457200" lvl="0" indent="-317500" rtl="0">
              <a:spcBef>
                <a:spcPts val="0"/>
              </a:spcBef>
              <a:spcAft>
                <a:spcPts val="0"/>
              </a:spcAft>
              <a:buSzPts val="1400"/>
              <a:buAutoNum type="arabicParenR"/>
            </a:pPr>
            <a:r>
              <a:rPr lang="en"/>
              <a:t>PAS was built for microservices, and natively integrates with many of the patterns that are necessary to use microservices at scale.  Spring Cloud Services introduces a production-ready implementation of these patterns, and can be deployed on PAS quickly.</a:t>
            </a:r>
            <a:endParaRPr/>
          </a:p>
          <a:p>
            <a:pPr marL="457200" lvl="0" indent="-317500" rtl="0">
              <a:spcBef>
                <a:spcPts val="0"/>
              </a:spcBef>
              <a:spcAft>
                <a:spcPts val="0"/>
              </a:spcAft>
              <a:buSzPts val="1400"/>
              <a:buAutoNum type="arabicParenR"/>
            </a:pPr>
            <a:r>
              <a:rPr lang="en"/>
              <a:t>PAS offers a native Windows experience that can run both new and legacy .NET applications, with the same platform-level features as Linux-based applications.  We like to use the term polyglot to refer to multiple languages, and by running multiple OSes under the covers, PAS allows for true polyplatform and polyglot deployments.</a:t>
            </a:r>
            <a:endParaRPr/>
          </a:p>
          <a:p>
            <a:pPr marL="457200" lvl="0" indent="-317500" rtl="0">
              <a:spcBef>
                <a:spcPts val="0"/>
              </a:spcBef>
              <a:spcAft>
                <a:spcPts val="0"/>
              </a:spcAft>
              <a:buSzPts val="1400"/>
              <a:buAutoNum type="arabicParenR"/>
            </a:pPr>
            <a:r>
              <a:rPr lang="en"/>
              <a:t>Surrounding every application and service is a full ecosystem of management, monitoring, logging, scaling, and related services.  These enable you to go from simple applications deployed in one container to 100s or 1000s of applications and services working together to comprise real enterprise applications, at a significant savings in every IT cost center.</a:t>
            </a:r>
            <a:endParaRPr/>
          </a:p>
          <a:p>
            <a:pPr marL="457200" lvl="0" indent="-317500" rtl="0">
              <a:spcBef>
                <a:spcPts val="0"/>
              </a:spcBef>
              <a:spcAft>
                <a:spcPts val="0"/>
              </a:spcAft>
              <a:buSzPts val="1400"/>
              <a:buAutoNum type="arabicParenR"/>
            </a:pPr>
            <a:r>
              <a:rPr lang="en"/>
              <a:t>And last, as part of supporting multiple ways to deploy and manage applications, we support Docker as a first-class citizen.  You can easily run and create public and private images, hosted publicly or privately.</a:t>
            </a:r>
            <a:endParaRPr/>
          </a:p>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Shape 80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5" name="Shape 8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 For this slide, pick a couple of the bullet points to discuss:</a:t>
            </a:r>
            <a:endParaRPr/>
          </a:p>
          <a:p>
            <a:pPr marL="457200" lvl="0" indent="-317500" rtl="0">
              <a:spcBef>
                <a:spcPts val="0"/>
              </a:spcBef>
              <a:spcAft>
                <a:spcPts val="0"/>
              </a:spcAft>
              <a:buSzPts val="1400"/>
              <a:buChar char="●"/>
            </a:pPr>
            <a:r>
              <a:rPr lang="en"/>
              <a:t>Open Source K8s -- The Kubernetes runtime is a proven solution, and we do not want to add anything proprietary on top of it. What we do is track to the latest stable release, and test BOSH management of the K8s stack, which comprises the core of PKS</a:t>
            </a:r>
            <a:endParaRPr/>
          </a:p>
          <a:p>
            <a:pPr marL="457200" lvl="0" indent="-317500" rtl="0">
              <a:spcBef>
                <a:spcPts val="0"/>
              </a:spcBef>
              <a:spcAft>
                <a:spcPts val="0"/>
              </a:spcAft>
              <a:buSzPts val="1400"/>
              <a:buChar char="●"/>
            </a:pPr>
            <a:r>
              <a:rPr lang="en"/>
              <a:t>Production Ready -- By default applications can be deployed to K8s with no SPOF.  All of the characteristics of production readiness are there from the start - automatic scaling (up or down), rolling upgrades, application health checks, and more.</a:t>
            </a:r>
            <a:endParaRPr/>
          </a:p>
          <a:p>
            <a:pPr marL="457200" lvl="0" indent="-317500" rtl="0">
              <a:spcBef>
                <a:spcPts val="0"/>
              </a:spcBef>
              <a:spcAft>
                <a:spcPts val="0"/>
              </a:spcAft>
              <a:buSzPts val="1400"/>
              <a:buChar char="●"/>
            </a:pPr>
            <a:r>
              <a:rPr lang="en"/>
              <a:t>Multi-cloud -- BOSH, through the Cloud Provider Interface, offers the ability to truly run on any cloud, with the same experience.  This takes vendor lock-in off the table from the start.  It also can insure against major outages with a single provider by allowing duplicate deployments on multiple providers.</a:t>
            </a:r>
            <a:endParaRPr/>
          </a:p>
          <a:p>
            <a:pPr marL="457200" lvl="0" indent="-317500" rtl="0">
              <a:spcBef>
                <a:spcPts val="0"/>
              </a:spcBef>
              <a:spcAft>
                <a:spcPts val="0"/>
              </a:spcAft>
              <a:buSzPts val="1400"/>
              <a:buChar char="●"/>
            </a:pPr>
            <a:r>
              <a:rPr lang="en"/>
              <a:t>Network Management -- Using NSX-T we have the capability to allow you to define and manage the container networking environment to go with a deployment.  This is likely to avoid much of the configuration work that involves other teams, and it allows the developers and designers to control the networking that will be available to the application in the way that the application requires.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Shape 8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2" name="Shape 8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a:solidFill>
                  <a:schemeClr val="folHlink"/>
                </a:solidFill>
              </a:rPr>
              <a:t>Container as a service (or CaaS) gives you more flexibility to control a complex system of moving parts.  Typically this is done through containers running on a container runtime, and in our case that is Kubernetes.   What PKS adds is the BOSH management layer, NSX-T for container networking, and the PKS controller to deploy and manage K8s pods along with the rest of your applications and functions.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Shape 8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6" name="Shape 8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Function as a service (or FaaS) will allow for the highest level of abstraction, as we talked about earlier.   Individual operations can now be considered discrete entities, and can be managed and scaled independently.  Pivotal Function Service (or PFS) will fulfill this promise, and do so with the same core management and monitoring across the platform as Pivotal Application and Container service.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91" name="Shape 291"/>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Shape 9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4" name="Shape 9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Without going into specifics here, the types of workloads that for for PFS are here.  One common theme here is that repetitive and often short-lived tasks might be better served when executed on their own, and not within the context of a larger applications.  Functions could also take a role in breaking apart monolithic applications, by providing a runtime environment in which to break off functionality in a safe space.   And because PFS is ultimately managed by BOSH, it will exhibit the same enterprise reliability and manageability as the rest of the Pivotal Cloud Foundry products.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Shape 92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1" name="Shape 9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In this slide, pick a couple of these for comparison - it will be quickly obvious that functions and applications differ.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Shape 9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8" name="Shape 9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Managed (or brokered) services from Pivotal give customers enterprise-grade reliability for backing services that typically support your applications.    Pivotal curates and release these services in a way that employs BOSH to manage their lifecycle in the same way that manages applications.  And by requiring administrators to create tee shirt sized service plans,  there is less to do from an application standpoint.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Shape 95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4" name="Shape 9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Font typeface="Calibri"/>
              <a:buNone/>
            </a:pPr>
            <a:r>
              <a:rPr lang="en" sz="1200">
                <a:solidFill>
                  <a:schemeClr val="dk1"/>
                </a:solidFill>
                <a:latin typeface="Calibri"/>
                <a:ea typeface="Calibri"/>
                <a:cs typeface="Calibri"/>
                <a:sym typeface="Calibri"/>
              </a:rPr>
              <a:t>What’s at the center of every complex organization?  Correction - what should be?  Answer: a solid foundation!  Pivotal Cloud Foundry has an architecture that allows virtually any vendor, partner, service, product, or stream both into and outside of the platform.   PCF exposes simple and flexible APIs for interacting with “service brokers”, an industry standard concept that is implemented at the core of the platform.  By flowing transactions and metrics through a reliable, secure, and scalable core, businesses can ensure that anything or anyone they communicate with can be managed.</a:t>
            </a:r>
            <a:endParaRPr sz="1200">
              <a:solidFill>
                <a:schemeClr val="dk1"/>
              </a:solidFill>
              <a:latin typeface="Calibri"/>
              <a:ea typeface="Calibri"/>
              <a:cs typeface="Calibri"/>
              <a:sym typeface="Calibri"/>
            </a:endParaRPr>
          </a:p>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Shape 106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1" name="Shape 10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Keep the following slides introductory - 30,000 ft overview</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Shape 10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7" name="Shape 10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Let’s talk about the heart of Cloud Foundry and what makes it so flexible, scalable, and secure.  Bosh sits at the center of the platform, controlling and monitoring deployments at scale.  If you think about the characteristics that make a system resilient and infinitely scalable, you realize that this stuff is hard, regardless of what the platform is.  </a:t>
            </a:r>
            <a:endParaRPr/>
          </a:p>
          <a:p>
            <a:pPr marL="0" lvl="0" indent="0">
              <a:spcBef>
                <a:spcPts val="0"/>
              </a:spcBef>
              <a:spcAft>
                <a:spcPts val="0"/>
              </a:spcAft>
              <a:buNone/>
            </a:pPr>
            <a:endParaRPr/>
          </a:p>
          <a:p>
            <a:pPr marL="0" lvl="0" indent="0" rtl="0">
              <a:spcBef>
                <a:spcPts val="0"/>
              </a:spcBef>
              <a:spcAft>
                <a:spcPts val="0"/>
              </a:spcAft>
              <a:buNone/>
            </a:pPr>
            <a:r>
              <a:rPr lang="en"/>
              <a:t>BOSH was designed to handle reliable and consistent provisioning and monitoring - by doing this right, both time and money are saved.  We talk a lot about “day 2 operations” - and this is where BOSH really shines.  Consider the recent Intel bugs that were announced - hundreds or thousands of servers across EVERY company require updates in short order.  Using Cloud Foundry and BOSH makes this manageable.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Shape 10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5" name="Shape 10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combination of BOSH and the Cloud Provider Interface (CPI) is what enabled multi- and hybrid- cloud.  It simply takes the necessary commands to manipulate compute, network, and storage, packages it up by provider, and makes it available to BOSH, which can monitor and manage VM creation.  Together, they allow for the same platform and the same apps to run in different clouds, either on premise or in the public cloud.  By using a simple CPI against each supported IAAS, we can offer the highest level of flexibility when it comes to cloud vendor selection.   Also think of this like an insurance policy against major outages by a cloud provider, as well as against cost increases incurred due to vendor lock-in.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Shape 11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4" name="Shape 11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000"/>
              <a:t>TODO</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Shape 11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0" name="Shape 11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800"/>
              </a:spcBef>
              <a:spcAft>
                <a:spcPts val="0"/>
              </a:spcAft>
              <a:buClr>
                <a:schemeClr val="folHlink"/>
              </a:buClr>
              <a:buSzPts val="1100"/>
              <a:buFont typeface="Arial"/>
              <a:buNone/>
            </a:pPr>
            <a:r>
              <a:rPr lang="en" sz="1000"/>
              <a:t>-Secure credential management that runs on the BOSH VM.</a:t>
            </a:r>
            <a:endParaRPr sz="1000"/>
          </a:p>
          <a:p>
            <a:pPr marL="0" lvl="0" indent="0" rtl="0">
              <a:spcBef>
                <a:spcPts val="800"/>
              </a:spcBef>
              <a:spcAft>
                <a:spcPts val="0"/>
              </a:spcAft>
              <a:buClr>
                <a:schemeClr val="folHlink"/>
              </a:buClr>
              <a:buSzPts val="1100"/>
              <a:buFont typeface="Arial"/>
              <a:buNone/>
            </a:pPr>
            <a:r>
              <a:rPr lang="en" sz="1000"/>
              <a:t>-Provides a CLI and API to get, set, generate, and securely store credentials.</a:t>
            </a:r>
            <a:endParaRPr sz="1000"/>
          </a:p>
          <a:p>
            <a:pPr marL="0" lvl="0" indent="0" rtl="0">
              <a:spcBef>
                <a:spcPts val="800"/>
              </a:spcBef>
              <a:spcAft>
                <a:spcPts val="0"/>
              </a:spcAft>
              <a:buClr>
                <a:schemeClr val="folHlink"/>
              </a:buClr>
              <a:buSzPts val="1100"/>
              <a:buFont typeface="Arial"/>
              <a:buNone/>
            </a:pPr>
            <a:r>
              <a:rPr lang="en" sz="1000"/>
              <a:t>-CredHub is an OAuth2 resource server that integrates with User Account Authentication (UAA) to provide core authentication and federation capabilities.</a:t>
            </a:r>
            <a:endParaRPr sz="1000"/>
          </a:p>
          <a:p>
            <a:pPr marL="0" lvl="0" indent="0" rtl="0">
              <a:spcBef>
                <a:spcPts val="800"/>
              </a:spcBef>
              <a:spcAft>
                <a:spcPts val="0"/>
              </a:spcAft>
              <a:buClr>
                <a:schemeClr val="folHlink"/>
              </a:buClr>
              <a:buSzPts val="1100"/>
              <a:buFont typeface="Arial"/>
              <a:buNone/>
            </a:pPr>
            <a:r>
              <a:rPr lang="en" sz="1000"/>
              <a:t>-Manages passwords, certificates, ssh keys, RSA keys, and arbitrary values (strings and JSON blobs).</a:t>
            </a:r>
            <a:endParaRPr sz="1000"/>
          </a:p>
          <a:p>
            <a:pPr marL="0" lvl="0" indent="0" rtl="0">
              <a:spcBef>
                <a:spcPts val="800"/>
              </a:spcBef>
              <a:spcAft>
                <a:spcPts val="0"/>
              </a:spcAft>
              <a:buClr>
                <a:schemeClr val="folHlink"/>
              </a:buClr>
              <a:buSzPts val="1100"/>
              <a:buFont typeface="Arial"/>
              <a:buNone/>
            </a:pPr>
            <a:endParaRPr sz="1000"/>
          </a:p>
          <a:p>
            <a:pPr marL="0" lvl="0" indent="0" rtl="0">
              <a:spcBef>
                <a:spcPts val="800"/>
              </a:spcBef>
              <a:spcAft>
                <a:spcPts val="0"/>
              </a:spcAft>
              <a:buClr>
                <a:schemeClr val="folHlink"/>
              </a:buClr>
              <a:buSzPts val="1100"/>
              <a:buFont typeface="Arial"/>
              <a:buNone/>
            </a:pPr>
            <a:endParaRPr sz="1000"/>
          </a:p>
          <a:p>
            <a:pPr marL="0" lvl="0" indent="0">
              <a:spcBef>
                <a:spcPts val="800"/>
              </a:spcBef>
              <a:spcAft>
                <a:spcPts val="0"/>
              </a:spcAft>
              <a:buClr>
                <a:schemeClr val="folHlink"/>
              </a:buClr>
              <a:buSzPts val="1100"/>
              <a:buFont typeface="Arial"/>
              <a:buNone/>
            </a:pPr>
            <a:endParaRPr>
              <a:solidFill>
                <a:schemeClr val="folHlink"/>
              </a:solidFill>
            </a:endParaRPr>
          </a:p>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Shape 11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8" name="Shape 11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rgbClr val="404040"/>
                </a:solidFill>
                <a:highlight>
                  <a:srgbClr val="FFFFFF"/>
                </a:highlight>
              </a:rPr>
              <a:t>PCF now comes equipped with NSX-T networking, which will serve as the networking and security engine behind PCF. In these environments, NSX-T will provide Layer 3 container networking and advanced networking services such as load balancing, micro-segmentation, and more.</a:t>
            </a:r>
            <a:endParaRPr>
              <a:solidFill>
                <a:srgbClr val="404040"/>
              </a:solidFill>
              <a:highlight>
                <a:srgbClr val="FFFFFF"/>
              </a:highlight>
            </a:endParaRPr>
          </a:p>
          <a:p>
            <a:pPr marL="0" lvl="0" indent="0">
              <a:spcBef>
                <a:spcPts val="0"/>
              </a:spcBef>
              <a:spcAft>
                <a:spcPts val="0"/>
              </a:spcAft>
              <a:buNone/>
            </a:pPr>
            <a:endParaRPr>
              <a:solidFill>
                <a:srgbClr val="404040"/>
              </a:solidFill>
              <a:highlight>
                <a:srgbClr val="FFFFFF"/>
              </a:highlight>
            </a:endParaRPr>
          </a:p>
          <a:p>
            <a:pPr marL="0" lvl="0" indent="0">
              <a:spcBef>
                <a:spcPts val="0"/>
              </a:spcBef>
              <a:spcAft>
                <a:spcPts val="0"/>
              </a:spcAft>
              <a:buClr>
                <a:schemeClr val="folHlink"/>
              </a:buClr>
              <a:buSzPts val="1100"/>
              <a:buFont typeface="Arial"/>
              <a:buNone/>
            </a:pPr>
            <a:r>
              <a:rPr lang="en">
                <a:solidFill>
                  <a:srgbClr val="404040"/>
                </a:solidFill>
                <a:highlight>
                  <a:srgbClr val="FFFFFF"/>
                </a:highlight>
              </a:rPr>
              <a:t>For development teams, these integrations mean that they will be able to operate quickly and consume infrastructure as code. Meanwhile, their workflows will remain the same — fast and efficient — because NSX-T will integrate tightly with these application platforms, connecting directly into the Container Networking Interface (CNI), fitting into the existing application development tools that developers are already using. The result is that as developers are deploying code, advanced networking and security services will automatically be provisioned to support their containers and microservices, creating a truly full stack developer cloud.</a:t>
            </a:r>
            <a:endParaRPr>
              <a:solidFill>
                <a:srgbClr val="404040"/>
              </a:solidFill>
              <a:highlight>
                <a:srgbClr val="FFFFFF"/>
              </a:highlight>
            </a:endParaRPr>
          </a:p>
          <a:p>
            <a:pPr marL="0" lvl="0" indent="0">
              <a:spcBef>
                <a:spcPts val="0"/>
              </a:spcBef>
              <a:spcAft>
                <a:spcPts val="0"/>
              </a:spcAft>
              <a:buClr>
                <a:schemeClr val="folHlink"/>
              </a:buClr>
              <a:buSzPts val="1100"/>
              <a:buFont typeface="Arial"/>
              <a:buNone/>
            </a:pPr>
            <a:endParaRPr>
              <a:solidFill>
                <a:srgbClr val="404040"/>
              </a:solidFill>
              <a:highlight>
                <a:srgbClr val="FFFFFF"/>
              </a:highlight>
            </a:endParaRPr>
          </a:p>
          <a:p>
            <a:pPr marL="0" lvl="0" indent="0" rtl="0">
              <a:spcBef>
                <a:spcPts val="0"/>
              </a:spcBef>
              <a:spcAft>
                <a:spcPts val="0"/>
              </a:spcAft>
              <a:buNone/>
            </a:pPr>
            <a:endParaRPr>
              <a:solidFill>
                <a:srgbClr val="404040"/>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0" name="Shape 3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Let’s talk about what we are trying to achieve here.  The core value proposition of Pivotal Cloud Foundry covers these three primary areas:</a:t>
            </a:r>
            <a:endParaRPr/>
          </a:p>
          <a:p>
            <a:pPr marL="0" lvl="0" indent="0">
              <a:spcBef>
                <a:spcPts val="0"/>
              </a:spcBef>
              <a:spcAft>
                <a:spcPts val="0"/>
              </a:spcAft>
              <a:buNone/>
            </a:pPr>
            <a:endParaRPr/>
          </a:p>
          <a:p>
            <a:pPr marL="457200" lvl="0" indent="-317500" rtl="0">
              <a:spcBef>
                <a:spcPts val="0"/>
              </a:spcBef>
              <a:spcAft>
                <a:spcPts val="0"/>
              </a:spcAft>
              <a:buSzPts val="1400"/>
              <a:buAutoNum type="arabicParenR"/>
            </a:pPr>
            <a:r>
              <a:rPr lang="en"/>
              <a:t>When it comes to speed, we are talking about time to market.  To be agile instead of waterfall means more feedback earlier in the development cycle, thus higher quality code and more relevant features.  The combination of support for all modern languages and our support and standardization for native Windows development is a game changer, as it drastically reduces the complexity when it comes to production deployments.   And since Cloud Foundry plays well in a continuous integration and delivery environment, all of the pieces are in place for getting from idea to production quickly.</a:t>
            </a:r>
            <a:endParaRPr/>
          </a:p>
          <a:p>
            <a:pPr marL="457200" lvl="0" indent="-317500" rtl="0">
              <a:spcBef>
                <a:spcPts val="0"/>
              </a:spcBef>
              <a:spcAft>
                <a:spcPts val="0"/>
              </a:spcAft>
              <a:buSzPts val="1400"/>
              <a:buAutoNum type="arabicParenR"/>
            </a:pPr>
            <a:r>
              <a:rPr lang="en"/>
              <a:t>A system or platform is only as good as its weakest link.  Pivotal Cloud Foundry ensures that all components of the platform, as well as deployed services and applications, support both zero downtime deployments and have 4 layers of HA.  These layers are 1) Across Availability Zones, 2) All Virtual Machines, 3) Platform Components, and 4) Application Instances.  When you add consistent scalability across almost limitless resource pools (public cloud), along with built-in automatic metrics and monitoring, Pivotal Cloud Foundry shines at scale.</a:t>
            </a:r>
            <a:endParaRPr/>
          </a:p>
          <a:p>
            <a:pPr marL="457200" lvl="0" indent="-317500" rtl="0">
              <a:spcBef>
                <a:spcPts val="0"/>
              </a:spcBef>
              <a:spcAft>
                <a:spcPts val="0"/>
              </a:spcAft>
              <a:buSzPts val="1400"/>
              <a:buAutoNum type="arabicParenR"/>
            </a:pPr>
            <a:r>
              <a:rPr lang="en"/>
              <a:t>And most important in today’s complex world is security throughout.  Repeating the weakest link metaphor, we must ensure that everything is secure by default. By prescribing the correct paths to access the platform, hosted applications, and built-in services, Cloud Foundry can effectively lock itself down with the minimum number of entry points required to function.   And by following the 3 Rs methodology, which essentially says that it is easier and safer to re-pave and rotate than to maintain and bolt on, Cloud Foundry ensures both the most secure platform at all levels, as well as the ability to respond and close down threats faster and with the lowest impact on production.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Shape 11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5" name="Shape 1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Shape 11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1" name="Shape 11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We need to make sure we talk about maintainability and security. With developer-built images, we run the risk of those images becoming vulnerable and stale, with no easy way to update middleware and runtimes, such as a JRE or Tomcat by an Operator once vulnerability are discovered. With platform-built containers, that fear goes away since the container can be rebuilt by an Operator with a simple “cf restage” command whenever a new vulnerability is discovered and patched</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Shape 11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8" name="Shape 1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Shape 12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9" name="Shape 12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200">
                <a:latin typeface="Calibri"/>
                <a:ea typeface="Calibri"/>
                <a:cs typeface="Calibri"/>
                <a:sym typeface="Calibri"/>
              </a:rPr>
              <a:t>I know we stayed old school on the command line and keep in mind that we did the following with a few commands:</a:t>
            </a:r>
            <a:endParaRPr sz="1200">
              <a:latin typeface="Calibri"/>
              <a:ea typeface="Calibri"/>
              <a:cs typeface="Calibri"/>
              <a:sym typeface="Calibri"/>
            </a:endParaRPr>
          </a:p>
          <a:p>
            <a:pPr marL="0" lvl="0" indent="0" rtl="0">
              <a:spcBef>
                <a:spcPts val="0"/>
              </a:spcBef>
              <a:spcAft>
                <a:spcPts val="0"/>
              </a:spcAft>
              <a:buClr>
                <a:schemeClr val="folHlink"/>
              </a:buClr>
              <a:buSzPts val="1100"/>
              <a:buFont typeface="Arial"/>
              <a:buNone/>
            </a:pPr>
            <a:endParaRPr sz="1200">
              <a:latin typeface="Calibri"/>
              <a:ea typeface="Calibri"/>
              <a:cs typeface="Calibri"/>
              <a:sym typeface="Calibri"/>
            </a:endParaRPr>
          </a:p>
          <a:p>
            <a:pPr marL="160421" lvl="0" indent="-160421" rtl="0">
              <a:spcBef>
                <a:spcPts val="0"/>
              </a:spcBef>
              <a:spcAft>
                <a:spcPts val="0"/>
              </a:spcAft>
              <a:buClr>
                <a:srgbClr val="000000"/>
              </a:buClr>
              <a:buSzPts val="1200"/>
              <a:buFont typeface="Calibri"/>
              <a:buAutoNum type="arabicPeriod"/>
            </a:pPr>
            <a:r>
              <a:rPr lang="en" sz="1200">
                <a:latin typeface="Calibri"/>
                <a:ea typeface="Calibri"/>
                <a:cs typeface="Calibri"/>
                <a:sym typeface="Calibri"/>
              </a:rPr>
              <a:t>provisioned a linux OS container</a:t>
            </a:r>
            <a:endParaRPr sz="1200">
              <a:latin typeface="Calibri"/>
              <a:ea typeface="Calibri"/>
              <a:cs typeface="Calibri"/>
              <a:sym typeface="Calibri"/>
            </a:endParaRPr>
          </a:p>
          <a:p>
            <a:pPr marL="160421" lvl="0" indent="-160421" rtl="0">
              <a:spcBef>
                <a:spcPts val="0"/>
              </a:spcBef>
              <a:spcAft>
                <a:spcPts val="0"/>
              </a:spcAft>
              <a:buClr>
                <a:srgbClr val="000000"/>
              </a:buClr>
              <a:buSzPts val="1200"/>
              <a:buFont typeface="Calibri"/>
              <a:buAutoNum type="arabicPeriod"/>
            </a:pPr>
            <a:r>
              <a:rPr lang="en" sz="1200">
                <a:latin typeface="Calibri"/>
                <a:ea typeface="Calibri"/>
                <a:cs typeface="Calibri"/>
                <a:sym typeface="Calibri"/>
              </a:rPr>
              <a:t>installed java, tomcat and spring cloud libraries</a:t>
            </a:r>
            <a:endParaRPr sz="1200">
              <a:latin typeface="Calibri"/>
              <a:ea typeface="Calibri"/>
              <a:cs typeface="Calibri"/>
              <a:sym typeface="Calibri"/>
            </a:endParaRPr>
          </a:p>
          <a:p>
            <a:pPr marL="160421" lvl="0" indent="-160421" rtl="0">
              <a:spcBef>
                <a:spcPts val="0"/>
              </a:spcBef>
              <a:spcAft>
                <a:spcPts val="0"/>
              </a:spcAft>
              <a:buClr>
                <a:srgbClr val="000000"/>
              </a:buClr>
              <a:buSzPts val="1200"/>
              <a:buFont typeface="Calibri"/>
              <a:buAutoNum type="arabicPeriod"/>
            </a:pPr>
            <a:r>
              <a:rPr lang="en" sz="1200">
                <a:latin typeface="Calibri"/>
                <a:ea typeface="Calibri"/>
                <a:cs typeface="Calibri"/>
                <a:sym typeface="Calibri"/>
              </a:rPr>
              <a:t>deployed a spring boot application - fat jar with no xml configuration</a:t>
            </a:r>
            <a:endParaRPr sz="1200">
              <a:latin typeface="Calibri"/>
              <a:ea typeface="Calibri"/>
              <a:cs typeface="Calibri"/>
              <a:sym typeface="Calibri"/>
            </a:endParaRPr>
          </a:p>
          <a:p>
            <a:pPr marL="160421" lvl="0" indent="-160421" rtl="0">
              <a:spcBef>
                <a:spcPts val="0"/>
              </a:spcBef>
              <a:spcAft>
                <a:spcPts val="0"/>
              </a:spcAft>
              <a:buClr>
                <a:srgbClr val="000000"/>
              </a:buClr>
              <a:buSzPts val="1200"/>
              <a:buFont typeface="Calibri"/>
              <a:buAutoNum type="arabicPeriod"/>
            </a:pPr>
            <a:r>
              <a:rPr lang="en" sz="1200">
                <a:latin typeface="Calibri"/>
                <a:ea typeface="Calibri"/>
                <a:cs typeface="Calibri"/>
                <a:sym typeface="Calibri"/>
              </a:rPr>
              <a:t>saved the OS container + configuration + application into a repository to make scale really fast</a:t>
            </a:r>
            <a:endParaRPr sz="1200">
              <a:latin typeface="Calibri"/>
              <a:ea typeface="Calibri"/>
              <a:cs typeface="Calibri"/>
              <a:sym typeface="Calibri"/>
            </a:endParaRPr>
          </a:p>
          <a:p>
            <a:pPr marL="160421" lvl="0" indent="-160421" rtl="0">
              <a:spcBef>
                <a:spcPts val="0"/>
              </a:spcBef>
              <a:spcAft>
                <a:spcPts val="0"/>
              </a:spcAft>
              <a:buClr>
                <a:srgbClr val="000000"/>
              </a:buClr>
              <a:buSzPts val="1200"/>
              <a:buFont typeface="Calibri"/>
              <a:buAutoNum type="arabicPeriod"/>
            </a:pPr>
            <a:r>
              <a:rPr lang="en" sz="1200">
                <a:latin typeface="Calibri"/>
                <a:ea typeface="Calibri"/>
                <a:cs typeface="Calibri"/>
                <a:sym typeface="Calibri"/>
              </a:rPr>
              <a:t>attached the application to a load balancer so that we can access it via URL</a:t>
            </a:r>
            <a:endParaRPr sz="1200">
              <a:latin typeface="Calibri"/>
              <a:ea typeface="Calibri"/>
              <a:cs typeface="Calibri"/>
              <a:sym typeface="Calibri"/>
            </a:endParaRPr>
          </a:p>
          <a:p>
            <a:pPr marL="0" lvl="0" indent="0" rtl="0">
              <a:spcBef>
                <a:spcPts val="0"/>
              </a:spcBef>
              <a:spcAft>
                <a:spcPts val="0"/>
              </a:spcAft>
              <a:buClr>
                <a:schemeClr val="folHlink"/>
              </a:buClr>
              <a:buSzPts val="1100"/>
              <a:buFont typeface="Arial"/>
              <a:buNone/>
            </a:pPr>
            <a:endParaRPr sz="1200">
              <a:latin typeface="Calibri"/>
              <a:ea typeface="Calibri"/>
              <a:cs typeface="Calibri"/>
              <a:sym typeface="Calibri"/>
            </a:endParaRPr>
          </a:p>
          <a:p>
            <a:pPr marL="0" lvl="0" indent="0" rtl="0">
              <a:spcBef>
                <a:spcPts val="0"/>
              </a:spcBef>
              <a:spcAft>
                <a:spcPts val="0"/>
              </a:spcAft>
              <a:buClr>
                <a:schemeClr val="folHlink"/>
              </a:buClr>
              <a:buSzPts val="1100"/>
              <a:buFont typeface="Arial"/>
              <a:buNone/>
            </a:pPr>
            <a:r>
              <a:rPr lang="en" sz="1200">
                <a:latin typeface="Calibri"/>
                <a:ea typeface="Calibri"/>
                <a:cs typeface="Calibri"/>
                <a:sym typeface="Calibri"/>
              </a:rPr>
              <a:t>We did 1-5 without entering a support ticket. All we needed was a Pivotal Cloud Foundry account with enough quota headroom to deploy this application.</a:t>
            </a:r>
            <a:endParaRPr/>
          </a:p>
          <a:p>
            <a:pPr marL="0" lvl="0" indent="0">
              <a:spcBef>
                <a:spcPts val="0"/>
              </a:spcBef>
              <a:spcAft>
                <a:spcPts val="0"/>
              </a:spcAft>
              <a:buClr>
                <a:schemeClr val="folHlink"/>
              </a:buClr>
              <a:buSzPts val="1100"/>
              <a:buFont typeface="Arial"/>
              <a:buNone/>
            </a:pPr>
            <a:endParaRPr>
              <a:solidFill>
                <a:schemeClr val="folHlink"/>
              </a:solidFill>
            </a:endParaRPr>
          </a:p>
          <a:p>
            <a:pPr marL="0" lvl="0" indent="0"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Shape 12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7" name="Shape 12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We get asked about deployments all of the time.  How do we ensure that applications can be deployed during the daytime, safely? How can we seamlessly transition from one version to the next, while ensuring that all requests are processed?  And what’s the best way to update many instances of an application so that we know the updates are working?  We’ve got you covered here.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Shape 128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7" name="Shape 12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We get asked about deployments all of the time.  How do we ensure that applications can be deployed during the daytime, safely? How can we seamlessly transition from one version to the next, while ensuring that all requests are processed?  And what’s the best way to update many instances of an application so that we know the updates are working?  We’ve got you covered here.  </a:t>
            </a:r>
            <a:endParaRPr/>
          </a:p>
          <a:p>
            <a:pPr marL="0" lvl="0" indent="0">
              <a:spcBef>
                <a:spcPts val="0"/>
              </a:spcBef>
              <a:spcAft>
                <a:spcPts val="0"/>
              </a:spcAft>
              <a:buNone/>
            </a:pPr>
            <a:endParaRPr/>
          </a:p>
          <a:p>
            <a:pPr marL="0" lvl="0" indent="0">
              <a:spcBef>
                <a:spcPts val="0"/>
              </a:spcBef>
              <a:spcAft>
                <a:spcPts val="0"/>
              </a:spcAft>
              <a:buNone/>
            </a:pPr>
            <a:r>
              <a:rPr lang="en"/>
              <a:t>A &amp; B Testing - Deploying a secondary version with slight changes, in order to analyze metrics and choose the most effective version.</a:t>
            </a:r>
            <a:endParaRPr/>
          </a:p>
          <a:p>
            <a:pPr marL="0" lvl="0" indent="0">
              <a:spcBef>
                <a:spcPts val="0"/>
              </a:spcBef>
              <a:spcAft>
                <a:spcPts val="0"/>
              </a:spcAft>
              <a:buNone/>
            </a:pPr>
            <a:endParaRPr/>
          </a:p>
          <a:p>
            <a:pPr marL="0" lvl="0" indent="0">
              <a:spcBef>
                <a:spcPts val="0"/>
              </a:spcBef>
              <a:spcAft>
                <a:spcPts val="0"/>
              </a:spcAft>
              <a:buNone/>
            </a:pPr>
            <a:r>
              <a:rPr lang="en"/>
              <a:t>Blue-Green - Running 2 copies of the application, with one taking all traffic.  The other is re-deployed and tested before the route is changed over, and the other side is updated.</a:t>
            </a:r>
            <a:endParaRPr/>
          </a:p>
          <a:p>
            <a:pPr marL="0" lvl="0" indent="0">
              <a:spcBef>
                <a:spcPts val="0"/>
              </a:spcBef>
              <a:spcAft>
                <a:spcPts val="0"/>
              </a:spcAft>
              <a:buNone/>
            </a:pPr>
            <a:endParaRPr/>
          </a:p>
          <a:p>
            <a:pPr marL="0" lvl="0" indent="0" rtl="0">
              <a:spcBef>
                <a:spcPts val="0"/>
              </a:spcBef>
              <a:spcAft>
                <a:spcPts val="0"/>
              </a:spcAft>
              <a:buNone/>
            </a:pPr>
            <a:r>
              <a:rPr lang="en"/>
              <a:t>Canary - Rolling out an application slowly to some instances, in order to ensure it performs properly.  A decision is made to roll back the changes or continue to the rest of the instances.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Shape 13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7" name="Shape 13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folHlink"/>
              </a:buClr>
              <a:buSzPts val="1100"/>
              <a:buFont typeface="Arial"/>
              <a:buNone/>
            </a:pPr>
            <a:r>
              <a:rPr lang="en">
                <a:solidFill>
                  <a:schemeClr val="folHlink"/>
                </a:solidFill>
              </a:rPr>
              <a:t>One of the most desirable feature sets of PAS is its ability to automate the creation, updates, monitoring, and security around the network.   </a:t>
            </a:r>
            <a:endParaRPr>
              <a:solidFill>
                <a:schemeClr val="folHlink"/>
              </a:solidFill>
            </a:endParaRPr>
          </a:p>
          <a:p>
            <a:pPr marL="0" lvl="0" indent="0"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Shape 13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3" name="Shape 132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Shape 13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8" name="Shape 13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Summary - Success is a combination of people, process, and technology.  </a:t>
            </a:r>
            <a:endParaRPr/>
          </a:p>
          <a:p>
            <a:pPr marL="0" lvl="0" indent="0">
              <a:spcBef>
                <a:spcPts val="0"/>
              </a:spcBef>
              <a:spcAft>
                <a:spcPts val="0"/>
              </a:spcAft>
              <a:buNone/>
            </a:pPr>
            <a:endParaRPr/>
          </a:p>
          <a:p>
            <a:pPr marL="0" lvl="0" indent="0" rtl="0">
              <a:spcBef>
                <a:spcPts val="0"/>
              </a:spcBef>
              <a:spcAft>
                <a:spcPts val="0"/>
              </a:spcAft>
              <a:buNone/>
            </a:pPr>
            <a:r>
              <a:rPr lang="en"/>
              <a:t>Next steps - Labs Tour, Cloud-Native Workshop, Discovery &amp; Scoping</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Shape 13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7" name="Shape 13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3" name="Shape 3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These results come from Comcast, using metrics they track internally.  By closely tracking and correlating stability and speed metrics, Comcast was able to see how Pivotal Cloud Foundry affected positive changes when it comes both to bringing applications to market and reacting to change.  Those positive outcomes then led directly to reductions in key categories that affect the customer experience.   By reducing both the frequency of incidents and the mean time to recovery, we can see how the total outage time is drastically reduced.   </a:t>
            </a:r>
            <a:endParaRPr/>
          </a:p>
          <a:p>
            <a:pPr marL="0" lvl="0" indent="0">
              <a:spcBef>
                <a:spcPts val="0"/>
              </a:spcBef>
              <a:spcAft>
                <a:spcPts val="0"/>
              </a:spcAft>
              <a:buNone/>
            </a:pPr>
            <a:endParaRPr/>
          </a:p>
          <a:p>
            <a:pPr marL="0" lvl="0" indent="0">
              <a:spcBef>
                <a:spcPts val="0"/>
              </a:spcBef>
              <a:spcAft>
                <a:spcPts val="0"/>
              </a:spcAft>
              <a:buNone/>
            </a:pPr>
            <a:r>
              <a:rPr lang="en"/>
              <a:t>The combination of both stability and speed either lead to or contribute to Comcast’s ability to achieve almost 3x growth in transactions.</a:t>
            </a:r>
            <a:endParaRPr/>
          </a:p>
          <a:p>
            <a:pPr marL="0" lvl="0" indent="0">
              <a:spcBef>
                <a:spcPts val="0"/>
              </a:spcBef>
              <a:spcAft>
                <a:spcPts val="0"/>
              </a:spcAft>
              <a:buNone/>
            </a:pPr>
            <a:endParaRPr/>
          </a:p>
          <a:p>
            <a:pPr marL="0" lvl="0" indent="0">
              <a:spcBef>
                <a:spcPts val="0"/>
              </a:spcBef>
              <a:spcAft>
                <a:spcPts val="0"/>
              </a:spcAft>
              <a:buNone/>
            </a:pPr>
            <a:r>
              <a:rPr lang="en"/>
              <a:t>Lesson learned - pick metrics to track throughout, in order to see success in action.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Shape 14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5" name="Shape 14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Shape 142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2" name="Shape 14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Shape 14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9" name="Shape 14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Shape 144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2" name="Shape 14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Shape 14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9" name="Shape 14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Shape 33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55" name="Shape 355"/>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None/>
            </a:pPr>
            <a:r>
              <a:rPr lang="en" sz="1200"/>
              <a:t>It is important to understand that workloads have, and always will, come in many shapes and sizes.  Moving to the cloud does not change this fact - therefore any viable cloud-based solution must provide mechanisms to run workloads that vary.  Starting with existing monolithic applications that are highly customized, cloud providers must offer methods to deploy everything from containers to serverless functions.   We’ll get into the details about how Pivotal Cloud Foundry specifically addresses each.</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2" name="Shape 372"/>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rtl="0">
              <a:lnSpc>
                <a:spcPct val="125000"/>
              </a:lnSpc>
              <a:spcBef>
                <a:spcPts val="0"/>
              </a:spcBef>
              <a:spcAft>
                <a:spcPts val="0"/>
              </a:spcAft>
              <a:buClr>
                <a:schemeClr val="dk1"/>
              </a:buClr>
              <a:buFont typeface="Arial"/>
              <a:buNone/>
            </a:pPr>
            <a:r>
              <a:rPr lang="en" sz="1200">
                <a:solidFill>
                  <a:schemeClr val="dk1"/>
                </a:solidFill>
              </a:rPr>
              <a:t>What we first want to do is define the major types of “as-a-service” paradigms, and then we can talk about what we offer.  A couple of points:</a:t>
            </a:r>
            <a:endParaRPr sz="1200">
              <a:solidFill>
                <a:schemeClr val="dk1"/>
              </a:solidFill>
            </a:endParaRPr>
          </a:p>
          <a:p>
            <a:pPr marL="457200" lvl="0" indent="-304800" rtl="0">
              <a:lnSpc>
                <a:spcPct val="125000"/>
              </a:lnSpc>
              <a:spcBef>
                <a:spcPts val="0"/>
              </a:spcBef>
              <a:spcAft>
                <a:spcPts val="0"/>
              </a:spcAft>
              <a:buClr>
                <a:schemeClr val="dk1"/>
              </a:buClr>
              <a:buSzPts val="1200"/>
              <a:buAutoNum type="arabicParenR"/>
            </a:pPr>
            <a:r>
              <a:rPr lang="en" sz="1200">
                <a:solidFill>
                  <a:schemeClr val="dk1"/>
                </a:solidFill>
              </a:rPr>
              <a:t>Container Orchestration focuses on allowing organizations to package applications with some level of customizations, but with an agreed upon line of demarcation between what the infrastructure provides, and what the packaging of the application must provide.  </a:t>
            </a:r>
            <a:endParaRPr sz="1200">
              <a:solidFill>
                <a:schemeClr val="dk1"/>
              </a:solidFill>
            </a:endParaRPr>
          </a:p>
          <a:p>
            <a:pPr marL="457200" lvl="0" indent="-304800" rtl="0">
              <a:lnSpc>
                <a:spcPct val="125000"/>
              </a:lnSpc>
              <a:spcBef>
                <a:spcPts val="0"/>
              </a:spcBef>
              <a:spcAft>
                <a:spcPts val="0"/>
              </a:spcAft>
              <a:buClr>
                <a:schemeClr val="dk1"/>
              </a:buClr>
              <a:buSzPts val="1200"/>
              <a:buAutoNum type="arabicParenR"/>
            </a:pPr>
            <a:r>
              <a:rPr lang="en" sz="1200">
                <a:solidFill>
                  <a:schemeClr val="dk1"/>
                </a:solidFill>
              </a:rPr>
              <a:t>Application Platforms, such as Pivotal Cloud Foundry, should provide everything required to build and run a complex system of interconnected microservices and containers.  Orchestration, metrics, scalability, and all other “-ilities” should be provided.  The end game here is to give developers a place to safely deploy applications in a consistent manner.</a:t>
            </a:r>
            <a:endParaRPr sz="1200">
              <a:solidFill>
                <a:schemeClr val="dk1"/>
              </a:solidFill>
            </a:endParaRPr>
          </a:p>
          <a:p>
            <a:pPr marL="457200" lvl="0" indent="-304800" rtl="0">
              <a:lnSpc>
                <a:spcPct val="125000"/>
              </a:lnSpc>
              <a:spcBef>
                <a:spcPts val="0"/>
              </a:spcBef>
              <a:spcAft>
                <a:spcPts val="0"/>
              </a:spcAft>
              <a:buClr>
                <a:schemeClr val="dk1"/>
              </a:buClr>
              <a:buSzPts val="1200"/>
              <a:buAutoNum type="arabicParenR"/>
            </a:pPr>
            <a:r>
              <a:rPr lang="en" sz="1200">
                <a:solidFill>
                  <a:schemeClr val="dk1"/>
                </a:solidFill>
              </a:rPr>
              <a:t>Serverless Functions refer to the ability to put a single set of reusable actions into an ephemeral container, and then host that independently from other components in the datacenter.</a:t>
            </a:r>
            <a:endParaRPr sz="1200">
              <a:solidFill>
                <a:schemeClr val="dk1"/>
              </a:solidFill>
            </a:endParaRPr>
          </a:p>
          <a:p>
            <a:pPr marL="0" marR="0" lvl="0" indent="0" algn="l" rtl="0">
              <a:lnSpc>
                <a:spcPct val="125000"/>
              </a:lnSpc>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Each tool has its own purpose. We should be careful that we articulate the value each tool brings to the table and what it’s strengths and weaknesses are. We need to make sure to point out that as you move “up the stack” from Containers to Serverless, you have less control, but you have less that you are responsible for as well. Users need to make sure they’re picking the right tool for the job they need to accomplish.</a:t>
            </a:r>
            <a:endParaRPr/>
          </a:p>
          <a:p>
            <a:pPr marL="0" lvl="0" indent="0">
              <a:spcBef>
                <a:spcPts val="0"/>
              </a:spcBef>
              <a:spcAft>
                <a:spcPts val="0"/>
              </a:spcAft>
              <a:buNone/>
            </a:pPr>
            <a:endParaRPr/>
          </a:p>
          <a:p>
            <a:pPr marL="0" lvl="0" indent="0">
              <a:spcBef>
                <a:spcPts val="0"/>
              </a:spcBef>
              <a:spcAft>
                <a:spcPts val="0"/>
              </a:spcAft>
              <a:buNone/>
            </a:pPr>
            <a:r>
              <a:rPr lang="en"/>
              <a:t>Examples:</a:t>
            </a:r>
            <a:endParaRPr/>
          </a:p>
          <a:p>
            <a:pPr marL="0" lvl="0" indent="0">
              <a:spcBef>
                <a:spcPts val="0"/>
              </a:spcBef>
              <a:spcAft>
                <a:spcPts val="0"/>
              </a:spcAft>
              <a:buNone/>
            </a:pPr>
            <a:endParaRPr/>
          </a:p>
          <a:p>
            <a:pPr marL="0" lvl="0" indent="0">
              <a:spcBef>
                <a:spcPts val="0"/>
              </a:spcBef>
              <a:spcAft>
                <a:spcPts val="0"/>
              </a:spcAft>
              <a:buNone/>
            </a:pPr>
            <a:r>
              <a:rPr lang="en"/>
              <a:t>If you need to be able to run your application on a specific port, or need to co-mingle a couple applications right next to each other, then a Container Orchestrator (PKS) is a great solution.</a:t>
            </a:r>
            <a:endParaRPr/>
          </a:p>
          <a:p>
            <a:pPr marL="0" lvl="0" indent="0">
              <a:spcBef>
                <a:spcPts val="0"/>
              </a:spcBef>
              <a:spcAft>
                <a:spcPts val="0"/>
              </a:spcAft>
              <a:buNone/>
            </a:pPr>
            <a:endParaRPr/>
          </a:p>
          <a:p>
            <a:pPr marL="0" lvl="0" indent="0">
              <a:spcBef>
                <a:spcPts val="0"/>
              </a:spcBef>
              <a:spcAft>
                <a:spcPts val="0"/>
              </a:spcAft>
              <a:buNone/>
            </a:pPr>
            <a:r>
              <a:rPr lang="en"/>
              <a:t>If you have a webapp that runs without any heroic efforts to change from running on your laptop to production, then an Application Platform (PAS) is a great solution.</a:t>
            </a:r>
            <a:endParaRPr/>
          </a:p>
          <a:p>
            <a:pPr marL="0" lvl="0" indent="0">
              <a:spcBef>
                <a:spcPts val="0"/>
              </a:spcBef>
              <a:spcAft>
                <a:spcPts val="0"/>
              </a:spcAft>
              <a:buNone/>
            </a:pPr>
            <a:endParaRPr/>
          </a:p>
          <a:p>
            <a:pPr marL="0" lvl="0" indent="0" rtl="0">
              <a:spcBef>
                <a:spcPts val="0"/>
              </a:spcBef>
              <a:spcAft>
                <a:spcPts val="0"/>
              </a:spcAft>
              <a:buNone/>
            </a:pPr>
            <a:r>
              <a:rPr lang="en"/>
              <a:t>If you have a piece of code that needs to run when some event happens, instead of deploying an application with a very limited scope of work, consider writing that functionality to run as a Function as a Service and deploy to a Serverless Infrastructure (PFS)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9" name="Shape 4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folHlink"/>
              </a:buClr>
              <a:buSzPts val="1100"/>
              <a:buFont typeface="Arial"/>
              <a:buNone/>
            </a:pPr>
            <a:r>
              <a:rPr lang="en"/>
              <a:t>The more you can let platforms take over responsibility for running your applications, the more free time you’ll have to add new functionality to those applications. </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Whenever you build new application functionality, you should ask yourself “what do you want to manage going forward?” Do you want to have to manage an VM, a container, or just deploy a function?</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The further up the stack you can keep your applications, the less overall plumbing you need to worry about maintaining in the future.</a:t>
            </a:r>
            <a:endParaRPr/>
          </a:p>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6"/>
        <p:cNvGrpSpPr/>
        <p:nvPr/>
      </p:nvGrpSpPr>
      <p:grpSpPr>
        <a:xfrm>
          <a:off x="0" y="0"/>
          <a:ext cx="0" cy="0"/>
          <a:chOff x="0" y="0"/>
          <a:chExt cx="0" cy="0"/>
        </a:xfrm>
      </p:grpSpPr>
      <p:pic>
        <p:nvPicPr>
          <p:cNvPr id="7" name="Shape 7"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8" name="Shape 8"/>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9" name="Shape 9"/>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0" name="Shape 10"/>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 name="Shape 11"/>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lvl="0" indent="0"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12" name="Shape 12"/>
          <p:cNvGrpSpPr/>
          <p:nvPr/>
        </p:nvGrpSpPr>
        <p:grpSpPr>
          <a:xfrm>
            <a:off x="634507" y="819388"/>
            <a:ext cx="1337013" cy="313170"/>
            <a:chOff x="1841475" y="2392725"/>
            <a:chExt cx="3928925" cy="920275"/>
          </a:xfrm>
        </p:grpSpPr>
        <p:sp>
          <p:nvSpPr>
            <p:cNvPr id="13" name="Shape 1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 name="Shape 1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 name="Shape 1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 name="Shape 1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 name="Shape 1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8" name="Shape 1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9" name="Shape 1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0" name="Shape 2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
        <p:nvSpPr>
          <p:cNvPr id="21" name="Shape 21"/>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117"/>
        <p:cNvGrpSpPr/>
        <p:nvPr/>
      </p:nvGrpSpPr>
      <p:grpSpPr>
        <a:xfrm>
          <a:off x="0" y="0"/>
          <a:ext cx="0" cy="0"/>
          <a:chOff x="0" y="0"/>
          <a:chExt cx="0" cy="0"/>
        </a:xfrm>
      </p:grpSpPr>
      <p:sp>
        <p:nvSpPr>
          <p:cNvPr id="118" name="Shape 118"/>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119" name="Shape 119"/>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120" name="Shape 120"/>
          <p:cNvGrpSpPr/>
          <p:nvPr/>
        </p:nvGrpSpPr>
        <p:grpSpPr>
          <a:xfrm>
            <a:off x="287525" y="4854556"/>
            <a:ext cx="634914" cy="148716"/>
            <a:chOff x="1841475" y="2392725"/>
            <a:chExt cx="3928925" cy="920275"/>
          </a:xfrm>
        </p:grpSpPr>
        <p:sp>
          <p:nvSpPr>
            <p:cNvPr id="121" name="Shape 12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9" name="Shape 129"/>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 name="Shape 130"/>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131"/>
        <p:cNvGrpSpPr/>
        <p:nvPr/>
      </p:nvGrpSpPr>
      <p:grpSpPr>
        <a:xfrm>
          <a:off x="0" y="0"/>
          <a:ext cx="0" cy="0"/>
          <a:chOff x="0" y="0"/>
          <a:chExt cx="0" cy="0"/>
        </a:xfrm>
      </p:grpSpPr>
      <p:grpSp>
        <p:nvGrpSpPr>
          <p:cNvPr id="132" name="Shape 132"/>
          <p:cNvGrpSpPr/>
          <p:nvPr/>
        </p:nvGrpSpPr>
        <p:grpSpPr>
          <a:xfrm>
            <a:off x="287525" y="4854556"/>
            <a:ext cx="634914" cy="148716"/>
            <a:chOff x="1841475" y="2392725"/>
            <a:chExt cx="3928925" cy="920275"/>
          </a:xfrm>
        </p:grpSpPr>
        <p:sp>
          <p:nvSpPr>
            <p:cNvPr id="133" name="Shape 13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1" name="Shape 14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2" name="Shape 142"/>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43" name="Shape 143"/>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144" name="Shape 144"/>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45" name="Shape 145"/>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46" name="Shape 146"/>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147" name="Shape 147"/>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48" name="Shape 148"/>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49" name="Shape 149"/>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 – Intro">
  <p:cSld name="Intro_1_1">
    <p:spTree>
      <p:nvGrpSpPr>
        <p:cNvPr id="1" name="Shape 150"/>
        <p:cNvGrpSpPr/>
        <p:nvPr/>
      </p:nvGrpSpPr>
      <p:grpSpPr>
        <a:xfrm>
          <a:off x="0" y="0"/>
          <a:ext cx="0" cy="0"/>
          <a:chOff x="0" y="0"/>
          <a:chExt cx="0" cy="0"/>
        </a:xfrm>
      </p:grpSpPr>
      <p:sp>
        <p:nvSpPr>
          <p:cNvPr id="151" name="Shape 151"/>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2" name="Shape 152"/>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153" name="Shape 153"/>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154" name="Shape 154"/>
          <p:cNvGrpSpPr/>
          <p:nvPr/>
        </p:nvGrpSpPr>
        <p:grpSpPr>
          <a:xfrm>
            <a:off x="287525" y="4854556"/>
            <a:ext cx="634914" cy="148716"/>
            <a:chOff x="1841475" y="2392725"/>
            <a:chExt cx="3928925" cy="920275"/>
          </a:xfrm>
        </p:grpSpPr>
        <p:sp>
          <p:nvSpPr>
            <p:cNvPr id="155" name="Shape 15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Shape 15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 name="Shape 16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 name="Shape 16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 name="Shape 16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63" name="Shape 163"/>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164" name="Shape 164"/>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 name="Shape 165"/>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ctr"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167"/>
        <p:cNvGrpSpPr/>
        <p:nvPr/>
      </p:nvGrpSpPr>
      <p:grpSpPr>
        <a:xfrm>
          <a:off x="0" y="0"/>
          <a:ext cx="0" cy="0"/>
          <a:chOff x="0" y="0"/>
          <a:chExt cx="0" cy="0"/>
        </a:xfrm>
      </p:grpSpPr>
      <p:pic>
        <p:nvPicPr>
          <p:cNvPr id="168" name="Shape 168"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169" name="Shape 169"/>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170" name="Shape 170"/>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71" name="Shape 171"/>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 name="Shape 172"/>
          <p:cNvSpPr txBox="1">
            <a:spLocks noGrp="1"/>
          </p:cNvSpPr>
          <p:nvPr>
            <p:ph type="title" idx="2"/>
          </p:nvPr>
        </p:nvSpPr>
        <p:spPr>
          <a:xfrm>
            <a:off x="523203" y="3306697"/>
            <a:ext cx="42789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 name="Shape 173"/>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lvl="0" indent="0"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174" name="Shape 174"/>
          <p:cNvGrpSpPr/>
          <p:nvPr/>
        </p:nvGrpSpPr>
        <p:grpSpPr>
          <a:xfrm>
            <a:off x="634507" y="819388"/>
            <a:ext cx="1337013" cy="313170"/>
            <a:chOff x="1841475" y="2392725"/>
            <a:chExt cx="3928925" cy="920275"/>
          </a:xfrm>
        </p:grpSpPr>
        <p:sp>
          <p:nvSpPr>
            <p:cNvPr id="175" name="Shape 17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6" name="Shape 17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7" name="Shape 17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8" name="Shape 17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9" name="Shape 17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80" name="Shape 18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81" name="Shape 18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82" name="Shape 18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856750" y="1803874"/>
            <a:ext cx="7430400" cy="3774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FFFFFF"/>
              </a:buClr>
              <a:buSzPts val="1200"/>
              <a:buFont typeface="Proxima Nova"/>
              <a:buNone/>
              <a:defRPr sz="1200" b="1" i="0" u="none" strike="noStrike" cap="none">
                <a:solidFill>
                  <a:srgbClr val="FFFFFF"/>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185" name="Shape 185"/>
          <p:cNvSpPr txBox="1">
            <a:spLocks noGrp="1"/>
          </p:cNvSpPr>
          <p:nvPr>
            <p:ph type="title" idx="2"/>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186" name="Shape 186"/>
          <p:cNvGrpSpPr/>
          <p:nvPr/>
        </p:nvGrpSpPr>
        <p:grpSpPr>
          <a:xfrm>
            <a:off x="287525" y="4854556"/>
            <a:ext cx="634914" cy="148716"/>
            <a:chOff x="1841475" y="2392725"/>
            <a:chExt cx="3928925" cy="920275"/>
          </a:xfrm>
        </p:grpSpPr>
        <p:sp>
          <p:nvSpPr>
            <p:cNvPr id="187" name="Shape 18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Shape 18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 name="Shape 18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 name="Shape 19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 name="Shape 19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 name="Shape 19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Shape 19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 name="Shape 19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95" name="Shape 195"/>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196"/>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9" name="Shape 199"/>
          <p:cNvGrpSpPr/>
          <p:nvPr/>
        </p:nvGrpSpPr>
        <p:grpSpPr>
          <a:xfrm>
            <a:off x="287525" y="4854556"/>
            <a:ext cx="634914" cy="148716"/>
            <a:chOff x="1841475" y="2392725"/>
            <a:chExt cx="3928925" cy="920275"/>
          </a:xfrm>
        </p:grpSpPr>
        <p:sp>
          <p:nvSpPr>
            <p:cNvPr id="200" name="Shape 200"/>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Shape 201"/>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 name="Shape 202"/>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 name="Shape 203"/>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 name="Shape 204"/>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 name="Shape 205"/>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 name="Shape 206"/>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 name="Shape 207"/>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08" name="Shape 208"/>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9" name="Shape 209"/>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10" name="Shape 210"/>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11" name="Shape 211"/>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212" name="Shape 212"/>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213"/>
        <p:cNvGrpSpPr/>
        <p:nvPr/>
      </p:nvGrpSpPr>
      <p:grpSpPr>
        <a:xfrm>
          <a:off x="0" y="0"/>
          <a:ext cx="0" cy="0"/>
          <a:chOff x="0" y="0"/>
          <a:chExt cx="0" cy="0"/>
        </a:xfrm>
      </p:grpSpPr>
      <p:pic>
        <p:nvPicPr>
          <p:cNvPr id="214" name="Shape 214"/>
          <p:cNvPicPr preferRelativeResize="0"/>
          <p:nvPr/>
        </p:nvPicPr>
        <p:blipFill>
          <a:blip r:embed="rId2">
            <a:alphaModFix/>
          </a:blip>
          <a:stretch>
            <a:fillRect/>
          </a:stretch>
        </p:blipFill>
        <p:spPr>
          <a:xfrm>
            <a:off x="0" y="0"/>
            <a:ext cx="9144000" cy="5143489"/>
          </a:xfrm>
          <a:prstGeom prst="rect">
            <a:avLst/>
          </a:prstGeom>
          <a:noFill/>
          <a:ln>
            <a:noFill/>
          </a:ln>
        </p:spPr>
      </p:pic>
      <p:sp>
        <p:nvSpPr>
          <p:cNvPr id="215" name="Shape 21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6" name="Shape 216"/>
          <p:cNvGrpSpPr/>
          <p:nvPr/>
        </p:nvGrpSpPr>
        <p:grpSpPr>
          <a:xfrm>
            <a:off x="287525" y="4854556"/>
            <a:ext cx="634914" cy="148716"/>
            <a:chOff x="1841475" y="2392725"/>
            <a:chExt cx="3928925" cy="920275"/>
          </a:xfrm>
        </p:grpSpPr>
        <p:sp>
          <p:nvSpPr>
            <p:cNvPr id="217" name="Shape 21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 name="Shape 21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 name="Shape 21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0" name="Shape 22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Shape 22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 name="Shape 22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 name="Shape 22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 name="Shape 22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7" name="Shape 227"/>
          <p:cNvGrpSpPr/>
          <p:nvPr/>
        </p:nvGrpSpPr>
        <p:grpSpPr>
          <a:xfrm>
            <a:off x="287525" y="4854556"/>
            <a:ext cx="634914" cy="148716"/>
            <a:chOff x="1841475" y="2392725"/>
            <a:chExt cx="3928925" cy="920275"/>
          </a:xfrm>
        </p:grpSpPr>
        <p:sp>
          <p:nvSpPr>
            <p:cNvPr id="228" name="Shape 228"/>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 name="Shape 229"/>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Shape 230"/>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 name="Shape 231"/>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 name="Shape 232"/>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 name="Shape 235"/>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236"/>
        <p:cNvGrpSpPr/>
        <p:nvPr/>
      </p:nvGrpSpPr>
      <p:grpSpPr>
        <a:xfrm>
          <a:off x="0" y="0"/>
          <a:ext cx="0" cy="0"/>
          <a:chOff x="0" y="0"/>
          <a:chExt cx="0" cy="0"/>
        </a:xfrm>
      </p:grpSpPr>
      <p:grpSp>
        <p:nvGrpSpPr>
          <p:cNvPr id="237" name="Shape 237"/>
          <p:cNvGrpSpPr/>
          <p:nvPr/>
        </p:nvGrpSpPr>
        <p:grpSpPr>
          <a:xfrm>
            <a:off x="287525" y="4854556"/>
            <a:ext cx="634914" cy="148716"/>
            <a:chOff x="1841475" y="2392725"/>
            <a:chExt cx="3928925" cy="920275"/>
          </a:xfrm>
        </p:grpSpPr>
        <p:sp>
          <p:nvSpPr>
            <p:cNvPr id="238" name="Shape 238"/>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9" name="Shape 239"/>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0" name="Shape 240"/>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1" name="Shape 241"/>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2" name="Shape 242"/>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3" name="Shape 243"/>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4" name="Shape 244"/>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5" name="Shape 245"/>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46" name="Shape 24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7" name="Shape 247"/>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248" name="Shape 248"/>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49" name="Shape 249"/>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250" name="Shape 250"/>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251" name="Shape 251"/>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252" name="Shape 252"/>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lstStyle>
            <a:lvl1pPr marL="457200" lvl="0"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253" name="Shape 253"/>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lstStyle>
            <a:lvl1pPr marL="457200" lvl="0"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254" name="Shape 254"/>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4" name="Shape 24"/>
          <p:cNvGrpSpPr/>
          <p:nvPr/>
        </p:nvGrpSpPr>
        <p:grpSpPr>
          <a:xfrm>
            <a:off x="287525" y="4854556"/>
            <a:ext cx="634914" cy="148716"/>
            <a:chOff x="1841475" y="2392725"/>
            <a:chExt cx="3928925" cy="920275"/>
          </a:xfrm>
        </p:grpSpPr>
        <p:sp>
          <p:nvSpPr>
            <p:cNvPr id="25" name="Shape 2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33" name="Shape 33"/>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34" name="Shape 34"/>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 – Intro">
  <p:cSld name="Intro_1">
    <p:spTree>
      <p:nvGrpSpPr>
        <p:cNvPr id="1" name="Shape 255"/>
        <p:cNvGrpSpPr/>
        <p:nvPr/>
      </p:nvGrpSpPr>
      <p:grpSpPr>
        <a:xfrm>
          <a:off x="0" y="0"/>
          <a:ext cx="0" cy="0"/>
          <a:chOff x="0" y="0"/>
          <a:chExt cx="0" cy="0"/>
        </a:xfrm>
      </p:grpSpPr>
      <p:sp>
        <p:nvSpPr>
          <p:cNvPr id="256" name="Shape 256"/>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7" name="Shape 257"/>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258" name="Shape 258"/>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259" name="Shape 259"/>
          <p:cNvGrpSpPr/>
          <p:nvPr/>
        </p:nvGrpSpPr>
        <p:grpSpPr>
          <a:xfrm>
            <a:off x="287525" y="4854556"/>
            <a:ext cx="634914" cy="148716"/>
            <a:chOff x="1841475" y="2392725"/>
            <a:chExt cx="3928925" cy="920275"/>
          </a:xfrm>
        </p:grpSpPr>
        <p:sp>
          <p:nvSpPr>
            <p:cNvPr id="260" name="Shape 260"/>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 name="Shape 261"/>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2" name="Shape 262"/>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3" name="Shape 263"/>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4" name="Shape 264"/>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5" name="Shape 265"/>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 name="Shape 266"/>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 name="Shape 267"/>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268" name="Shape 268"/>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269" name="Shape 269"/>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 name="Shape 270"/>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 – Standard">
  <p:cSld name="Title Slide_5">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73" name="Shape 273"/>
          <p:cNvGrpSpPr/>
          <p:nvPr/>
        </p:nvGrpSpPr>
        <p:grpSpPr>
          <a:xfrm>
            <a:off x="287525" y="4854556"/>
            <a:ext cx="634914" cy="148716"/>
            <a:chOff x="1841475" y="2392725"/>
            <a:chExt cx="3928925" cy="920275"/>
          </a:xfrm>
        </p:grpSpPr>
        <p:sp>
          <p:nvSpPr>
            <p:cNvPr id="274" name="Shape 274"/>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6" name="Shape 276"/>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7" name="Shape 277"/>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8" name="Shape 278"/>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9" name="Shape 279"/>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0" name="Shape 280"/>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1" name="Shape 281"/>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82" name="Shape 282"/>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3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 – Standard">
  <p:cSld name="Title Slide">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8" name="Shape 38"/>
          <p:cNvGrpSpPr/>
          <p:nvPr/>
        </p:nvGrpSpPr>
        <p:grpSpPr>
          <a:xfrm>
            <a:off x="287525" y="4854556"/>
            <a:ext cx="634914" cy="148716"/>
            <a:chOff x="1841475" y="2392725"/>
            <a:chExt cx="3928925" cy="920275"/>
          </a:xfrm>
        </p:grpSpPr>
        <p:sp>
          <p:nvSpPr>
            <p:cNvPr id="39" name="Shape 39"/>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7" name="Shape 47"/>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 name="Shape 50"/>
          <p:cNvGrpSpPr/>
          <p:nvPr/>
        </p:nvGrpSpPr>
        <p:grpSpPr>
          <a:xfrm>
            <a:off x="287525" y="4854556"/>
            <a:ext cx="634914" cy="148716"/>
            <a:chOff x="1841475" y="2392725"/>
            <a:chExt cx="3928925" cy="920275"/>
          </a:xfrm>
        </p:grpSpPr>
        <p:sp>
          <p:nvSpPr>
            <p:cNvPr id="51" name="Shape 5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9" name="Shape 59"/>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60" name="Shape 60"/>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61" name="Shape 61"/>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62" name="Shape 62"/>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63" name="Shape 63"/>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64"/>
        <p:cNvGrpSpPr/>
        <p:nvPr/>
      </p:nvGrpSpPr>
      <p:grpSpPr>
        <a:xfrm>
          <a:off x="0" y="0"/>
          <a:ext cx="0" cy="0"/>
          <a:chOff x="0" y="0"/>
          <a:chExt cx="0" cy="0"/>
        </a:xfrm>
      </p:grpSpPr>
      <p:pic>
        <p:nvPicPr>
          <p:cNvPr id="65" name="Shape 65"/>
          <p:cNvPicPr preferRelativeResize="0"/>
          <p:nvPr/>
        </p:nvPicPr>
        <p:blipFill>
          <a:blip r:embed="rId2">
            <a:alphaModFix/>
          </a:blip>
          <a:stretch>
            <a:fillRect/>
          </a:stretch>
        </p:blipFill>
        <p:spPr>
          <a:xfrm>
            <a:off x="0" y="0"/>
            <a:ext cx="9144000" cy="5143489"/>
          </a:xfrm>
          <a:prstGeom prst="rect">
            <a:avLst/>
          </a:prstGeom>
          <a:noFill/>
          <a:ln>
            <a:noFill/>
          </a:ln>
        </p:spPr>
      </p:pic>
      <p:sp>
        <p:nvSpPr>
          <p:cNvPr id="66" name="Shape 6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7" name="Shape 67"/>
          <p:cNvGrpSpPr/>
          <p:nvPr/>
        </p:nvGrpSpPr>
        <p:grpSpPr>
          <a:xfrm>
            <a:off x="287525" y="4854556"/>
            <a:ext cx="634914" cy="148716"/>
            <a:chOff x="1841475" y="2392725"/>
            <a:chExt cx="3928925" cy="920275"/>
          </a:xfrm>
        </p:grpSpPr>
        <p:sp>
          <p:nvSpPr>
            <p:cNvPr id="68" name="Shape 68"/>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78" name="Shape 78"/>
          <p:cNvGrpSpPr/>
          <p:nvPr/>
        </p:nvGrpSpPr>
        <p:grpSpPr>
          <a:xfrm>
            <a:off x="287525" y="4854556"/>
            <a:ext cx="634914" cy="148716"/>
            <a:chOff x="1841475" y="2392725"/>
            <a:chExt cx="3928925" cy="920275"/>
          </a:xfrm>
        </p:grpSpPr>
        <p:sp>
          <p:nvSpPr>
            <p:cNvPr id="79" name="Shape 79"/>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87"/>
        <p:cNvGrpSpPr/>
        <p:nvPr/>
      </p:nvGrpSpPr>
      <p:grpSpPr>
        <a:xfrm>
          <a:off x="0" y="0"/>
          <a:ext cx="0" cy="0"/>
          <a:chOff x="0" y="0"/>
          <a:chExt cx="0" cy="0"/>
        </a:xfrm>
      </p:grpSpPr>
      <p:cxnSp>
        <p:nvCxnSpPr>
          <p:cNvPr id="88" name="Shape 88"/>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89" name="Shape 8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90" name="Shape 90"/>
          <p:cNvGrpSpPr/>
          <p:nvPr/>
        </p:nvGrpSpPr>
        <p:grpSpPr>
          <a:xfrm>
            <a:off x="287525" y="4854556"/>
            <a:ext cx="634914" cy="148716"/>
            <a:chOff x="1841475" y="2392725"/>
            <a:chExt cx="3928925" cy="920275"/>
          </a:xfrm>
        </p:grpSpPr>
        <p:sp>
          <p:nvSpPr>
            <p:cNvPr id="91" name="Shape 9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99" name="Shape 99"/>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00" name="Shape 100"/>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101" name="Shape 101"/>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102"/>
        <p:cNvGrpSpPr/>
        <p:nvPr/>
      </p:nvGrpSpPr>
      <p:grpSpPr>
        <a:xfrm>
          <a:off x="0" y="0"/>
          <a:ext cx="0" cy="0"/>
          <a:chOff x="0" y="0"/>
          <a:chExt cx="0" cy="0"/>
        </a:xfrm>
      </p:grpSpPr>
      <p:cxnSp>
        <p:nvCxnSpPr>
          <p:cNvPr id="103" name="Shape 103"/>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104" name="Shape 104"/>
          <p:cNvGrpSpPr/>
          <p:nvPr/>
        </p:nvGrpSpPr>
        <p:grpSpPr>
          <a:xfrm>
            <a:off x="287525" y="4854556"/>
            <a:ext cx="634914" cy="148716"/>
            <a:chOff x="1841475" y="2392725"/>
            <a:chExt cx="3928925" cy="920275"/>
          </a:xfrm>
        </p:grpSpPr>
        <p:sp>
          <p:nvSpPr>
            <p:cNvPr id="105" name="Shape 10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13" name="Shape 11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 name="Shape 114"/>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15" name="Shape 115"/>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116" name="Shape 116"/>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6"/>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3" Type="http://schemas.openxmlformats.org/officeDocument/2006/relationships/image" Target="../media/image35.png"/><Relationship Id="rId14" Type="http://schemas.openxmlformats.org/officeDocument/2006/relationships/image" Target="../media/image36.png"/><Relationship Id="rId15" Type="http://schemas.openxmlformats.org/officeDocument/2006/relationships/image" Target="../media/image37.png"/><Relationship Id="rId16" Type="http://schemas.openxmlformats.org/officeDocument/2006/relationships/image" Target="../media/image38.png"/><Relationship Id="rId17" Type="http://schemas.openxmlformats.org/officeDocument/2006/relationships/image" Target="../media/image39.png"/><Relationship Id="rId18" Type="http://schemas.openxmlformats.org/officeDocument/2006/relationships/image" Target="../media/image40.jpg"/><Relationship Id="rId19" Type="http://schemas.openxmlformats.org/officeDocument/2006/relationships/image" Target="../media/image41.png"/><Relationship Id="rId63" Type="http://schemas.openxmlformats.org/officeDocument/2006/relationships/image" Target="../media/image85.png"/><Relationship Id="rId64" Type="http://schemas.openxmlformats.org/officeDocument/2006/relationships/image" Target="../media/image86.png"/><Relationship Id="rId65" Type="http://schemas.openxmlformats.org/officeDocument/2006/relationships/image" Target="../media/image87.png"/><Relationship Id="rId66" Type="http://schemas.openxmlformats.org/officeDocument/2006/relationships/image" Target="../media/image88.png"/><Relationship Id="rId67" Type="http://schemas.openxmlformats.org/officeDocument/2006/relationships/image" Target="../media/image89.png"/><Relationship Id="rId68" Type="http://schemas.openxmlformats.org/officeDocument/2006/relationships/image" Target="../media/image90.png"/><Relationship Id="rId50" Type="http://schemas.openxmlformats.org/officeDocument/2006/relationships/image" Target="../media/image72.png"/><Relationship Id="rId51" Type="http://schemas.openxmlformats.org/officeDocument/2006/relationships/image" Target="../media/image73.png"/><Relationship Id="rId52" Type="http://schemas.openxmlformats.org/officeDocument/2006/relationships/image" Target="../media/image74.png"/><Relationship Id="rId53" Type="http://schemas.openxmlformats.org/officeDocument/2006/relationships/image" Target="../media/image75.png"/><Relationship Id="rId54" Type="http://schemas.openxmlformats.org/officeDocument/2006/relationships/image" Target="../media/image76.png"/><Relationship Id="rId55" Type="http://schemas.openxmlformats.org/officeDocument/2006/relationships/image" Target="../media/image77.png"/><Relationship Id="rId56" Type="http://schemas.openxmlformats.org/officeDocument/2006/relationships/image" Target="../media/image78.png"/><Relationship Id="rId57" Type="http://schemas.openxmlformats.org/officeDocument/2006/relationships/image" Target="../media/image79.jpg"/><Relationship Id="rId58" Type="http://schemas.openxmlformats.org/officeDocument/2006/relationships/image" Target="../media/image80.png"/><Relationship Id="rId59" Type="http://schemas.openxmlformats.org/officeDocument/2006/relationships/image" Target="../media/image81.png"/><Relationship Id="rId40" Type="http://schemas.openxmlformats.org/officeDocument/2006/relationships/image" Target="../media/image62.png"/><Relationship Id="rId41" Type="http://schemas.openxmlformats.org/officeDocument/2006/relationships/image" Target="../media/image63.png"/><Relationship Id="rId42" Type="http://schemas.openxmlformats.org/officeDocument/2006/relationships/image" Target="../media/image64.png"/><Relationship Id="rId43" Type="http://schemas.openxmlformats.org/officeDocument/2006/relationships/image" Target="../media/image65.jpg"/><Relationship Id="rId44" Type="http://schemas.openxmlformats.org/officeDocument/2006/relationships/image" Target="../media/image66.png"/><Relationship Id="rId45" Type="http://schemas.openxmlformats.org/officeDocument/2006/relationships/image" Target="../media/image67.jpg"/><Relationship Id="rId46" Type="http://schemas.openxmlformats.org/officeDocument/2006/relationships/image" Target="../media/image68.png"/><Relationship Id="rId47" Type="http://schemas.openxmlformats.org/officeDocument/2006/relationships/image" Target="../media/image69.png"/><Relationship Id="rId48" Type="http://schemas.openxmlformats.org/officeDocument/2006/relationships/image" Target="../media/image70.png"/><Relationship Id="rId49" Type="http://schemas.openxmlformats.org/officeDocument/2006/relationships/image" Target="../media/image71.png"/><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30" Type="http://schemas.openxmlformats.org/officeDocument/2006/relationships/image" Target="../media/image52.png"/><Relationship Id="rId31" Type="http://schemas.openxmlformats.org/officeDocument/2006/relationships/image" Target="../media/image53.png"/><Relationship Id="rId32" Type="http://schemas.openxmlformats.org/officeDocument/2006/relationships/image" Target="../media/image54.png"/><Relationship Id="rId33" Type="http://schemas.openxmlformats.org/officeDocument/2006/relationships/image" Target="../media/image55.png"/><Relationship Id="rId34" Type="http://schemas.openxmlformats.org/officeDocument/2006/relationships/image" Target="../media/image56.png"/><Relationship Id="rId35" Type="http://schemas.openxmlformats.org/officeDocument/2006/relationships/image" Target="../media/image57.png"/><Relationship Id="rId36" Type="http://schemas.openxmlformats.org/officeDocument/2006/relationships/image" Target="../media/image58.png"/><Relationship Id="rId37" Type="http://schemas.openxmlformats.org/officeDocument/2006/relationships/image" Target="../media/image59.png"/><Relationship Id="rId38" Type="http://schemas.openxmlformats.org/officeDocument/2006/relationships/image" Target="../media/image60.jpg"/><Relationship Id="rId39" Type="http://schemas.openxmlformats.org/officeDocument/2006/relationships/image" Target="../media/image61.jpg"/><Relationship Id="rId20" Type="http://schemas.openxmlformats.org/officeDocument/2006/relationships/image" Target="../media/image42.png"/><Relationship Id="rId21" Type="http://schemas.openxmlformats.org/officeDocument/2006/relationships/image" Target="../media/image43.png"/><Relationship Id="rId22" Type="http://schemas.openxmlformats.org/officeDocument/2006/relationships/image" Target="../media/image44.jpg"/><Relationship Id="rId23" Type="http://schemas.openxmlformats.org/officeDocument/2006/relationships/image" Target="../media/image45.png"/><Relationship Id="rId24" Type="http://schemas.openxmlformats.org/officeDocument/2006/relationships/image" Target="../media/image46.png"/><Relationship Id="rId25" Type="http://schemas.openxmlformats.org/officeDocument/2006/relationships/image" Target="../media/image47.png"/><Relationship Id="rId26" Type="http://schemas.openxmlformats.org/officeDocument/2006/relationships/image" Target="../media/image48.png"/><Relationship Id="rId27" Type="http://schemas.openxmlformats.org/officeDocument/2006/relationships/image" Target="../media/image49.png"/><Relationship Id="rId28" Type="http://schemas.openxmlformats.org/officeDocument/2006/relationships/image" Target="../media/image50.jpg"/><Relationship Id="rId29" Type="http://schemas.openxmlformats.org/officeDocument/2006/relationships/image" Target="../media/image51.png"/><Relationship Id="rId60" Type="http://schemas.openxmlformats.org/officeDocument/2006/relationships/image" Target="../media/image82.png"/><Relationship Id="rId61" Type="http://schemas.openxmlformats.org/officeDocument/2006/relationships/image" Target="../media/image83.png"/><Relationship Id="rId62" Type="http://schemas.openxmlformats.org/officeDocument/2006/relationships/image" Target="../media/image84.png"/><Relationship Id="rId10" Type="http://schemas.openxmlformats.org/officeDocument/2006/relationships/image" Target="../media/image32.png"/><Relationship Id="rId11" Type="http://schemas.openxmlformats.org/officeDocument/2006/relationships/image" Target="../media/image33.png"/><Relationship Id="rId12"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91.png"/></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9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9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9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image" Target="../media/image104.png"/><Relationship Id="rId8" Type="http://schemas.openxmlformats.org/officeDocument/2006/relationships/image" Target="../media/image105.png"/><Relationship Id="rId9" Type="http://schemas.openxmlformats.org/officeDocument/2006/relationships/image" Target="../media/image106.png"/><Relationship Id="rId10" Type="http://schemas.openxmlformats.org/officeDocument/2006/relationships/image" Target="../media/image107.png"/><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0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10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1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1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10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1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523199" y="1737025"/>
            <a:ext cx="8564700" cy="1191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PCF 2.1 Technical Overview</a:t>
            </a:r>
            <a:endParaRPr/>
          </a:p>
        </p:txBody>
      </p:sp>
      <p:sp>
        <p:nvSpPr>
          <p:cNvPr id="288" name="Shape 288"/>
          <p:cNvSpPr txBox="1">
            <a:spLocks noGrp="1"/>
          </p:cNvSpPr>
          <p:nvPr>
            <p:ph type="subTitle" idx="1"/>
          </p:nvPr>
        </p:nvSpPr>
        <p:spPr>
          <a:xfrm>
            <a:off x="523200" y="3306700"/>
            <a:ext cx="4173600" cy="1409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folHlink"/>
              </a:buClr>
              <a:buSzPts val="1100"/>
              <a:buFont typeface="Arial"/>
              <a:buNone/>
            </a:pPr>
            <a:r>
              <a:rPr lang="en" dirty="0"/>
              <a:t>Sharath Sahadevan</a:t>
            </a:r>
            <a:endParaRPr dirty="0"/>
          </a:p>
          <a:p>
            <a:pPr marL="0" lvl="0" indent="0">
              <a:spcBef>
                <a:spcPts val="0"/>
              </a:spcBef>
              <a:spcAft>
                <a:spcPts val="0"/>
              </a:spcAft>
              <a:buNone/>
            </a:pPr>
            <a:r>
              <a:rPr lang="en-US" dirty="0" smtClean="0"/>
              <a:t>May</a:t>
            </a:r>
            <a:r>
              <a:rPr lang="en" dirty="0" smtClean="0"/>
              <a:t> </a:t>
            </a:r>
            <a:r>
              <a:rPr lang="en" dirty="0"/>
              <a:t>2018</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Shape 465"/>
          <p:cNvSpPr txBox="1">
            <a:spLocks noGrp="1"/>
          </p:cNvSpPr>
          <p:nvPr>
            <p:ph type="title"/>
          </p:nvPr>
        </p:nvSpPr>
        <p:spPr>
          <a:xfrm>
            <a:off x="253550" y="151275"/>
            <a:ext cx="8663100" cy="557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PCF (Originally)</a:t>
            </a:r>
            <a:endParaRPr/>
          </a:p>
        </p:txBody>
      </p:sp>
      <p:sp>
        <p:nvSpPr>
          <p:cNvPr id="466" name="Shape 466"/>
          <p:cNvSpPr/>
          <p:nvPr/>
        </p:nvSpPr>
        <p:spPr>
          <a:xfrm>
            <a:off x="1879897" y="1319576"/>
            <a:ext cx="3076800" cy="1554600"/>
          </a:xfrm>
          <a:prstGeom prst="roundRect">
            <a:avLst>
              <a:gd name="adj" fmla="val 6109"/>
            </a:avLst>
          </a:prstGeom>
          <a:solidFill>
            <a:schemeClr val="accent1"/>
          </a:solidFill>
          <a:ln w="19050"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3000">
                <a:solidFill>
                  <a:srgbClr val="048371"/>
                </a:solidFill>
                <a:latin typeface="Proxima Nova"/>
                <a:ea typeface="Proxima Nova"/>
                <a:cs typeface="Proxima Nova"/>
                <a:sym typeface="Proxima Nova"/>
              </a:rPr>
              <a:t>ERT</a:t>
            </a:r>
            <a:endParaRPr sz="3000" i="0" u="none" strike="noStrike" cap="none">
              <a:solidFill>
                <a:srgbClr val="048371"/>
              </a:solidFill>
              <a:latin typeface="Proxima Nova"/>
              <a:ea typeface="Proxima Nova"/>
              <a:cs typeface="Proxima Nova"/>
              <a:sym typeface="Proxima Nova"/>
            </a:endParaRPr>
          </a:p>
        </p:txBody>
      </p:sp>
      <p:sp>
        <p:nvSpPr>
          <p:cNvPr id="467" name="Shape 467"/>
          <p:cNvSpPr/>
          <p:nvPr/>
        </p:nvSpPr>
        <p:spPr>
          <a:xfrm>
            <a:off x="5064518" y="1319580"/>
            <a:ext cx="2199600" cy="1554600"/>
          </a:xfrm>
          <a:prstGeom prst="roundRect">
            <a:avLst>
              <a:gd name="adj" fmla="val 6109"/>
            </a:avLst>
          </a:prstGeom>
          <a:solidFill>
            <a:srgbClr val="F3F3F3"/>
          </a:solidFill>
          <a:ln w="19050"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400">
                <a:solidFill>
                  <a:schemeClr val="lt1"/>
                </a:solidFill>
                <a:latin typeface="Proxima Nova"/>
                <a:ea typeface="Proxima Nova"/>
                <a:cs typeface="Proxima Nova"/>
                <a:sym typeface="Proxima Nova"/>
              </a:rPr>
              <a:t>Services</a:t>
            </a:r>
            <a:endParaRPr sz="2400" i="0" u="none" strike="noStrike" cap="none">
              <a:solidFill>
                <a:schemeClr val="lt1"/>
              </a:solidFill>
              <a:latin typeface="Proxima Nova"/>
              <a:ea typeface="Proxima Nova"/>
              <a:cs typeface="Proxima Nova"/>
              <a:sym typeface="Proxima Nova"/>
            </a:endParaRPr>
          </a:p>
        </p:txBody>
      </p:sp>
      <p:sp>
        <p:nvSpPr>
          <p:cNvPr id="468" name="Shape 468"/>
          <p:cNvSpPr/>
          <p:nvPr/>
        </p:nvSpPr>
        <p:spPr>
          <a:xfrm>
            <a:off x="1879888" y="2989529"/>
            <a:ext cx="5384100" cy="678000"/>
          </a:xfrm>
          <a:prstGeom prst="roundRect">
            <a:avLst>
              <a:gd name="adj" fmla="val 12840"/>
            </a:avLst>
          </a:prstGeom>
          <a:solidFill>
            <a:srgbClr val="CFE2F3"/>
          </a:solidFill>
          <a:ln w="190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400">
                <a:solidFill>
                  <a:schemeClr val="accent3"/>
                </a:solidFill>
                <a:latin typeface="Proxima Nova"/>
                <a:ea typeface="Proxima Nova"/>
                <a:cs typeface="Proxima Nova"/>
                <a:sym typeface="Proxima Nova"/>
              </a:rPr>
              <a:t>BOSH</a:t>
            </a:r>
            <a:endParaRPr sz="2400" i="0" u="none" strike="noStrike" cap="none">
              <a:solidFill>
                <a:schemeClr val="accent3"/>
              </a:solidFill>
              <a:latin typeface="Proxima Nova"/>
              <a:ea typeface="Proxima Nova"/>
              <a:cs typeface="Proxima Nova"/>
              <a:sym typeface="Proxima Nova"/>
            </a:endParaRPr>
          </a:p>
        </p:txBody>
      </p:sp>
      <p:sp>
        <p:nvSpPr>
          <p:cNvPr id="469" name="Shape 469"/>
          <p:cNvSpPr/>
          <p:nvPr/>
        </p:nvSpPr>
        <p:spPr>
          <a:xfrm>
            <a:off x="1893050" y="3782875"/>
            <a:ext cx="5384100" cy="543000"/>
          </a:xfrm>
          <a:prstGeom prst="roundRect">
            <a:avLst>
              <a:gd name="adj" fmla="val 17108"/>
            </a:avLst>
          </a:prstGeom>
          <a:solidFill>
            <a:srgbClr val="CFE2F3"/>
          </a:solidFill>
          <a:ln w="190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400">
                <a:solidFill>
                  <a:schemeClr val="accent3"/>
                </a:solidFill>
                <a:latin typeface="Proxima Nova"/>
                <a:ea typeface="Proxima Nova"/>
                <a:cs typeface="Proxima Nova"/>
                <a:sym typeface="Proxima Nova"/>
              </a:rPr>
              <a:t>IaaS</a:t>
            </a:r>
            <a:endParaRPr sz="2400" i="0" u="none" strike="noStrike" cap="none">
              <a:solidFill>
                <a:schemeClr val="accent3"/>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Shape 474"/>
          <p:cNvSpPr txBox="1">
            <a:spLocks noGrp="1"/>
          </p:cNvSpPr>
          <p:nvPr>
            <p:ph type="title"/>
          </p:nvPr>
        </p:nvSpPr>
        <p:spPr>
          <a:xfrm>
            <a:off x="253550" y="151275"/>
            <a:ext cx="8663100" cy="5577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a:t>PKS (Originally)</a:t>
            </a:r>
            <a:endParaRPr/>
          </a:p>
          <a:p>
            <a:pPr marL="0" lvl="0" indent="0" rtl="0">
              <a:spcBef>
                <a:spcPts val="0"/>
              </a:spcBef>
              <a:spcAft>
                <a:spcPts val="0"/>
              </a:spcAft>
              <a:buNone/>
            </a:pPr>
            <a:endParaRPr/>
          </a:p>
        </p:txBody>
      </p:sp>
      <p:sp>
        <p:nvSpPr>
          <p:cNvPr id="475" name="Shape 475"/>
          <p:cNvSpPr/>
          <p:nvPr/>
        </p:nvSpPr>
        <p:spPr>
          <a:xfrm>
            <a:off x="1879900" y="1287935"/>
            <a:ext cx="1863600" cy="1680000"/>
          </a:xfrm>
          <a:prstGeom prst="roundRect">
            <a:avLst>
              <a:gd name="adj" fmla="val 6109"/>
            </a:avLst>
          </a:prstGeom>
          <a:solidFill>
            <a:schemeClr val="accent1"/>
          </a:solidFill>
          <a:ln w="19050"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solidFill>
                  <a:srgbClr val="048371"/>
                </a:solidFill>
                <a:latin typeface="Proxima Nova"/>
                <a:ea typeface="Proxima Nova"/>
                <a:cs typeface="Proxima Nova"/>
                <a:sym typeface="Proxima Nova"/>
              </a:rPr>
              <a:t>CF Container Runtime</a:t>
            </a:r>
            <a:endParaRPr sz="1800" i="0" u="none" strike="noStrike" cap="none">
              <a:solidFill>
                <a:srgbClr val="048371"/>
              </a:solidFill>
              <a:latin typeface="Proxima Nova"/>
              <a:ea typeface="Proxima Nova"/>
              <a:cs typeface="Proxima Nova"/>
              <a:sym typeface="Proxima Nova"/>
            </a:endParaRPr>
          </a:p>
        </p:txBody>
      </p:sp>
      <p:sp>
        <p:nvSpPr>
          <p:cNvPr id="476" name="Shape 476"/>
          <p:cNvSpPr/>
          <p:nvPr/>
        </p:nvSpPr>
        <p:spPr>
          <a:xfrm rot="-5400000">
            <a:off x="5343218" y="1810365"/>
            <a:ext cx="1680000" cy="635100"/>
          </a:xfrm>
          <a:prstGeom prst="roundRect">
            <a:avLst>
              <a:gd name="adj" fmla="val 12014"/>
            </a:avLst>
          </a:prstGeom>
          <a:solidFill>
            <a:srgbClr val="F3F3F3"/>
          </a:solidFill>
          <a:ln w="19050"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solidFill>
                  <a:schemeClr val="lt1"/>
                </a:solidFill>
                <a:latin typeface="Proxima Nova"/>
                <a:ea typeface="Proxima Nova"/>
                <a:cs typeface="Proxima Nova"/>
                <a:sym typeface="Proxima Nova"/>
              </a:rPr>
              <a:t>NSX</a:t>
            </a:r>
            <a:endParaRPr sz="1800" i="0" u="none" strike="noStrike" cap="none">
              <a:solidFill>
                <a:schemeClr val="lt1"/>
              </a:solidFill>
              <a:latin typeface="Proxima Nova"/>
              <a:ea typeface="Proxima Nova"/>
              <a:cs typeface="Proxima Nova"/>
              <a:sym typeface="Proxima Nova"/>
            </a:endParaRPr>
          </a:p>
        </p:txBody>
      </p:sp>
      <p:sp>
        <p:nvSpPr>
          <p:cNvPr id="477" name="Shape 477"/>
          <p:cNvSpPr/>
          <p:nvPr/>
        </p:nvSpPr>
        <p:spPr>
          <a:xfrm>
            <a:off x="1879950" y="3638925"/>
            <a:ext cx="5384100" cy="543000"/>
          </a:xfrm>
          <a:prstGeom prst="roundRect">
            <a:avLst>
              <a:gd name="adj" fmla="val 17108"/>
            </a:avLst>
          </a:prstGeom>
          <a:solidFill>
            <a:srgbClr val="CFE2F3"/>
          </a:solidFill>
          <a:ln w="190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solidFill>
                  <a:schemeClr val="accent3"/>
                </a:solidFill>
                <a:latin typeface="Proxima Nova"/>
                <a:ea typeface="Proxima Nova"/>
                <a:cs typeface="Proxima Nova"/>
                <a:sym typeface="Proxima Nova"/>
              </a:rPr>
              <a:t>IaaS</a:t>
            </a:r>
            <a:endParaRPr sz="1800" i="0" u="none" strike="noStrike" cap="none">
              <a:solidFill>
                <a:schemeClr val="accent3"/>
              </a:solidFill>
              <a:latin typeface="Proxima Nova"/>
              <a:ea typeface="Proxima Nova"/>
              <a:cs typeface="Proxima Nova"/>
              <a:sym typeface="Proxima Nova"/>
            </a:endParaRPr>
          </a:p>
        </p:txBody>
      </p:sp>
      <p:sp>
        <p:nvSpPr>
          <p:cNvPr id="478" name="Shape 478"/>
          <p:cNvSpPr/>
          <p:nvPr/>
        </p:nvSpPr>
        <p:spPr>
          <a:xfrm>
            <a:off x="1879950" y="3031913"/>
            <a:ext cx="5384100" cy="543000"/>
          </a:xfrm>
          <a:prstGeom prst="roundRect">
            <a:avLst>
              <a:gd name="adj" fmla="val 17108"/>
            </a:avLst>
          </a:prstGeom>
          <a:solidFill>
            <a:srgbClr val="CFE2F3"/>
          </a:solidFill>
          <a:ln w="190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solidFill>
                  <a:schemeClr val="accent3"/>
                </a:solidFill>
                <a:latin typeface="Proxima Nova"/>
                <a:ea typeface="Proxima Nova"/>
                <a:cs typeface="Proxima Nova"/>
                <a:sym typeface="Proxima Nova"/>
              </a:rPr>
              <a:t>BOSH</a:t>
            </a:r>
            <a:endParaRPr sz="1800" i="0" u="none" strike="noStrike" cap="none">
              <a:solidFill>
                <a:schemeClr val="accent3"/>
              </a:solidFill>
              <a:latin typeface="Proxima Nova"/>
              <a:ea typeface="Proxima Nova"/>
              <a:cs typeface="Proxima Nova"/>
              <a:sym typeface="Proxima Nova"/>
            </a:endParaRPr>
          </a:p>
        </p:txBody>
      </p:sp>
      <p:sp>
        <p:nvSpPr>
          <p:cNvPr id="479" name="Shape 479"/>
          <p:cNvSpPr/>
          <p:nvPr/>
        </p:nvSpPr>
        <p:spPr>
          <a:xfrm>
            <a:off x="3873944" y="1287935"/>
            <a:ext cx="1863600" cy="1680000"/>
          </a:xfrm>
          <a:prstGeom prst="roundRect">
            <a:avLst>
              <a:gd name="adj" fmla="val 6109"/>
            </a:avLst>
          </a:prstGeom>
          <a:solidFill>
            <a:srgbClr val="C9DAF8"/>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solidFill>
                  <a:schemeClr val="accent3"/>
                </a:solidFill>
                <a:latin typeface="Proxima Nova"/>
                <a:ea typeface="Proxima Nova"/>
                <a:cs typeface="Proxima Nova"/>
                <a:sym typeface="Proxima Nova"/>
              </a:rPr>
              <a:t>GCP Service Broker</a:t>
            </a:r>
            <a:endParaRPr sz="1800" i="0" u="none" strike="noStrike" cap="none">
              <a:solidFill>
                <a:schemeClr val="accent3"/>
              </a:solidFill>
              <a:latin typeface="Proxima Nova"/>
              <a:ea typeface="Proxima Nova"/>
              <a:cs typeface="Proxima Nova"/>
              <a:sym typeface="Proxima Nova"/>
            </a:endParaRPr>
          </a:p>
        </p:txBody>
      </p:sp>
      <p:sp>
        <p:nvSpPr>
          <p:cNvPr id="480" name="Shape 480"/>
          <p:cNvSpPr/>
          <p:nvPr/>
        </p:nvSpPr>
        <p:spPr>
          <a:xfrm rot="-5400000">
            <a:off x="6106451" y="1810365"/>
            <a:ext cx="1680000" cy="635100"/>
          </a:xfrm>
          <a:prstGeom prst="roundRect">
            <a:avLst>
              <a:gd name="adj" fmla="val 12014"/>
            </a:avLst>
          </a:prstGeom>
          <a:solidFill>
            <a:srgbClr val="F3F3F3"/>
          </a:solidFill>
          <a:ln w="19050"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solidFill>
                  <a:schemeClr val="lt1"/>
                </a:solidFill>
                <a:latin typeface="Proxima Nova"/>
                <a:ea typeface="Proxima Nova"/>
                <a:cs typeface="Proxima Nova"/>
                <a:sym typeface="Proxima Nova"/>
              </a:rPr>
              <a:t>Harbor</a:t>
            </a:r>
            <a:endParaRPr sz="180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p:nvPr/>
        </p:nvSpPr>
        <p:spPr>
          <a:xfrm>
            <a:off x="3935604" y="864275"/>
            <a:ext cx="2000100" cy="2253300"/>
          </a:xfrm>
          <a:prstGeom prst="roundRect">
            <a:avLst>
              <a:gd name="adj" fmla="val 2236"/>
            </a:avLst>
          </a:pr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chemeClr val="dk2"/>
              </a:solidFill>
              <a:latin typeface="Proxima Nova"/>
              <a:ea typeface="Proxima Nova"/>
              <a:cs typeface="Proxima Nova"/>
              <a:sym typeface="Proxima Nova"/>
            </a:endParaRPr>
          </a:p>
        </p:txBody>
      </p:sp>
      <p:sp>
        <p:nvSpPr>
          <p:cNvPr id="486" name="Shape 486"/>
          <p:cNvSpPr/>
          <p:nvPr/>
        </p:nvSpPr>
        <p:spPr>
          <a:xfrm rot="10800000" flipH="1">
            <a:off x="241294" y="2168883"/>
            <a:ext cx="8844900" cy="1917600"/>
          </a:xfrm>
          <a:prstGeom prst="bentArrow">
            <a:avLst>
              <a:gd name="adj1" fmla="val 19995"/>
              <a:gd name="adj2" fmla="val 25348"/>
              <a:gd name="adj3" fmla="val 29898"/>
              <a:gd name="adj4" fmla="val 64198"/>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7" name="Shape 487"/>
          <p:cNvSpPr/>
          <p:nvPr/>
        </p:nvSpPr>
        <p:spPr>
          <a:xfrm>
            <a:off x="1933675" y="864275"/>
            <a:ext cx="2000100" cy="2253300"/>
          </a:xfrm>
          <a:prstGeom prst="roundRect">
            <a:avLst>
              <a:gd name="adj" fmla="val 2236"/>
            </a:avLst>
          </a:pr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chemeClr val="dk2"/>
              </a:solidFill>
              <a:latin typeface="Proxima Nova"/>
              <a:ea typeface="Proxima Nova"/>
              <a:cs typeface="Proxima Nova"/>
              <a:sym typeface="Proxima Nova"/>
            </a:endParaRPr>
          </a:p>
        </p:txBody>
      </p:sp>
      <p:sp>
        <p:nvSpPr>
          <p:cNvPr id="488" name="Shape 488"/>
          <p:cNvSpPr/>
          <p:nvPr/>
        </p:nvSpPr>
        <p:spPr>
          <a:xfrm>
            <a:off x="1933669" y="3200333"/>
            <a:ext cx="5348700" cy="814800"/>
          </a:xfrm>
          <a:prstGeom prst="roundRect">
            <a:avLst>
              <a:gd name="adj" fmla="val 9424"/>
            </a:avLst>
          </a:prstGeom>
          <a:solidFill>
            <a:srgbClr val="EFEFEF"/>
          </a:solid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chemeClr val="dk2"/>
              </a:solidFill>
              <a:latin typeface="Proxima Nova"/>
              <a:ea typeface="Proxima Nova"/>
              <a:cs typeface="Proxima Nova"/>
              <a:sym typeface="Proxima Nova"/>
            </a:endParaRPr>
          </a:p>
        </p:txBody>
      </p:sp>
      <p:grpSp>
        <p:nvGrpSpPr>
          <p:cNvPr id="489" name="Shape 489"/>
          <p:cNvGrpSpPr/>
          <p:nvPr/>
        </p:nvGrpSpPr>
        <p:grpSpPr>
          <a:xfrm>
            <a:off x="3085230" y="3445791"/>
            <a:ext cx="725536" cy="292546"/>
            <a:chOff x="6822737" y="2258433"/>
            <a:chExt cx="1387524" cy="530454"/>
          </a:xfrm>
        </p:grpSpPr>
        <p:sp>
          <p:nvSpPr>
            <p:cNvPr id="490" name="Shape 490"/>
            <p:cNvSpPr/>
            <p:nvPr/>
          </p:nvSpPr>
          <p:spPr>
            <a:xfrm>
              <a:off x="7549821" y="2391271"/>
              <a:ext cx="298100" cy="397616"/>
            </a:xfrm>
            <a:custGeom>
              <a:avLst/>
              <a:gdLst/>
              <a:ahLst/>
              <a:cxnLst/>
              <a:rect l="0" t="0" r="0" b="0"/>
              <a:pathLst>
                <a:path w="9304" h="12410" extrusionOk="0">
                  <a:moveTo>
                    <a:pt x="4637" y="0"/>
                  </a:moveTo>
                  <a:cubicBezTo>
                    <a:pt x="1843" y="0"/>
                    <a:pt x="164" y="1412"/>
                    <a:pt x="164" y="3463"/>
                  </a:cubicBezTo>
                  <a:cubicBezTo>
                    <a:pt x="164" y="5469"/>
                    <a:pt x="1189" y="6346"/>
                    <a:pt x="4013" y="7104"/>
                  </a:cubicBezTo>
                  <a:cubicBezTo>
                    <a:pt x="6242" y="7817"/>
                    <a:pt x="6718" y="8055"/>
                    <a:pt x="6718" y="9006"/>
                  </a:cubicBezTo>
                  <a:cubicBezTo>
                    <a:pt x="6718" y="9838"/>
                    <a:pt x="6004" y="10329"/>
                    <a:pt x="4756" y="10329"/>
                  </a:cubicBezTo>
                  <a:cubicBezTo>
                    <a:pt x="3300" y="10329"/>
                    <a:pt x="2557" y="9675"/>
                    <a:pt x="2557" y="8560"/>
                  </a:cubicBezTo>
                  <a:lnTo>
                    <a:pt x="2557" y="8204"/>
                  </a:lnTo>
                  <a:lnTo>
                    <a:pt x="1" y="8204"/>
                  </a:lnTo>
                  <a:lnTo>
                    <a:pt x="1" y="8739"/>
                  </a:lnTo>
                  <a:cubicBezTo>
                    <a:pt x="1" y="10953"/>
                    <a:pt x="1472" y="12409"/>
                    <a:pt x="4682" y="12409"/>
                  </a:cubicBezTo>
                  <a:cubicBezTo>
                    <a:pt x="7431" y="12409"/>
                    <a:pt x="9304" y="11131"/>
                    <a:pt x="9304" y="8872"/>
                  </a:cubicBezTo>
                  <a:cubicBezTo>
                    <a:pt x="9304" y="6926"/>
                    <a:pt x="8382" y="6049"/>
                    <a:pt x="5380" y="5202"/>
                  </a:cubicBezTo>
                  <a:cubicBezTo>
                    <a:pt x="3359" y="4533"/>
                    <a:pt x="2750" y="4280"/>
                    <a:pt x="2750" y="3359"/>
                  </a:cubicBezTo>
                  <a:cubicBezTo>
                    <a:pt x="2750" y="2601"/>
                    <a:pt x="3389" y="2081"/>
                    <a:pt x="4578" y="2081"/>
                  </a:cubicBezTo>
                  <a:cubicBezTo>
                    <a:pt x="6004" y="2081"/>
                    <a:pt x="6599" y="2779"/>
                    <a:pt x="6599" y="3671"/>
                  </a:cubicBezTo>
                  <a:lnTo>
                    <a:pt x="6599" y="4013"/>
                  </a:lnTo>
                  <a:lnTo>
                    <a:pt x="9155" y="4013"/>
                  </a:lnTo>
                  <a:lnTo>
                    <a:pt x="9155" y="3612"/>
                  </a:lnTo>
                  <a:cubicBezTo>
                    <a:pt x="9155" y="1472"/>
                    <a:pt x="7713" y="0"/>
                    <a:pt x="4637" y="0"/>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1" name="Shape 491"/>
            <p:cNvSpPr/>
            <p:nvPr/>
          </p:nvSpPr>
          <p:spPr>
            <a:xfrm>
              <a:off x="6826069" y="2400787"/>
              <a:ext cx="298100" cy="379514"/>
            </a:xfrm>
            <a:custGeom>
              <a:avLst/>
              <a:gdLst/>
              <a:ahLst/>
              <a:cxnLst/>
              <a:rect l="0" t="0" r="0" b="0"/>
              <a:pathLst>
                <a:path w="9304" h="11845" extrusionOk="0">
                  <a:moveTo>
                    <a:pt x="4385" y="2215"/>
                  </a:moveTo>
                  <a:cubicBezTo>
                    <a:pt x="5202" y="2215"/>
                    <a:pt x="6138" y="2468"/>
                    <a:pt x="6138" y="3448"/>
                  </a:cubicBezTo>
                  <a:cubicBezTo>
                    <a:pt x="6138" y="4400"/>
                    <a:pt x="5306" y="4741"/>
                    <a:pt x="4504" y="4741"/>
                  </a:cubicBezTo>
                  <a:lnTo>
                    <a:pt x="2616" y="4741"/>
                  </a:lnTo>
                  <a:lnTo>
                    <a:pt x="2616" y="2215"/>
                  </a:lnTo>
                  <a:close/>
                  <a:moveTo>
                    <a:pt x="4593" y="6941"/>
                  </a:moveTo>
                  <a:cubicBezTo>
                    <a:pt x="5440" y="6941"/>
                    <a:pt x="6703" y="7134"/>
                    <a:pt x="6703" y="8249"/>
                  </a:cubicBezTo>
                  <a:cubicBezTo>
                    <a:pt x="6703" y="9289"/>
                    <a:pt x="5782" y="9645"/>
                    <a:pt x="4964" y="9645"/>
                  </a:cubicBezTo>
                  <a:lnTo>
                    <a:pt x="2616" y="9645"/>
                  </a:lnTo>
                  <a:lnTo>
                    <a:pt x="2616" y="6941"/>
                  </a:lnTo>
                  <a:close/>
                  <a:moveTo>
                    <a:pt x="1" y="1"/>
                  </a:moveTo>
                  <a:lnTo>
                    <a:pt x="1" y="11845"/>
                  </a:lnTo>
                  <a:lnTo>
                    <a:pt x="4860" y="11845"/>
                  </a:lnTo>
                  <a:cubicBezTo>
                    <a:pt x="6970" y="11845"/>
                    <a:pt x="9304" y="11028"/>
                    <a:pt x="9304" y="8546"/>
                  </a:cubicBezTo>
                  <a:cubicBezTo>
                    <a:pt x="9304" y="7015"/>
                    <a:pt x="8263" y="5856"/>
                    <a:pt x="6718" y="5663"/>
                  </a:cubicBezTo>
                  <a:lnTo>
                    <a:pt x="6718" y="5618"/>
                  </a:lnTo>
                  <a:cubicBezTo>
                    <a:pt x="7936" y="5247"/>
                    <a:pt x="8754" y="4340"/>
                    <a:pt x="8754" y="3017"/>
                  </a:cubicBezTo>
                  <a:cubicBezTo>
                    <a:pt x="8754" y="446"/>
                    <a:pt x="6495" y="1"/>
                    <a:pt x="4414" y="1"/>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2" name="Shape 492"/>
            <p:cNvSpPr/>
            <p:nvPr/>
          </p:nvSpPr>
          <p:spPr>
            <a:xfrm>
              <a:off x="7880762" y="2400787"/>
              <a:ext cx="329499" cy="379514"/>
            </a:xfrm>
            <a:custGeom>
              <a:avLst/>
              <a:gdLst/>
              <a:ahLst/>
              <a:cxnLst/>
              <a:rect l="0" t="0" r="0" b="0"/>
              <a:pathLst>
                <a:path w="10284" h="11845" extrusionOk="0">
                  <a:moveTo>
                    <a:pt x="0" y="1"/>
                  </a:moveTo>
                  <a:lnTo>
                    <a:pt x="0" y="11845"/>
                  </a:lnTo>
                  <a:lnTo>
                    <a:pt x="2616" y="11845"/>
                  </a:lnTo>
                  <a:lnTo>
                    <a:pt x="2616" y="6733"/>
                  </a:lnTo>
                  <a:lnTo>
                    <a:pt x="7683" y="6733"/>
                  </a:lnTo>
                  <a:lnTo>
                    <a:pt x="7683" y="11845"/>
                  </a:lnTo>
                  <a:lnTo>
                    <a:pt x="10284" y="11845"/>
                  </a:lnTo>
                  <a:lnTo>
                    <a:pt x="10284" y="1"/>
                  </a:lnTo>
                  <a:lnTo>
                    <a:pt x="7683" y="1"/>
                  </a:lnTo>
                  <a:lnTo>
                    <a:pt x="7683" y="4414"/>
                  </a:lnTo>
                  <a:lnTo>
                    <a:pt x="2616" y="4414"/>
                  </a:lnTo>
                  <a:lnTo>
                    <a:pt x="2616"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3" name="Shape 493"/>
            <p:cNvSpPr/>
            <p:nvPr/>
          </p:nvSpPr>
          <p:spPr>
            <a:xfrm>
              <a:off x="6822737" y="2259363"/>
              <a:ext cx="63375" cy="73852"/>
            </a:xfrm>
            <a:custGeom>
              <a:avLst/>
              <a:gdLst/>
              <a:ahLst/>
              <a:cxnLst/>
              <a:rect l="0" t="0" r="0" b="0"/>
              <a:pathLst>
                <a:path w="1978" h="2305" extrusionOk="0">
                  <a:moveTo>
                    <a:pt x="1160" y="1"/>
                  </a:moveTo>
                  <a:cubicBezTo>
                    <a:pt x="387" y="1"/>
                    <a:pt x="1" y="551"/>
                    <a:pt x="1" y="1160"/>
                  </a:cubicBezTo>
                  <a:cubicBezTo>
                    <a:pt x="15" y="1769"/>
                    <a:pt x="402" y="2304"/>
                    <a:pt x="1160" y="2304"/>
                  </a:cubicBezTo>
                  <a:cubicBezTo>
                    <a:pt x="1457" y="2304"/>
                    <a:pt x="1754" y="2185"/>
                    <a:pt x="1977" y="1963"/>
                  </a:cubicBezTo>
                  <a:lnTo>
                    <a:pt x="1873" y="1844"/>
                  </a:lnTo>
                  <a:cubicBezTo>
                    <a:pt x="1680" y="2037"/>
                    <a:pt x="1412" y="2141"/>
                    <a:pt x="1160" y="2141"/>
                  </a:cubicBezTo>
                  <a:cubicBezTo>
                    <a:pt x="521" y="2141"/>
                    <a:pt x="179" y="1680"/>
                    <a:pt x="179" y="1145"/>
                  </a:cubicBezTo>
                  <a:cubicBezTo>
                    <a:pt x="164" y="610"/>
                    <a:pt x="506" y="150"/>
                    <a:pt x="1160" y="150"/>
                  </a:cubicBezTo>
                  <a:cubicBezTo>
                    <a:pt x="1412" y="150"/>
                    <a:pt x="1665" y="239"/>
                    <a:pt x="1858" y="432"/>
                  </a:cubicBezTo>
                  <a:lnTo>
                    <a:pt x="1977" y="328"/>
                  </a:lnTo>
                  <a:cubicBezTo>
                    <a:pt x="1754" y="105"/>
                    <a:pt x="1457" y="1"/>
                    <a:pt x="1160" y="1"/>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4" name="Shape 494"/>
            <p:cNvSpPr/>
            <p:nvPr/>
          </p:nvSpPr>
          <p:spPr>
            <a:xfrm>
              <a:off x="6907964" y="2259843"/>
              <a:ext cx="46234" cy="72410"/>
            </a:xfrm>
            <a:custGeom>
              <a:avLst/>
              <a:gdLst/>
              <a:ahLst/>
              <a:cxnLst/>
              <a:rect l="0" t="0" r="0" b="0"/>
              <a:pathLst>
                <a:path w="1443" h="2260" extrusionOk="0">
                  <a:moveTo>
                    <a:pt x="1" y="1"/>
                  </a:moveTo>
                  <a:lnTo>
                    <a:pt x="1" y="2260"/>
                  </a:lnTo>
                  <a:lnTo>
                    <a:pt x="1442" y="2260"/>
                  </a:lnTo>
                  <a:lnTo>
                    <a:pt x="1442" y="2096"/>
                  </a:lnTo>
                  <a:lnTo>
                    <a:pt x="179" y="2096"/>
                  </a:lnTo>
                  <a:lnTo>
                    <a:pt x="179"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5" name="Shape 495"/>
            <p:cNvSpPr/>
            <p:nvPr/>
          </p:nvSpPr>
          <p:spPr>
            <a:xfrm>
              <a:off x="6974158" y="2258914"/>
              <a:ext cx="72891" cy="74301"/>
            </a:xfrm>
            <a:custGeom>
              <a:avLst/>
              <a:gdLst/>
              <a:ahLst/>
              <a:cxnLst/>
              <a:rect l="0" t="0" r="0" b="0"/>
              <a:pathLst>
                <a:path w="2275" h="2319" extrusionOk="0">
                  <a:moveTo>
                    <a:pt x="1130" y="164"/>
                  </a:moveTo>
                  <a:cubicBezTo>
                    <a:pt x="1769" y="164"/>
                    <a:pt x="2096" y="639"/>
                    <a:pt x="2096" y="1159"/>
                  </a:cubicBezTo>
                  <a:cubicBezTo>
                    <a:pt x="2096" y="1664"/>
                    <a:pt x="1769" y="2170"/>
                    <a:pt x="1130" y="2170"/>
                  </a:cubicBezTo>
                  <a:cubicBezTo>
                    <a:pt x="491" y="2170"/>
                    <a:pt x="164" y="1664"/>
                    <a:pt x="164" y="1159"/>
                  </a:cubicBezTo>
                  <a:cubicBezTo>
                    <a:pt x="164" y="624"/>
                    <a:pt x="476" y="164"/>
                    <a:pt x="1130" y="164"/>
                  </a:cubicBezTo>
                  <a:close/>
                  <a:moveTo>
                    <a:pt x="1130" y="0"/>
                  </a:moveTo>
                  <a:cubicBezTo>
                    <a:pt x="372" y="0"/>
                    <a:pt x="0" y="550"/>
                    <a:pt x="0" y="1159"/>
                  </a:cubicBezTo>
                  <a:cubicBezTo>
                    <a:pt x="0" y="1754"/>
                    <a:pt x="372" y="2318"/>
                    <a:pt x="1130" y="2318"/>
                  </a:cubicBezTo>
                  <a:cubicBezTo>
                    <a:pt x="1888" y="2318"/>
                    <a:pt x="2259" y="1754"/>
                    <a:pt x="2259" y="1159"/>
                  </a:cubicBezTo>
                  <a:cubicBezTo>
                    <a:pt x="2274" y="550"/>
                    <a:pt x="1888" y="0"/>
                    <a:pt x="1130" y="0"/>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6" name="Shape 496"/>
            <p:cNvSpPr/>
            <p:nvPr/>
          </p:nvSpPr>
          <p:spPr>
            <a:xfrm>
              <a:off x="7072233" y="2259843"/>
              <a:ext cx="55269" cy="73372"/>
            </a:xfrm>
            <a:custGeom>
              <a:avLst/>
              <a:gdLst/>
              <a:ahLst/>
              <a:cxnLst/>
              <a:rect l="0" t="0" r="0" b="0"/>
              <a:pathLst>
                <a:path w="1725" h="2290" extrusionOk="0">
                  <a:moveTo>
                    <a:pt x="1" y="1"/>
                  </a:moveTo>
                  <a:lnTo>
                    <a:pt x="1" y="1398"/>
                  </a:lnTo>
                  <a:cubicBezTo>
                    <a:pt x="1" y="1992"/>
                    <a:pt x="432" y="2289"/>
                    <a:pt x="863" y="2289"/>
                  </a:cubicBezTo>
                  <a:cubicBezTo>
                    <a:pt x="1294" y="2289"/>
                    <a:pt x="1725" y="1992"/>
                    <a:pt x="1725" y="1398"/>
                  </a:cubicBezTo>
                  <a:lnTo>
                    <a:pt x="1725" y="1"/>
                  </a:lnTo>
                  <a:lnTo>
                    <a:pt x="1546" y="1"/>
                  </a:lnTo>
                  <a:lnTo>
                    <a:pt x="1546" y="1398"/>
                  </a:lnTo>
                  <a:cubicBezTo>
                    <a:pt x="1546" y="1883"/>
                    <a:pt x="1198" y="2128"/>
                    <a:pt x="851" y="2128"/>
                  </a:cubicBezTo>
                  <a:cubicBezTo>
                    <a:pt x="507" y="2128"/>
                    <a:pt x="164" y="1886"/>
                    <a:pt x="164" y="1398"/>
                  </a:cubicBezTo>
                  <a:lnTo>
                    <a:pt x="164"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7" name="Shape 497"/>
            <p:cNvSpPr/>
            <p:nvPr/>
          </p:nvSpPr>
          <p:spPr>
            <a:xfrm>
              <a:off x="7154127" y="2259843"/>
              <a:ext cx="61453" cy="72410"/>
            </a:xfrm>
            <a:custGeom>
              <a:avLst/>
              <a:gdLst/>
              <a:ahLst/>
              <a:cxnLst/>
              <a:rect l="0" t="0" r="0" b="0"/>
              <a:pathLst>
                <a:path w="1918" h="2260" extrusionOk="0">
                  <a:moveTo>
                    <a:pt x="759" y="164"/>
                  </a:moveTo>
                  <a:cubicBezTo>
                    <a:pt x="1413" y="164"/>
                    <a:pt x="1725" y="640"/>
                    <a:pt x="1725" y="1100"/>
                  </a:cubicBezTo>
                  <a:cubicBezTo>
                    <a:pt x="1740" y="1591"/>
                    <a:pt x="1428" y="2096"/>
                    <a:pt x="759" y="2096"/>
                  </a:cubicBezTo>
                  <a:lnTo>
                    <a:pt x="164" y="2096"/>
                  </a:lnTo>
                  <a:lnTo>
                    <a:pt x="164" y="164"/>
                  </a:lnTo>
                  <a:close/>
                  <a:moveTo>
                    <a:pt x="1" y="1"/>
                  </a:moveTo>
                  <a:lnTo>
                    <a:pt x="1" y="2260"/>
                  </a:lnTo>
                  <a:lnTo>
                    <a:pt x="759" y="2260"/>
                  </a:lnTo>
                  <a:cubicBezTo>
                    <a:pt x="1546" y="2260"/>
                    <a:pt x="1918" y="1680"/>
                    <a:pt x="1903" y="1100"/>
                  </a:cubicBezTo>
                  <a:cubicBezTo>
                    <a:pt x="1888" y="551"/>
                    <a:pt x="1517"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8" name="Shape 498"/>
            <p:cNvSpPr/>
            <p:nvPr/>
          </p:nvSpPr>
          <p:spPr>
            <a:xfrm>
              <a:off x="7247459" y="2259843"/>
              <a:ext cx="51937" cy="72410"/>
            </a:xfrm>
            <a:custGeom>
              <a:avLst/>
              <a:gdLst/>
              <a:ahLst/>
              <a:cxnLst/>
              <a:rect l="0" t="0" r="0" b="0"/>
              <a:pathLst>
                <a:path w="1621" h="2260" extrusionOk="0">
                  <a:moveTo>
                    <a:pt x="1" y="1"/>
                  </a:moveTo>
                  <a:lnTo>
                    <a:pt x="1" y="2260"/>
                  </a:lnTo>
                  <a:lnTo>
                    <a:pt x="432" y="2260"/>
                  </a:lnTo>
                  <a:lnTo>
                    <a:pt x="432" y="1427"/>
                  </a:lnTo>
                  <a:lnTo>
                    <a:pt x="1561" y="1427"/>
                  </a:lnTo>
                  <a:lnTo>
                    <a:pt x="1561" y="1026"/>
                  </a:lnTo>
                  <a:lnTo>
                    <a:pt x="432" y="1026"/>
                  </a:lnTo>
                  <a:lnTo>
                    <a:pt x="432" y="417"/>
                  </a:lnTo>
                  <a:lnTo>
                    <a:pt x="1621" y="417"/>
                  </a:lnTo>
                  <a:lnTo>
                    <a:pt x="1621"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9" name="Shape 499"/>
            <p:cNvSpPr/>
            <p:nvPr/>
          </p:nvSpPr>
          <p:spPr>
            <a:xfrm>
              <a:off x="7317947" y="2258433"/>
              <a:ext cx="74301" cy="75262"/>
            </a:xfrm>
            <a:custGeom>
              <a:avLst/>
              <a:gdLst/>
              <a:ahLst/>
              <a:cxnLst/>
              <a:rect l="0" t="0" r="0" b="0"/>
              <a:pathLst>
                <a:path w="2319" h="2349" extrusionOk="0">
                  <a:moveTo>
                    <a:pt x="1159" y="387"/>
                  </a:moveTo>
                  <a:cubicBezTo>
                    <a:pt x="1679" y="387"/>
                    <a:pt x="1902" y="818"/>
                    <a:pt x="1888" y="1189"/>
                  </a:cubicBezTo>
                  <a:cubicBezTo>
                    <a:pt x="1888" y="1561"/>
                    <a:pt x="1679" y="1962"/>
                    <a:pt x="1159" y="1962"/>
                  </a:cubicBezTo>
                  <a:cubicBezTo>
                    <a:pt x="624" y="1962"/>
                    <a:pt x="416" y="1561"/>
                    <a:pt x="416" y="1204"/>
                  </a:cubicBezTo>
                  <a:cubicBezTo>
                    <a:pt x="401" y="818"/>
                    <a:pt x="624" y="387"/>
                    <a:pt x="1159" y="387"/>
                  </a:cubicBezTo>
                  <a:close/>
                  <a:moveTo>
                    <a:pt x="1159" y="0"/>
                  </a:moveTo>
                  <a:cubicBezTo>
                    <a:pt x="372" y="0"/>
                    <a:pt x="0" y="595"/>
                    <a:pt x="0" y="1189"/>
                  </a:cubicBezTo>
                  <a:cubicBezTo>
                    <a:pt x="0" y="1784"/>
                    <a:pt x="357" y="2348"/>
                    <a:pt x="1159" y="2348"/>
                  </a:cubicBezTo>
                  <a:cubicBezTo>
                    <a:pt x="1947" y="2348"/>
                    <a:pt x="2304" y="1769"/>
                    <a:pt x="2304" y="1189"/>
                  </a:cubicBezTo>
                  <a:cubicBezTo>
                    <a:pt x="2318" y="595"/>
                    <a:pt x="1932"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0" name="Shape 500"/>
            <p:cNvSpPr/>
            <p:nvPr/>
          </p:nvSpPr>
          <p:spPr>
            <a:xfrm>
              <a:off x="7414131" y="2259843"/>
              <a:ext cx="63343" cy="73852"/>
            </a:xfrm>
            <a:custGeom>
              <a:avLst/>
              <a:gdLst/>
              <a:ahLst/>
              <a:cxnLst/>
              <a:rect l="0" t="0" r="0" b="0"/>
              <a:pathLst>
                <a:path w="1977" h="2305" extrusionOk="0">
                  <a:moveTo>
                    <a:pt x="0" y="1"/>
                  </a:moveTo>
                  <a:lnTo>
                    <a:pt x="0" y="1294"/>
                  </a:lnTo>
                  <a:cubicBezTo>
                    <a:pt x="0" y="1977"/>
                    <a:pt x="461" y="2304"/>
                    <a:pt x="996" y="2304"/>
                  </a:cubicBezTo>
                  <a:cubicBezTo>
                    <a:pt x="1561" y="2304"/>
                    <a:pt x="1977" y="1962"/>
                    <a:pt x="1977" y="1294"/>
                  </a:cubicBezTo>
                  <a:lnTo>
                    <a:pt x="1977" y="1"/>
                  </a:lnTo>
                  <a:lnTo>
                    <a:pt x="1546" y="1"/>
                  </a:lnTo>
                  <a:lnTo>
                    <a:pt x="1546" y="1294"/>
                  </a:lnTo>
                  <a:cubicBezTo>
                    <a:pt x="1546" y="1680"/>
                    <a:pt x="1352" y="1918"/>
                    <a:pt x="996" y="1918"/>
                  </a:cubicBezTo>
                  <a:cubicBezTo>
                    <a:pt x="654" y="1918"/>
                    <a:pt x="416" y="1710"/>
                    <a:pt x="416" y="1294"/>
                  </a:cubicBezTo>
                  <a:lnTo>
                    <a:pt x="416"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1" name="Shape 501"/>
            <p:cNvSpPr/>
            <p:nvPr/>
          </p:nvSpPr>
          <p:spPr>
            <a:xfrm>
              <a:off x="7503619" y="2259843"/>
              <a:ext cx="60043" cy="72410"/>
            </a:xfrm>
            <a:custGeom>
              <a:avLst/>
              <a:gdLst/>
              <a:ahLst/>
              <a:cxnLst/>
              <a:rect l="0" t="0" r="0" b="0"/>
              <a:pathLst>
                <a:path w="1874" h="2260" extrusionOk="0">
                  <a:moveTo>
                    <a:pt x="1" y="1"/>
                  </a:moveTo>
                  <a:lnTo>
                    <a:pt x="1" y="2260"/>
                  </a:lnTo>
                  <a:lnTo>
                    <a:pt x="432" y="2260"/>
                  </a:lnTo>
                  <a:lnTo>
                    <a:pt x="432" y="744"/>
                  </a:lnTo>
                  <a:lnTo>
                    <a:pt x="1606" y="2260"/>
                  </a:lnTo>
                  <a:lnTo>
                    <a:pt x="1873" y="2260"/>
                  </a:lnTo>
                  <a:lnTo>
                    <a:pt x="1873" y="1"/>
                  </a:lnTo>
                  <a:lnTo>
                    <a:pt x="1457" y="1"/>
                  </a:lnTo>
                  <a:lnTo>
                    <a:pt x="1457" y="1398"/>
                  </a:lnTo>
                  <a:lnTo>
                    <a:pt x="343"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2" name="Shape 502"/>
            <p:cNvSpPr/>
            <p:nvPr/>
          </p:nvSpPr>
          <p:spPr>
            <a:xfrm>
              <a:off x="7587436" y="2259843"/>
              <a:ext cx="64785" cy="72410"/>
            </a:xfrm>
            <a:custGeom>
              <a:avLst/>
              <a:gdLst/>
              <a:ahLst/>
              <a:cxnLst/>
              <a:rect l="0" t="0" r="0" b="0"/>
              <a:pathLst>
                <a:path w="2022" h="2260" extrusionOk="0">
                  <a:moveTo>
                    <a:pt x="877" y="402"/>
                  </a:moveTo>
                  <a:cubicBezTo>
                    <a:pt x="1368" y="402"/>
                    <a:pt x="1576" y="759"/>
                    <a:pt x="1591" y="1100"/>
                  </a:cubicBezTo>
                  <a:cubicBezTo>
                    <a:pt x="1606" y="1472"/>
                    <a:pt x="1397" y="1844"/>
                    <a:pt x="877" y="1844"/>
                  </a:cubicBezTo>
                  <a:lnTo>
                    <a:pt x="417" y="1844"/>
                  </a:lnTo>
                  <a:lnTo>
                    <a:pt x="417" y="402"/>
                  </a:lnTo>
                  <a:close/>
                  <a:moveTo>
                    <a:pt x="1" y="1"/>
                  </a:moveTo>
                  <a:lnTo>
                    <a:pt x="1" y="2260"/>
                  </a:lnTo>
                  <a:lnTo>
                    <a:pt x="877" y="2260"/>
                  </a:lnTo>
                  <a:cubicBezTo>
                    <a:pt x="1665" y="2260"/>
                    <a:pt x="2022" y="1680"/>
                    <a:pt x="2007" y="1115"/>
                  </a:cubicBezTo>
                  <a:cubicBezTo>
                    <a:pt x="2007" y="551"/>
                    <a:pt x="1650" y="1"/>
                    <a:pt x="877" y="1"/>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3" name="Shape 503"/>
            <p:cNvSpPr/>
            <p:nvPr/>
          </p:nvSpPr>
          <p:spPr>
            <a:xfrm>
              <a:off x="7673143" y="2259843"/>
              <a:ext cx="63824" cy="72410"/>
            </a:xfrm>
            <a:custGeom>
              <a:avLst/>
              <a:gdLst/>
              <a:ahLst/>
              <a:cxnLst/>
              <a:rect l="0" t="0" r="0" b="0"/>
              <a:pathLst>
                <a:path w="1992" h="2260" extrusionOk="0">
                  <a:moveTo>
                    <a:pt x="1071" y="402"/>
                  </a:moveTo>
                  <a:cubicBezTo>
                    <a:pt x="1338" y="402"/>
                    <a:pt x="1457" y="580"/>
                    <a:pt x="1457" y="759"/>
                  </a:cubicBezTo>
                  <a:cubicBezTo>
                    <a:pt x="1457" y="937"/>
                    <a:pt x="1338" y="1115"/>
                    <a:pt x="1071" y="1115"/>
                  </a:cubicBezTo>
                  <a:lnTo>
                    <a:pt x="417" y="1115"/>
                  </a:lnTo>
                  <a:lnTo>
                    <a:pt x="417" y="402"/>
                  </a:lnTo>
                  <a:close/>
                  <a:moveTo>
                    <a:pt x="1" y="1"/>
                  </a:moveTo>
                  <a:lnTo>
                    <a:pt x="1" y="2260"/>
                  </a:lnTo>
                  <a:lnTo>
                    <a:pt x="417" y="2260"/>
                  </a:lnTo>
                  <a:lnTo>
                    <a:pt x="417" y="1502"/>
                  </a:lnTo>
                  <a:lnTo>
                    <a:pt x="833" y="1502"/>
                  </a:lnTo>
                  <a:lnTo>
                    <a:pt x="1487" y="2260"/>
                  </a:lnTo>
                  <a:lnTo>
                    <a:pt x="1992" y="2260"/>
                  </a:lnTo>
                  <a:lnTo>
                    <a:pt x="1992" y="2230"/>
                  </a:lnTo>
                  <a:lnTo>
                    <a:pt x="1308" y="1457"/>
                  </a:lnTo>
                  <a:cubicBezTo>
                    <a:pt x="1739" y="1368"/>
                    <a:pt x="1873" y="1056"/>
                    <a:pt x="1873" y="744"/>
                  </a:cubicBezTo>
                  <a:cubicBezTo>
                    <a:pt x="1873" y="357"/>
                    <a:pt x="1606"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4" name="Shape 504"/>
            <p:cNvSpPr/>
            <p:nvPr/>
          </p:nvSpPr>
          <p:spPr>
            <a:xfrm>
              <a:off x="7750295" y="2259843"/>
              <a:ext cx="70488" cy="72410"/>
            </a:xfrm>
            <a:custGeom>
              <a:avLst/>
              <a:gdLst/>
              <a:ahLst/>
              <a:cxnLst/>
              <a:rect l="0" t="0" r="0" b="0"/>
              <a:pathLst>
                <a:path w="2200" h="2260" extrusionOk="0">
                  <a:moveTo>
                    <a:pt x="0" y="1"/>
                  </a:moveTo>
                  <a:lnTo>
                    <a:pt x="0" y="30"/>
                  </a:lnTo>
                  <a:lnTo>
                    <a:pt x="877" y="1323"/>
                  </a:lnTo>
                  <a:lnTo>
                    <a:pt x="877" y="2260"/>
                  </a:lnTo>
                  <a:lnTo>
                    <a:pt x="1293" y="2260"/>
                  </a:lnTo>
                  <a:lnTo>
                    <a:pt x="1293" y="1323"/>
                  </a:lnTo>
                  <a:lnTo>
                    <a:pt x="2200" y="30"/>
                  </a:lnTo>
                  <a:lnTo>
                    <a:pt x="2200" y="1"/>
                  </a:lnTo>
                  <a:lnTo>
                    <a:pt x="1679" y="1"/>
                  </a:lnTo>
                  <a:lnTo>
                    <a:pt x="1085" y="937"/>
                  </a:lnTo>
                  <a:lnTo>
                    <a:pt x="505"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5" name="Shape 505"/>
            <p:cNvSpPr/>
            <p:nvPr/>
          </p:nvSpPr>
          <p:spPr>
            <a:xfrm>
              <a:off x="7247940" y="2494600"/>
              <a:ext cx="183365" cy="165262"/>
            </a:xfrm>
            <a:custGeom>
              <a:avLst/>
              <a:gdLst/>
              <a:ahLst/>
              <a:cxnLst/>
              <a:rect l="0" t="0" r="0" b="0"/>
              <a:pathLst>
                <a:path w="5723" h="5158" extrusionOk="0">
                  <a:moveTo>
                    <a:pt x="2735" y="0"/>
                  </a:moveTo>
                  <a:cubicBezTo>
                    <a:pt x="1546" y="0"/>
                    <a:pt x="521" y="684"/>
                    <a:pt x="45" y="1680"/>
                  </a:cubicBezTo>
                  <a:cubicBezTo>
                    <a:pt x="30" y="1709"/>
                    <a:pt x="1" y="1769"/>
                    <a:pt x="15" y="1828"/>
                  </a:cubicBezTo>
                  <a:cubicBezTo>
                    <a:pt x="30" y="1873"/>
                    <a:pt x="90" y="1917"/>
                    <a:pt x="90" y="1917"/>
                  </a:cubicBezTo>
                  <a:cubicBezTo>
                    <a:pt x="90" y="1917"/>
                    <a:pt x="1264" y="2750"/>
                    <a:pt x="1472" y="2913"/>
                  </a:cubicBezTo>
                  <a:cubicBezTo>
                    <a:pt x="1484" y="2913"/>
                    <a:pt x="1515" y="2932"/>
                    <a:pt x="1542" y="2932"/>
                  </a:cubicBezTo>
                  <a:cubicBezTo>
                    <a:pt x="1548" y="2932"/>
                    <a:pt x="1555" y="2931"/>
                    <a:pt x="1561" y="2928"/>
                  </a:cubicBezTo>
                  <a:cubicBezTo>
                    <a:pt x="1591" y="2898"/>
                    <a:pt x="1606" y="2868"/>
                    <a:pt x="1606" y="2868"/>
                  </a:cubicBezTo>
                  <a:cubicBezTo>
                    <a:pt x="1665" y="2289"/>
                    <a:pt x="2141" y="1858"/>
                    <a:pt x="2735" y="1858"/>
                  </a:cubicBezTo>
                  <a:cubicBezTo>
                    <a:pt x="3359" y="1858"/>
                    <a:pt x="3864" y="2363"/>
                    <a:pt x="3864" y="2987"/>
                  </a:cubicBezTo>
                  <a:cubicBezTo>
                    <a:pt x="3864" y="3433"/>
                    <a:pt x="3597" y="3820"/>
                    <a:pt x="3211" y="3998"/>
                  </a:cubicBezTo>
                  <a:cubicBezTo>
                    <a:pt x="3211" y="3998"/>
                    <a:pt x="3181" y="4028"/>
                    <a:pt x="3181" y="4072"/>
                  </a:cubicBezTo>
                  <a:cubicBezTo>
                    <a:pt x="3166" y="4117"/>
                    <a:pt x="3196" y="4132"/>
                    <a:pt x="3196" y="4146"/>
                  </a:cubicBezTo>
                  <a:cubicBezTo>
                    <a:pt x="3359" y="4265"/>
                    <a:pt x="4221" y="4875"/>
                    <a:pt x="4563" y="5112"/>
                  </a:cubicBezTo>
                  <a:cubicBezTo>
                    <a:pt x="4608" y="5142"/>
                    <a:pt x="4652" y="5157"/>
                    <a:pt x="4712" y="5157"/>
                  </a:cubicBezTo>
                  <a:cubicBezTo>
                    <a:pt x="4756" y="5157"/>
                    <a:pt x="4801" y="5127"/>
                    <a:pt x="4830" y="5098"/>
                  </a:cubicBezTo>
                  <a:cubicBezTo>
                    <a:pt x="5380" y="4563"/>
                    <a:pt x="5722" y="3820"/>
                    <a:pt x="5722" y="2987"/>
                  </a:cubicBezTo>
                  <a:cubicBezTo>
                    <a:pt x="5722" y="1338"/>
                    <a:pt x="4385" y="0"/>
                    <a:pt x="2735" y="0"/>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6" name="Shape 506"/>
            <p:cNvSpPr/>
            <p:nvPr/>
          </p:nvSpPr>
          <p:spPr>
            <a:xfrm>
              <a:off x="7136537" y="2590304"/>
              <a:ext cx="390471" cy="198584"/>
            </a:xfrm>
            <a:custGeom>
              <a:avLst/>
              <a:gdLst/>
              <a:ahLst/>
              <a:cxnLst/>
              <a:rect l="0" t="0" r="0" b="0"/>
              <a:pathLst>
                <a:path w="12187" h="6198" extrusionOk="0">
                  <a:moveTo>
                    <a:pt x="282" y="0"/>
                  </a:moveTo>
                  <a:cubicBezTo>
                    <a:pt x="178" y="0"/>
                    <a:pt x="119" y="15"/>
                    <a:pt x="59" y="60"/>
                  </a:cubicBezTo>
                  <a:cubicBezTo>
                    <a:pt x="0" y="119"/>
                    <a:pt x="0" y="223"/>
                    <a:pt x="0" y="283"/>
                  </a:cubicBezTo>
                  <a:lnTo>
                    <a:pt x="15" y="372"/>
                  </a:lnTo>
                  <a:cubicBezTo>
                    <a:pt x="208" y="3612"/>
                    <a:pt x="2898" y="6183"/>
                    <a:pt x="6182" y="6197"/>
                  </a:cubicBezTo>
                  <a:lnTo>
                    <a:pt x="6212" y="6197"/>
                  </a:lnTo>
                  <a:cubicBezTo>
                    <a:pt x="9021" y="6197"/>
                    <a:pt x="11399" y="4325"/>
                    <a:pt x="12156" y="1754"/>
                  </a:cubicBezTo>
                  <a:cubicBezTo>
                    <a:pt x="12171" y="1724"/>
                    <a:pt x="12186" y="1620"/>
                    <a:pt x="12171" y="1546"/>
                  </a:cubicBezTo>
                  <a:cubicBezTo>
                    <a:pt x="12156" y="1486"/>
                    <a:pt x="12112" y="1427"/>
                    <a:pt x="12067" y="1397"/>
                  </a:cubicBezTo>
                  <a:cubicBezTo>
                    <a:pt x="11711" y="1130"/>
                    <a:pt x="10745" y="431"/>
                    <a:pt x="10492" y="253"/>
                  </a:cubicBezTo>
                  <a:cubicBezTo>
                    <a:pt x="10460" y="232"/>
                    <a:pt x="10429" y="211"/>
                    <a:pt x="10387" y="211"/>
                  </a:cubicBezTo>
                  <a:cubicBezTo>
                    <a:pt x="10370" y="211"/>
                    <a:pt x="10350" y="215"/>
                    <a:pt x="10329" y="223"/>
                  </a:cubicBezTo>
                  <a:cubicBezTo>
                    <a:pt x="10269" y="253"/>
                    <a:pt x="10254" y="327"/>
                    <a:pt x="10254" y="342"/>
                  </a:cubicBezTo>
                  <a:cubicBezTo>
                    <a:pt x="10076" y="2423"/>
                    <a:pt x="8337" y="4057"/>
                    <a:pt x="6212" y="4057"/>
                  </a:cubicBezTo>
                  <a:lnTo>
                    <a:pt x="6182" y="4057"/>
                  </a:lnTo>
                  <a:cubicBezTo>
                    <a:pt x="4027" y="4043"/>
                    <a:pt x="2259" y="2348"/>
                    <a:pt x="2155" y="223"/>
                  </a:cubicBezTo>
                  <a:cubicBezTo>
                    <a:pt x="2155" y="208"/>
                    <a:pt x="2140" y="119"/>
                    <a:pt x="2095" y="60"/>
                  </a:cubicBezTo>
                  <a:cubicBezTo>
                    <a:pt x="2036" y="15"/>
                    <a:pt x="1962"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7" name="Shape 507"/>
            <p:cNvSpPr/>
            <p:nvPr/>
          </p:nvSpPr>
          <p:spPr>
            <a:xfrm>
              <a:off x="7143650" y="2391271"/>
              <a:ext cx="390504" cy="199065"/>
            </a:xfrm>
            <a:custGeom>
              <a:avLst/>
              <a:gdLst/>
              <a:ahLst/>
              <a:cxnLst/>
              <a:rect l="0" t="0" r="0" b="0"/>
              <a:pathLst>
                <a:path w="12188" h="6213" extrusionOk="0">
                  <a:moveTo>
                    <a:pt x="5990" y="0"/>
                  </a:moveTo>
                  <a:cubicBezTo>
                    <a:pt x="3166" y="0"/>
                    <a:pt x="789" y="1888"/>
                    <a:pt x="31" y="4459"/>
                  </a:cubicBezTo>
                  <a:cubicBezTo>
                    <a:pt x="31" y="4488"/>
                    <a:pt x="1" y="4578"/>
                    <a:pt x="16" y="4667"/>
                  </a:cubicBezTo>
                  <a:cubicBezTo>
                    <a:pt x="31" y="4726"/>
                    <a:pt x="75" y="4786"/>
                    <a:pt x="120" y="4815"/>
                  </a:cubicBezTo>
                  <a:cubicBezTo>
                    <a:pt x="477" y="5068"/>
                    <a:pt x="1442" y="5767"/>
                    <a:pt x="1710" y="5960"/>
                  </a:cubicBezTo>
                  <a:cubicBezTo>
                    <a:pt x="1731" y="5970"/>
                    <a:pt x="1765" y="5987"/>
                    <a:pt x="1804" y="5987"/>
                  </a:cubicBezTo>
                  <a:cubicBezTo>
                    <a:pt x="1822" y="5987"/>
                    <a:pt x="1840" y="5984"/>
                    <a:pt x="1859" y="5975"/>
                  </a:cubicBezTo>
                  <a:cubicBezTo>
                    <a:pt x="1933" y="5945"/>
                    <a:pt x="1933" y="5885"/>
                    <a:pt x="1933" y="5871"/>
                  </a:cubicBezTo>
                  <a:cubicBezTo>
                    <a:pt x="2111" y="3790"/>
                    <a:pt x="3865" y="2140"/>
                    <a:pt x="5990" y="2140"/>
                  </a:cubicBezTo>
                  <a:lnTo>
                    <a:pt x="6005" y="2155"/>
                  </a:lnTo>
                  <a:cubicBezTo>
                    <a:pt x="8160" y="2155"/>
                    <a:pt x="9928" y="3864"/>
                    <a:pt x="10032" y="5989"/>
                  </a:cubicBezTo>
                  <a:cubicBezTo>
                    <a:pt x="10032" y="6004"/>
                    <a:pt x="10047" y="6093"/>
                    <a:pt x="10107" y="6138"/>
                  </a:cubicBezTo>
                  <a:cubicBezTo>
                    <a:pt x="10151" y="6197"/>
                    <a:pt x="10225" y="6212"/>
                    <a:pt x="10285" y="6212"/>
                  </a:cubicBezTo>
                  <a:lnTo>
                    <a:pt x="11905" y="6212"/>
                  </a:lnTo>
                  <a:cubicBezTo>
                    <a:pt x="12009" y="6212"/>
                    <a:pt x="12068" y="6197"/>
                    <a:pt x="12128" y="6138"/>
                  </a:cubicBezTo>
                  <a:cubicBezTo>
                    <a:pt x="12187" y="6093"/>
                    <a:pt x="12187" y="5975"/>
                    <a:pt x="12187" y="5915"/>
                  </a:cubicBezTo>
                  <a:lnTo>
                    <a:pt x="12172" y="5826"/>
                  </a:lnTo>
                  <a:cubicBezTo>
                    <a:pt x="11979" y="2586"/>
                    <a:pt x="9289" y="15"/>
                    <a:pt x="6005" y="0"/>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508" name="Shape 508"/>
          <p:cNvCxnSpPr/>
          <p:nvPr/>
        </p:nvCxnSpPr>
        <p:spPr>
          <a:xfrm>
            <a:off x="4945931" y="3370095"/>
            <a:ext cx="0" cy="472500"/>
          </a:xfrm>
          <a:prstGeom prst="straightConnector1">
            <a:avLst/>
          </a:prstGeom>
          <a:noFill/>
          <a:ln w="9525" cap="flat" cmpd="sng">
            <a:solidFill>
              <a:schemeClr val="dk2"/>
            </a:solidFill>
            <a:prstDash val="solid"/>
            <a:round/>
            <a:headEnd type="none" w="med" len="med"/>
            <a:tailEnd type="none" w="med" len="med"/>
          </a:ln>
        </p:spPr>
      </p:cxnSp>
      <p:sp>
        <p:nvSpPr>
          <p:cNvPr id="509" name="Shape 509"/>
          <p:cNvSpPr/>
          <p:nvPr/>
        </p:nvSpPr>
        <p:spPr>
          <a:xfrm>
            <a:off x="5073255" y="3421008"/>
            <a:ext cx="947700" cy="37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chemeClr val="dk1"/>
                </a:solidFill>
                <a:latin typeface="Proxima Nova"/>
                <a:ea typeface="Proxima Nova"/>
                <a:cs typeface="Proxima Nova"/>
                <a:sym typeface="Proxima Nova"/>
              </a:rPr>
              <a:t>Embedded </a:t>
            </a:r>
            <a:r>
              <a:rPr lang="en" sz="1200" b="1">
                <a:solidFill>
                  <a:schemeClr val="dk1"/>
                </a:solidFill>
                <a:latin typeface="Proxima Nova"/>
                <a:ea typeface="Proxima Nova"/>
                <a:cs typeface="Proxima Nova"/>
                <a:sym typeface="Proxima Nova"/>
              </a:rPr>
              <a:t>OS</a:t>
            </a:r>
            <a:endParaRPr sz="1200" b="1">
              <a:solidFill>
                <a:schemeClr val="dk1"/>
              </a:solidFill>
              <a:latin typeface="Proxima Nova"/>
              <a:ea typeface="Proxima Nova"/>
              <a:cs typeface="Proxima Nova"/>
              <a:sym typeface="Proxima Nova"/>
            </a:endParaRPr>
          </a:p>
          <a:p>
            <a:pPr marL="0" marR="0" lvl="0" indent="0" algn="ctr" rtl="0">
              <a:spcBef>
                <a:spcPts val="0"/>
              </a:spcBef>
              <a:spcAft>
                <a:spcPts val="0"/>
              </a:spcAft>
              <a:buNone/>
            </a:pPr>
            <a:r>
              <a:rPr lang="en" sz="600">
                <a:solidFill>
                  <a:schemeClr val="dk1"/>
                </a:solidFill>
                <a:latin typeface="Proxima Nova"/>
                <a:ea typeface="Proxima Nova"/>
                <a:cs typeface="Proxima Nova"/>
                <a:sym typeface="Proxima Nova"/>
              </a:rPr>
              <a:t>(Windows &amp; Linux)</a:t>
            </a:r>
            <a:endParaRPr sz="600">
              <a:solidFill>
                <a:schemeClr val="dk1"/>
              </a:solidFill>
              <a:latin typeface="Proxima Nova"/>
              <a:ea typeface="Proxima Nova"/>
              <a:cs typeface="Proxima Nova"/>
              <a:sym typeface="Proxima Nova"/>
            </a:endParaRPr>
          </a:p>
        </p:txBody>
      </p:sp>
      <p:sp>
        <p:nvSpPr>
          <p:cNvPr id="510" name="Shape 510"/>
          <p:cNvSpPr/>
          <p:nvPr/>
        </p:nvSpPr>
        <p:spPr>
          <a:xfrm>
            <a:off x="6256405" y="3486385"/>
            <a:ext cx="851100" cy="293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900" b="1">
                <a:solidFill>
                  <a:schemeClr val="dk1"/>
                </a:solidFill>
                <a:latin typeface="Proxima Nova"/>
                <a:ea typeface="Proxima Nova"/>
                <a:cs typeface="Proxima Nova"/>
                <a:sym typeface="Proxima Nova"/>
              </a:rPr>
              <a:t>NSX-T</a:t>
            </a:r>
            <a:endParaRPr sz="900" b="1">
              <a:solidFill>
                <a:schemeClr val="dk1"/>
              </a:solidFill>
              <a:latin typeface="Proxima Nova"/>
              <a:ea typeface="Proxima Nova"/>
              <a:cs typeface="Proxima Nova"/>
              <a:sym typeface="Proxima Nova"/>
            </a:endParaRPr>
          </a:p>
        </p:txBody>
      </p:sp>
      <p:cxnSp>
        <p:nvCxnSpPr>
          <p:cNvPr id="511" name="Shape 511"/>
          <p:cNvCxnSpPr/>
          <p:nvPr/>
        </p:nvCxnSpPr>
        <p:spPr>
          <a:xfrm>
            <a:off x="6148269" y="3370095"/>
            <a:ext cx="0" cy="472500"/>
          </a:xfrm>
          <a:prstGeom prst="straightConnector1">
            <a:avLst/>
          </a:prstGeom>
          <a:noFill/>
          <a:ln w="9525" cap="flat" cmpd="sng">
            <a:solidFill>
              <a:schemeClr val="dk2"/>
            </a:solidFill>
            <a:prstDash val="solid"/>
            <a:round/>
            <a:headEnd type="none" w="med" len="med"/>
            <a:tailEnd type="none" w="med" len="med"/>
          </a:ln>
        </p:spPr>
      </p:cxnSp>
      <p:sp>
        <p:nvSpPr>
          <p:cNvPr id="512" name="Shape 512"/>
          <p:cNvSpPr/>
          <p:nvPr/>
        </p:nvSpPr>
        <p:spPr>
          <a:xfrm>
            <a:off x="1942415" y="4101233"/>
            <a:ext cx="5348700" cy="227400"/>
          </a:xfrm>
          <a:prstGeom prst="roundRect">
            <a:avLst>
              <a:gd name="adj" fmla="val 50000"/>
            </a:avLst>
          </a:prstGeom>
          <a:noFill/>
          <a:ln w="9525" cap="rnd" cmpd="sng">
            <a:solidFill>
              <a:schemeClr val="accent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800" b="1">
                <a:solidFill>
                  <a:schemeClr val="accent3"/>
                </a:solidFill>
                <a:latin typeface="Proxima Nova"/>
                <a:ea typeface="Proxima Nova"/>
                <a:cs typeface="Proxima Nova"/>
                <a:sym typeface="Proxima Nova"/>
              </a:rPr>
              <a:t>CPI  </a:t>
            </a:r>
            <a:r>
              <a:rPr lang="en" sz="800">
                <a:solidFill>
                  <a:schemeClr val="accent3"/>
                </a:solidFill>
                <a:latin typeface="Proxima Nova"/>
                <a:ea typeface="Proxima Nova"/>
                <a:cs typeface="Proxima Nova"/>
                <a:sym typeface="Proxima Nova"/>
              </a:rPr>
              <a:t>(15 methods)</a:t>
            </a:r>
            <a:endParaRPr sz="800" i="0" u="none" strike="noStrike" cap="none">
              <a:solidFill>
                <a:schemeClr val="accent3"/>
              </a:solidFill>
              <a:latin typeface="Proxima Nova"/>
              <a:ea typeface="Proxima Nova"/>
              <a:cs typeface="Proxima Nova"/>
              <a:sym typeface="Proxima Nova"/>
            </a:endParaRPr>
          </a:p>
        </p:txBody>
      </p:sp>
      <p:sp>
        <p:nvSpPr>
          <p:cNvPr id="513" name="Shape 513"/>
          <p:cNvSpPr txBox="1"/>
          <p:nvPr/>
        </p:nvSpPr>
        <p:spPr>
          <a:xfrm>
            <a:off x="272094" y="2645958"/>
            <a:ext cx="388800" cy="1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Proxima Nova"/>
                <a:ea typeface="Proxima Nova"/>
                <a:cs typeface="Proxima Nova"/>
                <a:sym typeface="Proxima Nova"/>
              </a:rPr>
              <a:t>v1</a:t>
            </a:r>
            <a:endParaRPr sz="700">
              <a:solidFill>
                <a:schemeClr val="lt2"/>
              </a:solidFill>
              <a:latin typeface="Proxima Nova"/>
              <a:ea typeface="Proxima Nova"/>
              <a:cs typeface="Proxima Nova"/>
              <a:sym typeface="Proxima Nova"/>
            </a:endParaRPr>
          </a:p>
        </p:txBody>
      </p:sp>
      <p:sp>
        <p:nvSpPr>
          <p:cNvPr id="514" name="Shape 514"/>
          <p:cNvSpPr txBox="1"/>
          <p:nvPr/>
        </p:nvSpPr>
        <p:spPr>
          <a:xfrm>
            <a:off x="486769" y="3161433"/>
            <a:ext cx="388800" cy="1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Proxima Nova"/>
                <a:ea typeface="Proxima Nova"/>
                <a:cs typeface="Proxima Nova"/>
                <a:sym typeface="Proxima Nova"/>
              </a:rPr>
              <a:t>v2</a:t>
            </a:r>
            <a:endParaRPr sz="700">
              <a:solidFill>
                <a:schemeClr val="lt2"/>
              </a:solidFill>
              <a:latin typeface="Proxima Nova"/>
              <a:ea typeface="Proxima Nova"/>
              <a:cs typeface="Proxima Nova"/>
              <a:sym typeface="Proxima Nova"/>
            </a:endParaRPr>
          </a:p>
        </p:txBody>
      </p:sp>
      <p:sp>
        <p:nvSpPr>
          <p:cNvPr id="515" name="Shape 515"/>
          <p:cNvSpPr txBox="1"/>
          <p:nvPr/>
        </p:nvSpPr>
        <p:spPr>
          <a:xfrm>
            <a:off x="930169" y="3469379"/>
            <a:ext cx="388800" cy="1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Proxima Nova"/>
                <a:ea typeface="Proxima Nova"/>
                <a:cs typeface="Proxima Nova"/>
                <a:sym typeface="Proxima Nova"/>
              </a:rPr>
              <a:t>v3</a:t>
            </a:r>
            <a:endParaRPr sz="700">
              <a:solidFill>
                <a:schemeClr val="lt2"/>
              </a:solidFill>
              <a:latin typeface="Proxima Nova"/>
              <a:ea typeface="Proxima Nova"/>
              <a:cs typeface="Proxima Nova"/>
              <a:sym typeface="Proxima Nova"/>
            </a:endParaRPr>
          </a:p>
        </p:txBody>
      </p:sp>
      <p:sp>
        <p:nvSpPr>
          <p:cNvPr id="516" name="Shape 516"/>
          <p:cNvSpPr txBox="1"/>
          <p:nvPr/>
        </p:nvSpPr>
        <p:spPr>
          <a:xfrm>
            <a:off x="1431919" y="3530883"/>
            <a:ext cx="388800" cy="1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b="1">
                <a:solidFill>
                  <a:schemeClr val="lt2"/>
                </a:solidFill>
                <a:latin typeface="Droid Sans Mono"/>
                <a:ea typeface="Droid Sans Mono"/>
                <a:cs typeface="Droid Sans Mono"/>
                <a:sym typeface="Droid Sans Mono"/>
              </a:rPr>
              <a:t>...</a:t>
            </a:r>
            <a:endParaRPr sz="600" b="1">
              <a:solidFill>
                <a:schemeClr val="lt2"/>
              </a:solidFill>
              <a:latin typeface="Droid Sans Mono"/>
              <a:ea typeface="Droid Sans Mono"/>
              <a:cs typeface="Droid Sans Mono"/>
              <a:sym typeface="Droid Sans Mono"/>
            </a:endParaRPr>
          </a:p>
        </p:txBody>
      </p:sp>
      <p:sp>
        <p:nvSpPr>
          <p:cNvPr id="517" name="Shape 517"/>
          <p:cNvSpPr txBox="1"/>
          <p:nvPr/>
        </p:nvSpPr>
        <p:spPr>
          <a:xfrm>
            <a:off x="758719" y="2866933"/>
            <a:ext cx="1108200" cy="15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700" b="1">
                <a:solidFill>
                  <a:schemeClr val="lt2"/>
                </a:solidFill>
                <a:latin typeface="Proxima Nova"/>
                <a:ea typeface="Proxima Nova"/>
                <a:cs typeface="Proxima Nova"/>
                <a:sym typeface="Proxima Nova"/>
              </a:rPr>
              <a:t>CVEs</a:t>
            </a:r>
            <a:endParaRPr sz="700" b="1">
              <a:solidFill>
                <a:schemeClr val="lt2"/>
              </a:solidFill>
              <a:latin typeface="Proxima Nova"/>
              <a:ea typeface="Proxima Nova"/>
              <a:cs typeface="Proxima Nova"/>
              <a:sym typeface="Proxima Nova"/>
            </a:endParaRPr>
          </a:p>
          <a:p>
            <a:pPr marL="0" lvl="0" indent="0" rtl="0">
              <a:spcBef>
                <a:spcPts val="200"/>
              </a:spcBef>
              <a:spcAft>
                <a:spcPts val="200"/>
              </a:spcAft>
              <a:buNone/>
            </a:pPr>
            <a:r>
              <a:rPr lang="en" sz="700" b="1">
                <a:solidFill>
                  <a:schemeClr val="lt2"/>
                </a:solidFill>
                <a:latin typeface="Proxima Nova"/>
                <a:ea typeface="Proxima Nova"/>
                <a:cs typeface="Proxima Nova"/>
                <a:sym typeface="Proxima Nova"/>
              </a:rPr>
              <a:t>Product Updates</a:t>
            </a:r>
            <a:endParaRPr sz="700" b="1">
              <a:solidFill>
                <a:schemeClr val="lt2"/>
              </a:solidFill>
              <a:latin typeface="Proxima Nova"/>
              <a:ea typeface="Proxima Nova"/>
              <a:cs typeface="Proxima Nova"/>
              <a:sym typeface="Proxima Nova"/>
            </a:endParaRPr>
          </a:p>
        </p:txBody>
      </p:sp>
      <p:sp>
        <p:nvSpPr>
          <p:cNvPr id="518" name="Shape 518"/>
          <p:cNvSpPr/>
          <p:nvPr/>
        </p:nvSpPr>
        <p:spPr>
          <a:xfrm>
            <a:off x="1994014" y="2834975"/>
            <a:ext cx="1893000" cy="227400"/>
          </a:xfrm>
          <a:prstGeom prst="roundRect">
            <a:avLst>
              <a:gd name="adj" fmla="val 50000"/>
            </a:avLst>
          </a:prstGeom>
          <a:noFill/>
          <a:ln w="9525" cap="rnd" cmpd="sng">
            <a:solidFill>
              <a:schemeClr val="accent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600">
                <a:solidFill>
                  <a:schemeClr val="accent3"/>
                </a:solidFill>
                <a:latin typeface="Proxima Nova"/>
                <a:ea typeface="Proxima Nova"/>
                <a:cs typeface="Proxima Nova"/>
                <a:sym typeface="Proxima Nova"/>
              </a:rPr>
              <a:t>Java  |  .NET  |  NodeJS  </a:t>
            </a:r>
            <a:endParaRPr sz="600" i="0" u="none" strike="noStrike" cap="none">
              <a:solidFill>
                <a:schemeClr val="accent3"/>
              </a:solidFill>
              <a:latin typeface="Proxima Nova"/>
              <a:ea typeface="Proxima Nova"/>
              <a:cs typeface="Proxima Nova"/>
              <a:sym typeface="Proxima Nova"/>
            </a:endParaRPr>
          </a:p>
        </p:txBody>
      </p:sp>
      <p:grpSp>
        <p:nvGrpSpPr>
          <p:cNvPr id="519" name="Shape 519"/>
          <p:cNvGrpSpPr/>
          <p:nvPr/>
        </p:nvGrpSpPr>
        <p:grpSpPr>
          <a:xfrm>
            <a:off x="2727143" y="1581527"/>
            <a:ext cx="425774" cy="472575"/>
            <a:chOff x="916875" y="2528475"/>
            <a:chExt cx="585900" cy="650750"/>
          </a:xfrm>
        </p:grpSpPr>
        <p:sp>
          <p:nvSpPr>
            <p:cNvPr id="520" name="Shape 520"/>
            <p:cNvSpPr/>
            <p:nvPr/>
          </p:nvSpPr>
          <p:spPr>
            <a:xfrm>
              <a:off x="980225" y="2777200"/>
              <a:ext cx="349725" cy="271700"/>
            </a:xfrm>
            <a:custGeom>
              <a:avLst/>
              <a:gdLst/>
              <a:ahLst/>
              <a:cxnLst/>
              <a:rect l="0" t="0" r="0" b="0"/>
              <a:pathLst>
                <a:path w="13989" h="10868" extrusionOk="0">
                  <a:moveTo>
                    <a:pt x="13989" y="0"/>
                  </a:moveTo>
                  <a:lnTo>
                    <a:pt x="1" y="7306"/>
                  </a:lnTo>
                  <a:lnTo>
                    <a:pt x="1" y="10868"/>
                  </a:lnTo>
                  <a:lnTo>
                    <a:pt x="13989" y="3552"/>
                  </a:lnTo>
                  <a:lnTo>
                    <a:pt x="13989" y="0"/>
                  </a:ln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1" name="Shape 521"/>
            <p:cNvSpPr/>
            <p:nvPr/>
          </p:nvSpPr>
          <p:spPr>
            <a:xfrm>
              <a:off x="955750" y="2561175"/>
              <a:ext cx="312525" cy="450775"/>
            </a:xfrm>
            <a:custGeom>
              <a:avLst/>
              <a:gdLst/>
              <a:ahLst/>
              <a:cxnLst/>
              <a:rect l="0" t="0" r="0" b="0"/>
              <a:pathLst>
                <a:path w="12501" h="18031" extrusionOk="0">
                  <a:moveTo>
                    <a:pt x="9726" y="1"/>
                  </a:moveTo>
                  <a:lnTo>
                    <a:pt x="1" y="16456"/>
                  </a:lnTo>
                  <a:lnTo>
                    <a:pt x="2775" y="18030"/>
                  </a:lnTo>
                  <a:lnTo>
                    <a:pt x="12500" y="1585"/>
                  </a:lnTo>
                  <a:lnTo>
                    <a:pt x="9726"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2" name="Shape 522"/>
            <p:cNvSpPr/>
            <p:nvPr/>
          </p:nvSpPr>
          <p:spPr>
            <a:xfrm>
              <a:off x="916875" y="2673025"/>
              <a:ext cx="293075" cy="506200"/>
            </a:xfrm>
            <a:custGeom>
              <a:avLst/>
              <a:gdLst/>
              <a:ahLst/>
              <a:cxnLst/>
              <a:rect l="0" t="0" r="0" b="0"/>
              <a:pathLst>
                <a:path w="11723" h="20248" extrusionOk="0">
                  <a:moveTo>
                    <a:pt x="0" y="1"/>
                  </a:moveTo>
                  <a:lnTo>
                    <a:pt x="0" y="12961"/>
                  </a:lnTo>
                  <a:cubicBezTo>
                    <a:pt x="0" y="13595"/>
                    <a:pt x="461" y="14353"/>
                    <a:pt x="1028" y="14651"/>
                  </a:cubicBezTo>
                  <a:lnTo>
                    <a:pt x="11723" y="20248"/>
                  </a:lnTo>
                  <a:lnTo>
                    <a:pt x="11723" y="16648"/>
                  </a:lnTo>
                  <a:lnTo>
                    <a:pt x="2957" y="12059"/>
                  </a:lnTo>
                  <a:lnTo>
                    <a:pt x="2957" y="1546"/>
                  </a:lnTo>
                  <a:lnTo>
                    <a:pt x="0" y="1"/>
                  </a:ln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3" name="Shape 523"/>
            <p:cNvSpPr/>
            <p:nvPr/>
          </p:nvSpPr>
          <p:spPr>
            <a:xfrm>
              <a:off x="1151350" y="2561175"/>
              <a:ext cx="351425" cy="618050"/>
            </a:xfrm>
            <a:custGeom>
              <a:avLst/>
              <a:gdLst/>
              <a:ahLst/>
              <a:cxnLst/>
              <a:rect l="0" t="0" r="0" b="0"/>
              <a:pathLst>
                <a:path w="14057" h="24722" extrusionOk="0">
                  <a:moveTo>
                    <a:pt x="2785" y="1"/>
                  </a:moveTo>
                  <a:lnTo>
                    <a:pt x="1" y="1585"/>
                  </a:lnTo>
                  <a:lnTo>
                    <a:pt x="9381" y="17435"/>
                  </a:lnTo>
                  <a:lnTo>
                    <a:pt x="2344" y="21122"/>
                  </a:lnTo>
                  <a:lnTo>
                    <a:pt x="2344" y="24722"/>
                  </a:lnTo>
                  <a:lnTo>
                    <a:pt x="13039" y="19125"/>
                  </a:lnTo>
                  <a:cubicBezTo>
                    <a:pt x="13605" y="18827"/>
                    <a:pt x="14056" y="18069"/>
                    <a:pt x="14056" y="17435"/>
                  </a:cubicBezTo>
                  <a:lnTo>
                    <a:pt x="14056" y="4475"/>
                  </a:lnTo>
                  <a:lnTo>
                    <a:pt x="11109" y="6020"/>
                  </a:lnTo>
                  <a:lnTo>
                    <a:pt x="11109" y="14085"/>
                  </a:lnTo>
                  <a:lnTo>
                    <a:pt x="2785" y="1"/>
                  </a:lnTo>
                  <a:close/>
                </a:path>
              </a:pathLst>
            </a:custGeom>
            <a:solidFill>
              <a:srgbClr val="00AF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4" name="Shape 524"/>
            <p:cNvSpPr/>
            <p:nvPr/>
          </p:nvSpPr>
          <p:spPr>
            <a:xfrm>
              <a:off x="916875" y="2528475"/>
              <a:ext cx="585900" cy="183225"/>
            </a:xfrm>
            <a:custGeom>
              <a:avLst/>
              <a:gdLst/>
              <a:ahLst/>
              <a:cxnLst/>
              <a:rect l="0" t="0" r="0" b="0"/>
              <a:pathLst>
                <a:path w="23436" h="7329" extrusionOk="0">
                  <a:moveTo>
                    <a:pt x="11723" y="1"/>
                  </a:moveTo>
                  <a:cubicBezTo>
                    <a:pt x="11298" y="1"/>
                    <a:pt x="10873" y="85"/>
                    <a:pt x="10551" y="253"/>
                  </a:cubicBezTo>
                  <a:lnTo>
                    <a:pt x="0" y="5783"/>
                  </a:lnTo>
                  <a:lnTo>
                    <a:pt x="2957" y="7328"/>
                  </a:lnTo>
                  <a:lnTo>
                    <a:pt x="11723" y="2739"/>
                  </a:lnTo>
                  <a:lnTo>
                    <a:pt x="20488" y="7328"/>
                  </a:lnTo>
                  <a:lnTo>
                    <a:pt x="23435" y="5783"/>
                  </a:lnTo>
                  <a:lnTo>
                    <a:pt x="12894" y="253"/>
                  </a:lnTo>
                  <a:cubicBezTo>
                    <a:pt x="12572" y="85"/>
                    <a:pt x="12147" y="1"/>
                    <a:pt x="11723" y="1"/>
                  </a:cubicBezTo>
                  <a:close/>
                </a:path>
              </a:pathLst>
            </a:custGeom>
            <a:solidFill>
              <a:srgbClr val="1C97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25" name="Shape 525"/>
          <p:cNvSpPr txBox="1"/>
          <p:nvPr/>
        </p:nvSpPr>
        <p:spPr>
          <a:xfrm>
            <a:off x="2174665" y="2168038"/>
            <a:ext cx="1551000" cy="22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dk1"/>
                </a:solidFill>
                <a:latin typeface="Proxima Nova"/>
                <a:ea typeface="Proxima Nova"/>
                <a:cs typeface="Proxima Nova"/>
                <a:sym typeface="Proxima Nova"/>
              </a:rPr>
              <a:t>Pivotal Application Service (PAS)</a:t>
            </a:r>
            <a:endParaRPr sz="1100"/>
          </a:p>
        </p:txBody>
      </p:sp>
      <p:sp>
        <p:nvSpPr>
          <p:cNvPr id="526" name="Shape 526"/>
          <p:cNvSpPr/>
          <p:nvPr/>
        </p:nvSpPr>
        <p:spPr>
          <a:xfrm>
            <a:off x="1987413" y="920425"/>
            <a:ext cx="1893000" cy="519900"/>
          </a:xfrm>
          <a:prstGeom prst="roundRect">
            <a:avLst>
              <a:gd name="adj" fmla="val 50000"/>
            </a:avLst>
          </a:prstGeom>
          <a:noFill/>
          <a:ln w="9525" cap="rnd" cmpd="sng">
            <a:solidFill>
              <a:schemeClr val="accent3"/>
            </a:solidFill>
            <a:prstDash val="dot"/>
            <a:round/>
            <a:headEnd type="none" w="sm" len="sm"/>
            <a:tailEnd type="none" w="sm" len="sm"/>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folHlink"/>
              </a:buClr>
              <a:buFont typeface="Arial"/>
              <a:buNone/>
            </a:pPr>
            <a:r>
              <a:rPr lang="en" sz="800" b="1">
                <a:solidFill>
                  <a:schemeClr val="accent3"/>
                </a:solidFill>
                <a:latin typeface="Proxima Nova"/>
                <a:ea typeface="Proxima Nova"/>
                <a:cs typeface="Proxima Nova"/>
                <a:sym typeface="Proxima Nova"/>
              </a:rPr>
              <a:t>Application Code &amp; Frameworks</a:t>
            </a:r>
            <a:r>
              <a:rPr lang="en" sz="700">
                <a:solidFill>
                  <a:schemeClr val="accent3"/>
                </a:solidFill>
                <a:latin typeface="Proxima Nova"/>
                <a:ea typeface="Proxima Nova"/>
                <a:cs typeface="Proxima Nova"/>
                <a:sym typeface="Proxima Nova"/>
              </a:rPr>
              <a:t> </a:t>
            </a:r>
            <a:endParaRPr sz="700">
              <a:solidFill>
                <a:schemeClr val="accent3"/>
              </a:solidFill>
              <a:latin typeface="Proxima Nova"/>
              <a:ea typeface="Proxima Nova"/>
              <a:cs typeface="Proxima Nova"/>
              <a:sym typeface="Proxima Nova"/>
            </a:endParaRPr>
          </a:p>
          <a:p>
            <a:pPr marL="0" lvl="0" indent="0" algn="ctr" rtl="0">
              <a:lnSpc>
                <a:spcPct val="115000"/>
              </a:lnSpc>
              <a:spcBef>
                <a:spcPts val="0"/>
              </a:spcBef>
              <a:spcAft>
                <a:spcPts val="0"/>
              </a:spcAft>
              <a:buClr>
                <a:schemeClr val="folHlink"/>
              </a:buClr>
              <a:buFont typeface="Arial"/>
              <a:buNone/>
            </a:pPr>
            <a:r>
              <a:rPr lang="en" sz="600">
                <a:solidFill>
                  <a:schemeClr val="accent3"/>
                </a:solidFill>
                <a:latin typeface="Proxima Nova"/>
                <a:ea typeface="Proxima Nova"/>
                <a:cs typeface="Proxima Nova"/>
                <a:sym typeface="Proxima Nova"/>
              </a:rPr>
              <a:t>Buildpacks  |  Spring Boot  |  Spring Cloud  |  Steeltoe</a:t>
            </a:r>
            <a:endParaRPr sz="600">
              <a:solidFill>
                <a:schemeClr val="accent3"/>
              </a:solidFill>
              <a:latin typeface="Proxima Nova"/>
              <a:ea typeface="Proxima Nova"/>
              <a:cs typeface="Proxima Nova"/>
              <a:sym typeface="Proxima Nova"/>
            </a:endParaRPr>
          </a:p>
        </p:txBody>
      </p:sp>
      <p:sp>
        <p:nvSpPr>
          <p:cNvPr id="527" name="Shape 527"/>
          <p:cNvSpPr/>
          <p:nvPr/>
        </p:nvSpPr>
        <p:spPr>
          <a:xfrm>
            <a:off x="3991852" y="2834975"/>
            <a:ext cx="1893000" cy="227400"/>
          </a:xfrm>
          <a:prstGeom prst="roundRect">
            <a:avLst>
              <a:gd name="adj" fmla="val 50000"/>
            </a:avLst>
          </a:prstGeom>
          <a:noFill/>
          <a:ln w="9525" cap="rnd" cmpd="sng">
            <a:solidFill>
              <a:schemeClr val="accent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600">
                <a:solidFill>
                  <a:schemeClr val="accent3"/>
                </a:solidFill>
                <a:latin typeface="Proxima Nova"/>
                <a:ea typeface="Proxima Nova"/>
                <a:cs typeface="Proxima Nova"/>
                <a:sym typeface="Proxima Nova"/>
              </a:rPr>
              <a:t>Elastic  |  Packaged Software  |  Spark</a:t>
            </a:r>
            <a:endParaRPr sz="600" i="0" u="none" strike="noStrike" cap="none">
              <a:solidFill>
                <a:schemeClr val="accent3"/>
              </a:solidFill>
              <a:latin typeface="Proxima Nova"/>
              <a:ea typeface="Proxima Nova"/>
              <a:cs typeface="Proxima Nova"/>
              <a:sym typeface="Proxima Nova"/>
            </a:endParaRPr>
          </a:p>
        </p:txBody>
      </p:sp>
      <p:grpSp>
        <p:nvGrpSpPr>
          <p:cNvPr id="528" name="Shape 528"/>
          <p:cNvGrpSpPr/>
          <p:nvPr/>
        </p:nvGrpSpPr>
        <p:grpSpPr>
          <a:xfrm>
            <a:off x="4697114" y="1577885"/>
            <a:ext cx="458307" cy="470146"/>
            <a:chOff x="2157725" y="2501875"/>
            <a:chExt cx="663925" cy="681075"/>
          </a:xfrm>
        </p:grpSpPr>
        <p:sp>
          <p:nvSpPr>
            <p:cNvPr id="529" name="Shape 529"/>
            <p:cNvSpPr/>
            <p:nvPr/>
          </p:nvSpPr>
          <p:spPr>
            <a:xfrm>
              <a:off x="2499750" y="2502875"/>
              <a:ext cx="318525" cy="462525"/>
            </a:xfrm>
            <a:custGeom>
              <a:avLst/>
              <a:gdLst/>
              <a:ahLst/>
              <a:cxnLst/>
              <a:rect l="0" t="0" r="0" b="0"/>
              <a:pathLst>
                <a:path w="12741" h="18501" extrusionOk="0">
                  <a:moveTo>
                    <a:pt x="2857" y="0"/>
                  </a:moveTo>
                  <a:cubicBezTo>
                    <a:pt x="2815" y="0"/>
                    <a:pt x="2768" y="15"/>
                    <a:pt x="2718" y="48"/>
                  </a:cubicBezTo>
                  <a:lnTo>
                    <a:pt x="308" y="1584"/>
                  </a:lnTo>
                  <a:cubicBezTo>
                    <a:pt x="135" y="1689"/>
                    <a:pt x="1" y="1929"/>
                    <a:pt x="1" y="2131"/>
                  </a:cubicBezTo>
                  <a:lnTo>
                    <a:pt x="1" y="13133"/>
                  </a:lnTo>
                  <a:cubicBezTo>
                    <a:pt x="1" y="13335"/>
                    <a:pt x="145" y="13575"/>
                    <a:pt x="318" y="13661"/>
                  </a:cubicBezTo>
                  <a:lnTo>
                    <a:pt x="9544" y="18442"/>
                  </a:lnTo>
                  <a:cubicBezTo>
                    <a:pt x="9621" y="18481"/>
                    <a:pt x="9721" y="18501"/>
                    <a:pt x="9822" y="18501"/>
                  </a:cubicBezTo>
                  <a:cubicBezTo>
                    <a:pt x="9946" y="18501"/>
                    <a:pt x="10073" y="18472"/>
                    <a:pt x="10168" y="18414"/>
                  </a:cubicBezTo>
                  <a:lnTo>
                    <a:pt x="12577" y="16887"/>
                  </a:lnTo>
                  <a:cubicBezTo>
                    <a:pt x="12741" y="16781"/>
                    <a:pt x="12731" y="16618"/>
                    <a:pt x="12558" y="16522"/>
                  </a:cubicBezTo>
                  <a:lnTo>
                    <a:pt x="3332" y="11741"/>
                  </a:lnTo>
                  <a:cubicBezTo>
                    <a:pt x="3159" y="11655"/>
                    <a:pt x="3015" y="11415"/>
                    <a:pt x="3015" y="11223"/>
                  </a:cubicBezTo>
                  <a:lnTo>
                    <a:pt x="3015" y="211"/>
                  </a:lnTo>
                  <a:cubicBezTo>
                    <a:pt x="3015" y="78"/>
                    <a:pt x="2951" y="0"/>
                    <a:pt x="2857"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0" name="Shape 530"/>
            <p:cNvSpPr/>
            <p:nvPr/>
          </p:nvSpPr>
          <p:spPr>
            <a:xfrm>
              <a:off x="2499750" y="2501875"/>
              <a:ext cx="321900" cy="463525"/>
            </a:xfrm>
            <a:custGeom>
              <a:avLst/>
              <a:gdLst/>
              <a:ahLst/>
              <a:cxnLst/>
              <a:rect l="0" t="0" r="0" b="0"/>
              <a:pathLst>
                <a:path w="12876" h="18541" extrusionOk="0">
                  <a:moveTo>
                    <a:pt x="3055" y="1"/>
                  </a:moveTo>
                  <a:cubicBezTo>
                    <a:pt x="2932" y="1"/>
                    <a:pt x="2807" y="30"/>
                    <a:pt x="2718" y="88"/>
                  </a:cubicBezTo>
                  <a:lnTo>
                    <a:pt x="308" y="1624"/>
                  </a:lnTo>
                  <a:cubicBezTo>
                    <a:pt x="135" y="1729"/>
                    <a:pt x="1" y="1969"/>
                    <a:pt x="1" y="2171"/>
                  </a:cubicBezTo>
                  <a:lnTo>
                    <a:pt x="1" y="2296"/>
                  </a:lnTo>
                  <a:cubicBezTo>
                    <a:pt x="1" y="2133"/>
                    <a:pt x="135" y="1998"/>
                    <a:pt x="298" y="1998"/>
                  </a:cubicBezTo>
                  <a:cubicBezTo>
                    <a:pt x="366" y="1998"/>
                    <a:pt x="442" y="2037"/>
                    <a:pt x="442" y="2037"/>
                  </a:cubicBezTo>
                  <a:lnTo>
                    <a:pt x="9544" y="6760"/>
                  </a:lnTo>
                  <a:cubicBezTo>
                    <a:pt x="9716" y="6847"/>
                    <a:pt x="9860" y="7087"/>
                    <a:pt x="9860" y="7279"/>
                  </a:cubicBezTo>
                  <a:lnTo>
                    <a:pt x="9860" y="18166"/>
                  </a:lnTo>
                  <a:cubicBezTo>
                    <a:pt x="9860" y="18329"/>
                    <a:pt x="9736" y="18463"/>
                    <a:pt x="9572" y="18463"/>
                  </a:cubicBezTo>
                  <a:cubicBezTo>
                    <a:pt x="9524" y="18463"/>
                    <a:pt x="9476" y="18444"/>
                    <a:pt x="9428" y="18425"/>
                  </a:cubicBezTo>
                  <a:lnTo>
                    <a:pt x="9428" y="18425"/>
                  </a:lnTo>
                  <a:lnTo>
                    <a:pt x="9544" y="18482"/>
                  </a:lnTo>
                  <a:cubicBezTo>
                    <a:pt x="9621" y="18521"/>
                    <a:pt x="9721" y="18541"/>
                    <a:pt x="9822" y="18541"/>
                  </a:cubicBezTo>
                  <a:cubicBezTo>
                    <a:pt x="9946" y="18541"/>
                    <a:pt x="10073" y="18512"/>
                    <a:pt x="10168" y="18454"/>
                  </a:cubicBezTo>
                  <a:lnTo>
                    <a:pt x="12577" y="16927"/>
                  </a:lnTo>
                  <a:cubicBezTo>
                    <a:pt x="12741" y="16821"/>
                    <a:pt x="12875" y="16572"/>
                    <a:pt x="12875" y="16370"/>
                  </a:cubicBezTo>
                  <a:lnTo>
                    <a:pt x="12875" y="5368"/>
                  </a:lnTo>
                  <a:cubicBezTo>
                    <a:pt x="12875" y="5166"/>
                    <a:pt x="12731" y="4936"/>
                    <a:pt x="12558" y="4840"/>
                  </a:cubicBezTo>
                  <a:lnTo>
                    <a:pt x="3332" y="59"/>
                  </a:lnTo>
                  <a:cubicBezTo>
                    <a:pt x="3254" y="20"/>
                    <a:pt x="3155" y="1"/>
                    <a:pt x="3055"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1" name="Shape 531"/>
            <p:cNvSpPr/>
            <p:nvPr/>
          </p:nvSpPr>
          <p:spPr>
            <a:xfrm>
              <a:off x="2328875" y="2611600"/>
              <a:ext cx="318525" cy="462525"/>
            </a:xfrm>
            <a:custGeom>
              <a:avLst/>
              <a:gdLst/>
              <a:ahLst/>
              <a:cxnLst/>
              <a:rect l="0" t="0" r="0" b="0"/>
              <a:pathLst>
                <a:path w="12741" h="18501" extrusionOk="0">
                  <a:moveTo>
                    <a:pt x="2853" y="0"/>
                  </a:moveTo>
                  <a:cubicBezTo>
                    <a:pt x="2810" y="0"/>
                    <a:pt x="2761" y="15"/>
                    <a:pt x="2708" y="48"/>
                  </a:cubicBezTo>
                  <a:lnTo>
                    <a:pt x="298" y="1574"/>
                  </a:lnTo>
                  <a:cubicBezTo>
                    <a:pt x="135" y="1680"/>
                    <a:pt x="0" y="1929"/>
                    <a:pt x="0" y="2131"/>
                  </a:cubicBezTo>
                  <a:lnTo>
                    <a:pt x="0" y="13133"/>
                  </a:lnTo>
                  <a:cubicBezTo>
                    <a:pt x="0" y="13335"/>
                    <a:pt x="144" y="13565"/>
                    <a:pt x="317" y="13661"/>
                  </a:cubicBezTo>
                  <a:lnTo>
                    <a:pt x="9543" y="18442"/>
                  </a:lnTo>
                  <a:cubicBezTo>
                    <a:pt x="9621" y="18481"/>
                    <a:pt x="9720" y="18501"/>
                    <a:pt x="9820" y="18501"/>
                  </a:cubicBezTo>
                  <a:cubicBezTo>
                    <a:pt x="9943" y="18501"/>
                    <a:pt x="10068" y="18472"/>
                    <a:pt x="10158" y="18414"/>
                  </a:cubicBezTo>
                  <a:lnTo>
                    <a:pt x="12567" y="16877"/>
                  </a:lnTo>
                  <a:cubicBezTo>
                    <a:pt x="12740" y="16772"/>
                    <a:pt x="12730" y="16618"/>
                    <a:pt x="12558" y="16522"/>
                  </a:cubicBezTo>
                  <a:lnTo>
                    <a:pt x="3332" y="11741"/>
                  </a:lnTo>
                  <a:cubicBezTo>
                    <a:pt x="3159" y="11655"/>
                    <a:pt x="3015" y="11415"/>
                    <a:pt x="3015" y="11223"/>
                  </a:cubicBezTo>
                  <a:lnTo>
                    <a:pt x="3015" y="211"/>
                  </a:lnTo>
                  <a:cubicBezTo>
                    <a:pt x="3015" y="78"/>
                    <a:pt x="2950" y="0"/>
                    <a:pt x="2853"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2" name="Shape 532"/>
            <p:cNvSpPr/>
            <p:nvPr/>
          </p:nvSpPr>
          <p:spPr>
            <a:xfrm>
              <a:off x="2328875" y="2610600"/>
              <a:ext cx="321875" cy="463525"/>
            </a:xfrm>
            <a:custGeom>
              <a:avLst/>
              <a:gdLst/>
              <a:ahLst/>
              <a:cxnLst/>
              <a:rect l="0" t="0" r="0" b="0"/>
              <a:pathLst>
                <a:path w="12875" h="18541" extrusionOk="0">
                  <a:moveTo>
                    <a:pt x="3053" y="1"/>
                  </a:moveTo>
                  <a:cubicBezTo>
                    <a:pt x="2930" y="1"/>
                    <a:pt x="2803" y="30"/>
                    <a:pt x="2708" y="88"/>
                  </a:cubicBezTo>
                  <a:lnTo>
                    <a:pt x="298" y="1614"/>
                  </a:lnTo>
                  <a:cubicBezTo>
                    <a:pt x="135" y="1720"/>
                    <a:pt x="0" y="1969"/>
                    <a:pt x="0" y="2171"/>
                  </a:cubicBezTo>
                  <a:lnTo>
                    <a:pt x="0" y="2286"/>
                  </a:lnTo>
                  <a:cubicBezTo>
                    <a:pt x="0" y="2133"/>
                    <a:pt x="135" y="1998"/>
                    <a:pt x="288" y="1998"/>
                  </a:cubicBezTo>
                  <a:cubicBezTo>
                    <a:pt x="365" y="1998"/>
                    <a:pt x="442" y="2037"/>
                    <a:pt x="442" y="2037"/>
                  </a:cubicBezTo>
                  <a:lnTo>
                    <a:pt x="9543" y="6760"/>
                  </a:lnTo>
                  <a:cubicBezTo>
                    <a:pt x="9716" y="6847"/>
                    <a:pt x="9860" y="7087"/>
                    <a:pt x="9860" y="7279"/>
                  </a:cubicBezTo>
                  <a:lnTo>
                    <a:pt x="9860" y="18166"/>
                  </a:lnTo>
                  <a:cubicBezTo>
                    <a:pt x="9860" y="18329"/>
                    <a:pt x="9726" y="18463"/>
                    <a:pt x="9572" y="18463"/>
                  </a:cubicBezTo>
                  <a:cubicBezTo>
                    <a:pt x="9514" y="18463"/>
                    <a:pt x="9466" y="18444"/>
                    <a:pt x="9428" y="18425"/>
                  </a:cubicBezTo>
                  <a:lnTo>
                    <a:pt x="9428" y="18425"/>
                  </a:lnTo>
                  <a:lnTo>
                    <a:pt x="9543" y="18482"/>
                  </a:lnTo>
                  <a:cubicBezTo>
                    <a:pt x="9621" y="18521"/>
                    <a:pt x="9720" y="18541"/>
                    <a:pt x="9820" y="18541"/>
                  </a:cubicBezTo>
                  <a:cubicBezTo>
                    <a:pt x="9943" y="18541"/>
                    <a:pt x="10068" y="18512"/>
                    <a:pt x="10158" y="18454"/>
                  </a:cubicBezTo>
                  <a:lnTo>
                    <a:pt x="12567" y="16917"/>
                  </a:lnTo>
                  <a:cubicBezTo>
                    <a:pt x="12740" y="16812"/>
                    <a:pt x="12874" y="16572"/>
                    <a:pt x="12874" y="16370"/>
                  </a:cubicBezTo>
                  <a:lnTo>
                    <a:pt x="12874" y="5368"/>
                  </a:lnTo>
                  <a:cubicBezTo>
                    <a:pt x="12874" y="5166"/>
                    <a:pt x="12730" y="4936"/>
                    <a:pt x="12558" y="4840"/>
                  </a:cubicBezTo>
                  <a:lnTo>
                    <a:pt x="3332" y="59"/>
                  </a:lnTo>
                  <a:cubicBezTo>
                    <a:pt x="3254" y="20"/>
                    <a:pt x="3155" y="1"/>
                    <a:pt x="3053" y="1"/>
                  </a:cubicBezTo>
                  <a:close/>
                </a:path>
              </a:pathLst>
            </a:custGeom>
            <a:solidFill>
              <a:srgbClr val="00AF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3" name="Shape 533"/>
            <p:cNvSpPr/>
            <p:nvPr/>
          </p:nvSpPr>
          <p:spPr>
            <a:xfrm>
              <a:off x="2157725" y="2720325"/>
              <a:ext cx="318525" cy="462625"/>
            </a:xfrm>
            <a:custGeom>
              <a:avLst/>
              <a:gdLst/>
              <a:ahLst/>
              <a:cxnLst/>
              <a:rect l="0" t="0" r="0" b="0"/>
              <a:pathLst>
                <a:path w="12741" h="18505" extrusionOk="0">
                  <a:moveTo>
                    <a:pt x="2853" y="0"/>
                  </a:moveTo>
                  <a:cubicBezTo>
                    <a:pt x="2810" y="0"/>
                    <a:pt x="2761" y="16"/>
                    <a:pt x="2708" y="48"/>
                  </a:cubicBezTo>
                  <a:lnTo>
                    <a:pt x="299" y="1584"/>
                  </a:lnTo>
                  <a:cubicBezTo>
                    <a:pt x="135" y="1690"/>
                    <a:pt x="1" y="1939"/>
                    <a:pt x="1" y="2131"/>
                  </a:cubicBezTo>
                  <a:lnTo>
                    <a:pt x="1" y="13143"/>
                  </a:lnTo>
                  <a:cubicBezTo>
                    <a:pt x="1" y="13335"/>
                    <a:pt x="145" y="13575"/>
                    <a:pt x="318" y="13661"/>
                  </a:cubicBezTo>
                  <a:lnTo>
                    <a:pt x="9544" y="18442"/>
                  </a:lnTo>
                  <a:cubicBezTo>
                    <a:pt x="9620" y="18485"/>
                    <a:pt x="9717" y="18505"/>
                    <a:pt x="9815" y="18505"/>
                  </a:cubicBezTo>
                  <a:cubicBezTo>
                    <a:pt x="9940" y="18505"/>
                    <a:pt x="10067" y="18473"/>
                    <a:pt x="10158" y="18414"/>
                  </a:cubicBezTo>
                  <a:lnTo>
                    <a:pt x="12568" y="16887"/>
                  </a:lnTo>
                  <a:cubicBezTo>
                    <a:pt x="12741" y="16781"/>
                    <a:pt x="12731" y="16618"/>
                    <a:pt x="12558" y="16532"/>
                  </a:cubicBezTo>
                  <a:lnTo>
                    <a:pt x="3332" y="11751"/>
                  </a:lnTo>
                  <a:cubicBezTo>
                    <a:pt x="3160" y="11655"/>
                    <a:pt x="3016" y="11424"/>
                    <a:pt x="3016" y="11223"/>
                  </a:cubicBezTo>
                  <a:lnTo>
                    <a:pt x="3016" y="221"/>
                  </a:lnTo>
                  <a:cubicBezTo>
                    <a:pt x="3016" y="80"/>
                    <a:pt x="2950" y="0"/>
                    <a:pt x="2853" y="0"/>
                  </a:cubicBez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4" name="Shape 534"/>
            <p:cNvSpPr/>
            <p:nvPr/>
          </p:nvSpPr>
          <p:spPr>
            <a:xfrm>
              <a:off x="2157725" y="2719325"/>
              <a:ext cx="321900" cy="463625"/>
            </a:xfrm>
            <a:custGeom>
              <a:avLst/>
              <a:gdLst/>
              <a:ahLst/>
              <a:cxnLst/>
              <a:rect l="0" t="0" r="0" b="0"/>
              <a:pathLst>
                <a:path w="12876" h="18545" extrusionOk="0">
                  <a:moveTo>
                    <a:pt x="3054" y="1"/>
                  </a:moveTo>
                  <a:cubicBezTo>
                    <a:pt x="2930" y="1"/>
                    <a:pt x="2803" y="30"/>
                    <a:pt x="2708" y="88"/>
                  </a:cubicBezTo>
                  <a:lnTo>
                    <a:pt x="299" y="1624"/>
                  </a:lnTo>
                  <a:cubicBezTo>
                    <a:pt x="135" y="1730"/>
                    <a:pt x="1" y="1979"/>
                    <a:pt x="1" y="2171"/>
                  </a:cubicBezTo>
                  <a:lnTo>
                    <a:pt x="1" y="2296"/>
                  </a:lnTo>
                  <a:cubicBezTo>
                    <a:pt x="1" y="2133"/>
                    <a:pt x="126" y="2008"/>
                    <a:pt x="289" y="2008"/>
                  </a:cubicBezTo>
                  <a:cubicBezTo>
                    <a:pt x="366" y="2008"/>
                    <a:pt x="443" y="2046"/>
                    <a:pt x="443" y="2046"/>
                  </a:cubicBezTo>
                  <a:lnTo>
                    <a:pt x="9544" y="6760"/>
                  </a:lnTo>
                  <a:cubicBezTo>
                    <a:pt x="9717" y="6847"/>
                    <a:pt x="9861" y="7087"/>
                    <a:pt x="9861" y="7288"/>
                  </a:cubicBezTo>
                  <a:lnTo>
                    <a:pt x="9861" y="18175"/>
                  </a:lnTo>
                  <a:cubicBezTo>
                    <a:pt x="9861" y="18329"/>
                    <a:pt x="9726" y="18463"/>
                    <a:pt x="9563" y="18463"/>
                  </a:cubicBezTo>
                  <a:cubicBezTo>
                    <a:pt x="9515" y="18463"/>
                    <a:pt x="9467" y="18444"/>
                    <a:pt x="9429" y="18425"/>
                  </a:cubicBezTo>
                  <a:lnTo>
                    <a:pt x="9429" y="18425"/>
                  </a:lnTo>
                  <a:lnTo>
                    <a:pt x="9544" y="18482"/>
                  </a:lnTo>
                  <a:cubicBezTo>
                    <a:pt x="9620" y="18525"/>
                    <a:pt x="9717" y="18545"/>
                    <a:pt x="9815" y="18545"/>
                  </a:cubicBezTo>
                  <a:cubicBezTo>
                    <a:pt x="9940" y="18545"/>
                    <a:pt x="10067" y="18513"/>
                    <a:pt x="10158" y="18454"/>
                  </a:cubicBezTo>
                  <a:lnTo>
                    <a:pt x="12568" y="16927"/>
                  </a:lnTo>
                  <a:cubicBezTo>
                    <a:pt x="12741" y="16821"/>
                    <a:pt x="12875" y="16572"/>
                    <a:pt x="12875" y="16370"/>
                  </a:cubicBezTo>
                  <a:lnTo>
                    <a:pt x="12875" y="5368"/>
                  </a:lnTo>
                  <a:cubicBezTo>
                    <a:pt x="12875" y="5166"/>
                    <a:pt x="12731" y="4936"/>
                    <a:pt x="12558" y="4840"/>
                  </a:cubicBezTo>
                  <a:lnTo>
                    <a:pt x="3332" y="59"/>
                  </a:lnTo>
                  <a:cubicBezTo>
                    <a:pt x="3255" y="20"/>
                    <a:pt x="3155" y="1"/>
                    <a:pt x="3054" y="1"/>
                  </a:cubicBezTo>
                  <a:close/>
                </a:path>
              </a:pathLst>
            </a:custGeom>
            <a:solidFill>
              <a:srgbClr val="1C97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35" name="Shape 535"/>
          <p:cNvSpPr txBox="1"/>
          <p:nvPr/>
        </p:nvSpPr>
        <p:spPr>
          <a:xfrm>
            <a:off x="4152992" y="2168038"/>
            <a:ext cx="1551000" cy="22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dk1"/>
                </a:solidFill>
                <a:latin typeface="Proxima Nova"/>
                <a:ea typeface="Proxima Nova"/>
                <a:cs typeface="Proxima Nova"/>
                <a:sym typeface="Proxima Nova"/>
              </a:rPr>
              <a:t>Pivotal Container Service (PKS)</a:t>
            </a:r>
            <a:endParaRPr sz="1100"/>
          </a:p>
        </p:txBody>
      </p:sp>
      <p:sp>
        <p:nvSpPr>
          <p:cNvPr id="536" name="Shape 536"/>
          <p:cNvSpPr txBox="1"/>
          <p:nvPr/>
        </p:nvSpPr>
        <p:spPr>
          <a:xfrm>
            <a:off x="2628165" y="2436342"/>
            <a:ext cx="623700" cy="22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
                <a:solidFill>
                  <a:schemeClr val="dk2"/>
                </a:solidFill>
                <a:latin typeface="Droid Sans Mono"/>
                <a:ea typeface="Droid Sans Mono"/>
                <a:cs typeface="Droid Sans Mono"/>
                <a:sym typeface="Droid Sans Mono"/>
              </a:rPr>
              <a:t>&gt;cf push</a:t>
            </a:r>
            <a:endParaRPr sz="600">
              <a:solidFill>
                <a:schemeClr val="dk2"/>
              </a:solidFill>
              <a:latin typeface="Droid Sans Mono"/>
              <a:ea typeface="Droid Sans Mono"/>
              <a:cs typeface="Droid Sans Mono"/>
              <a:sym typeface="Droid Sans Mono"/>
            </a:endParaRPr>
          </a:p>
        </p:txBody>
      </p:sp>
      <p:sp>
        <p:nvSpPr>
          <p:cNvPr id="537" name="Shape 537"/>
          <p:cNvSpPr txBox="1"/>
          <p:nvPr/>
        </p:nvSpPr>
        <p:spPr>
          <a:xfrm>
            <a:off x="4542116" y="2436342"/>
            <a:ext cx="768300" cy="22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
                <a:solidFill>
                  <a:schemeClr val="dk2"/>
                </a:solidFill>
                <a:latin typeface="Droid Sans Mono"/>
                <a:ea typeface="Droid Sans Mono"/>
                <a:cs typeface="Droid Sans Mono"/>
                <a:sym typeface="Droid Sans Mono"/>
              </a:rPr>
              <a:t>&gt;kubectl run</a:t>
            </a:r>
            <a:endParaRPr sz="600">
              <a:solidFill>
                <a:schemeClr val="dk2"/>
              </a:solidFill>
              <a:latin typeface="Droid Sans Mono"/>
              <a:ea typeface="Droid Sans Mono"/>
              <a:cs typeface="Droid Sans Mono"/>
              <a:sym typeface="Droid Sans Mono"/>
            </a:endParaRPr>
          </a:p>
        </p:txBody>
      </p:sp>
      <p:sp>
        <p:nvSpPr>
          <p:cNvPr id="538" name="Shape 538"/>
          <p:cNvSpPr txBox="1"/>
          <p:nvPr/>
        </p:nvSpPr>
        <p:spPr>
          <a:xfrm>
            <a:off x="4276313" y="209108"/>
            <a:ext cx="1299900" cy="206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700">
                <a:solidFill>
                  <a:schemeClr val="dk2"/>
                </a:solidFill>
                <a:latin typeface="Proxima Nova"/>
                <a:ea typeface="Proxima Nova"/>
                <a:cs typeface="Proxima Nova"/>
                <a:sym typeface="Proxima Nova"/>
              </a:rPr>
              <a:t>YOU build the container</a:t>
            </a:r>
            <a:endParaRPr sz="700">
              <a:solidFill>
                <a:schemeClr val="dk2"/>
              </a:solidFill>
            </a:endParaRPr>
          </a:p>
        </p:txBody>
      </p:sp>
      <p:sp>
        <p:nvSpPr>
          <p:cNvPr id="539" name="Shape 539"/>
          <p:cNvSpPr txBox="1"/>
          <p:nvPr/>
        </p:nvSpPr>
        <p:spPr>
          <a:xfrm>
            <a:off x="2379631" y="209108"/>
            <a:ext cx="1108200" cy="206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700">
                <a:solidFill>
                  <a:schemeClr val="dk2"/>
                </a:solidFill>
                <a:latin typeface="Proxima Nova"/>
                <a:ea typeface="Proxima Nova"/>
                <a:cs typeface="Proxima Nova"/>
                <a:sym typeface="Proxima Nova"/>
              </a:rPr>
              <a:t>WE build the container</a:t>
            </a:r>
            <a:endParaRPr sz="700">
              <a:solidFill>
                <a:schemeClr val="dk2"/>
              </a:solidFill>
            </a:endParaRPr>
          </a:p>
        </p:txBody>
      </p:sp>
      <p:grpSp>
        <p:nvGrpSpPr>
          <p:cNvPr id="540" name="Shape 540"/>
          <p:cNvGrpSpPr/>
          <p:nvPr/>
        </p:nvGrpSpPr>
        <p:grpSpPr>
          <a:xfrm>
            <a:off x="2684029" y="4405325"/>
            <a:ext cx="3929230" cy="394819"/>
            <a:chOff x="2484335" y="4443866"/>
            <a:chExt cx="3929230" cy="394819"/>
          </a:xfrm>
        </p:grpSpPr>
        <p:sp>
          <p:nvSpPr>
            <p:cNvPr id="541" name="Shape 541"/>
            <p:cNvSpPr/>
            <p:nvPr/>
          </p:nvSpPr>
          <p:spPr>
            <a:xfrm>
              <a:off x="2484335" y="4443866"/>
              <a:ext cx="679530" cy="39481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dk1"/>
                  </a:solidFill>
                  <a:latin typeface="Proxima Nova"/>
                  <a:ea typeface="Proxima Nova"/>
                  <a:cs typeface="Proxima Nova"/>
                  <a:sym typeface="Proxima Nova"/>
                </a:rPr>
                <a:t>vSphere</a:t>
              </a:r>
              <a:endParaRPr sz="600">
                <a:solidFill>
                  <a:schemeClr val="dk1"/>
                </a:solidFill>
                <a:latin typeface="Proxima Nova"/>
                <a:ea typeface="Proxima Nova"/>
                <a:cs typeface="Proxima Nova"/>
                <a:sym typeface="Proxima Nova"/>
              </a:endParaRPr>
            </a:p>
          </p:txBody>
        </p:sp>
        <p:sp>
          <p:nvSpPr>
            <p:cNvPr id="542" name="Shape 542"/>
            <p:cNvSpPr/>
            <p:nvPr/>
          </p:nvSpPr>
          <p:spPr>
            <a:xfrm>
              <a:off x="5734035" y="4443866"/>
              <a:ext cx="679530" cy="39481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dk1"/>
                  </a:solidFill>
                  <a:latin typeface="Proxima Nova"/>
                  <a:ea typeface="Proxima Nova"/>
                  <a:cs typeface="Proxima Nova"/>
                  <a:sym typeface="Proxima Nova"/>
                </a:rPr>
                <a:t>Azure &amp; </a:t>
              </a:r>
              <a:br>
                <a:rPr lang="en" sz="600">
                  <a:solidFill>
                    <a:schemeClr val="dk1"/>
                  </a:solidFill>
                  <a:latin typeface="Proxima Nova"/>
                  <a:ea typeface="Proxima Nova"/>
                  <a:cs typeface="Proxima Nova"/>
                  <a:sym typeface="Proxima Nova"/>
                </a:rPr>
              </a:br>
              <a:r>
                <a:rPr lang="en" sz="600">
                  <a:solidFill>
                    <a:schemeClr val="dk1"/>
                  </a:solidFill>
                  <a:latin typeface="Proxima Nova"/>
                  <a:ea typeface="Proxima Nova"/>
                  <a:cs typeface="Proxima Nova"/>
                  <a:sym typeface="Proxima Nova"/>
                </a:rPr>
                <a:t>Azure Stack</a:t>
              </a:r>
              <a:endParaRPr sz="600">
                <a:solidFill>
                  <a:schemeClr val="dk1"/>
                </a:solidFill>
                <a:latin typeface="Proxima Nova"/>
                <a:ea typeface="Proxima Nova"/>
                <a:cs typeface="Proxima Nova"/>
                <a:sym typeface="Proxima Nova"/>
              </a:endParaRPr>
            </a:p>
          </p:txBody>
        </p:sp>
        <p:sp>
          <p:nvSpPr>
            <p:cNvPr id="543" name="Shape 543"/>
            <p:cNvSpPr/>
            <p:nvPr/>
          </p:nvSpPr>
          <p:spPr>
            <a:xfrm>
              <a:off x="4921610" y="4443866"/>
              <a:ext cx="679530" cy="39481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dk1"/>
                  </a:solidFill>
                  <a:latin typeface="Proxima Nova"/>
                  <a:ea typeface="Proxima Nova"/>
                  <a:cs typeface="Proxima Nova"/>
                  <a:sym typeface="Proxima Nova"/>
                </a:rPr>
                <a:t>Google Cloud</a:t>
              </a:r>
              <a:endParaRPr sz="600">
                <a:solidFill>
                  <a:schemeClr val="dk1"/>
                </a:solidFill>
                <a:latin typeface="Proxima Nova"/>
                <a:ea typeface="Proxima Nova"/>
                <a:cs typeface="Proxima Nova"/>
                <a:sym typeface="Proxima Nova"/>
              </a:endParaRPr>
            </a:p>
          </p:txBody>
        </p:sp>
        <p:sp>
          <p:nvSpPr>
            <p:cNvPr id="544" name="Shape 544"/>
            <p:cNvSpPr/>
            <p:nvPr/>
          </p:nvSpPr>
          <p:spPr>
            <a:xfrm>
              <a:off x="4109185" y="4443866"/>
              <a:ext cx="679530" cy="39481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dk1"/>
                  </a:solidFill>
                  <a:latin typeface="Proxima Nova"/>
                  <a:ea typeface="Proxima Nova"/>
                  <a:cs typeface="Proxima Nova"/>
                  <a:sym typeface="Proxima Nova"/>
                </a:rPr>
                <a:t>AWS</a:t>
              </a:r>
              <a:endParaRPr sz="600">
                <a:solidFill>
                  <a:schemeClr val="dk1"/>
                </a:solidFill>
                <a:latin typeface="Proxima Nova"/>
                <a:ea typeface="Proxima Nova"/>
                <a:cs typeface="Proxima Nova"/>
                <a:sym typeface="Proxima Nova"/>
              </a:endParaRPr>
            </a:p>
          </p:txBody>
        </p:sp>
        <p:sp>
          <p:nvSpPr>
            <p:cNvPr id="545" name="Shape 545"/>
            <p:cNvSpPr/>
            <p:nvPr/>
          </p:nvSpPr>
          <p:spPr>
            <a:xfrm>
              <a:off x="3296760" y="4443866"/>
              <a:ext cx="679530" cy="39481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dk1"/>
                  </a:solidFill>
                  <a:latin typeface="Proxima Nova"/>
                  <a:ea typeface="Proxima Nova"/>
                  <a:cs typeface="Proxima Nova"/>
                  <a:sym typeface="Proxima Nova"/>
                </a:rPr>
                <a:t>Openstack</a:t>
              </a:r>
              <a:endParaRPr sz="600">
                <a:solidFill>
                  <a:schemeClr val="dk1"/>
                </a:solidFill>
                <a:latin typeface="Proxima Nova"/>
                <a:ea typeface="Proxima Nova"/>
                <a:cs typeface="Proxima Nova"/>
                <a:sym typeface="Proxima Nova"/>
              </a:endParaRPr>
            </a:p>
          </p:txBody>
        </p:sp>
      </p:grpSp>
      <p:sp>
        <p:nvSpPr>
          <p:cNvPr id="546" name="Shape 546"/>
          <p:cNvSpPr txBox="1"/>
          <p:nvPr/>
        </p:nvSpPr>
        <p:spPr>
          <a:xfrm>
            <a:off x="407593" y="1910336"/>
            <a:ext cx="623700" cy="15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800" b="1">
                <a:solidFill>
                  <a:schemeClr val="dk1"/>
                </a:solidFill>
                <a:latin typeface="Proxima Nova"/>
                <a:ea typeface="Proxima Nova"/>
                <a:cs typeface="Proxima Nova"/>
                <a:sym typeface="Proxima Nova"/>
              </a:rPr>
              <a:t>Pivotal</a:t>
            </a:r>
            <a:br>
              <a:rPr lang="en" sz="800" b="1">
                <a:solidFill>
                  <a:schemeClr val="dk1"/>
                </a:solidFill>
                <a:latin typeface="Proxima Nova"/>
                <a:ea typeface="Proxima Nova"/>
                <a:cs typeface="Proxima Nova"/>
                <a:sym typeface="Proxima Nova"/>
              </a:rPr>
            </a:br>
            <a:r>
              <a:rPr lang="en" sz="800" b="1">
                <a:solidFill>
                  <a:schemeClr val="dk1"/>
                </a:solidFill>
                <a:latin typeface="Proxima Nova"/>
                <a:ea typeface="Proxima Nova"/>
                <a:cs typeface="Proxima Nova"/>
                <a:sym typeface="Proxima Nova"/>
              </a:rPr>
              <a:t>Network</a:t>
            </a:r>
            <a:endParaRPr sz="800" b="1">
              <a:solidFill>
                <a:schemeClr val="dk1"/>
              </a:solidFill>
              <a:latin typeface="Proxima Nova"/>
              <a:ea typeface="Proxima Nova"/>
              <a:cs typeface="Proxima Nova"/>
              <a:sym typeface="Proxima Nova"/>
            </a:endParaRPr>
          </a:p>
        </p:txBody>
      </p:sp>
      <p:pic>
        <p:nvPicPr>
          <p:cNvPr id="547" name="Shape 547"/>
          <p:cNvPicPr preferRelativeResize="0"/>
          <p:nvPr/>
        </p:nvPicPr>
        <p:blipFill>
          <a:blip r:embed="rId3">
            <a:alphaModFix/>
          </a:blip>
          <a:stretch>
            <a:fillRect/>
          </a:stretch>
        </p:blipFill>
        <p:spPr>
          <a:xfrm>
            <a:off x="245959" y="1883948"/>
            <a:ext cx="206100" cy="206100"/>
          </a:xfrm>
          <a:prstGeom prst="rect">
            <a:avLst/>
          </a:prstGeom>
          <a:noFill/>
          <a:ln>
            <a:noFill/>
          </a:ln>
        </p:spPr>
      </p:pic>
      <p:sp>
        <p:nvSpPr>
          <p:cNvPr id="548" name="Shape 548"/>
          <p:cNvSpPr txBox="1"/>
          <p:nvPr/>
        </p:nvSpPr>
        <p:spPr>
          <a:xfrm>
            <a:off x="7698544" y="3200330"/>
            <a:ext cx="623700" cy="1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2"/>
                </a:solidFill>
                <a:latin typeface="Proxima Nova"/>
                <a:ea typeface="Proxima Nova"/>
                <a:cs typeface="Proxima Nova"/>
                <a:sym typeface="Proxima Nova"/>
              </a:rPr>
              <a:t>“3Rs”</a:t>
            </a:r>
            <a:endParaRPr sz="800" b="1">
              <a:solidFill>
                <a:schemeClr val="lt2"/>
              </a:solidFill>
              <a:latin typeface="Proxima Nova"/>
              <a:ea typeface="Proxima Nova"/>
              <a:cs typeface="Proxima Nova"/>
              <a:sym typeface="Proxima Nova"/>
            </a:endParaRPr>
          </a:p>
        </p:txBody>
      </p:sp>
      <p:grpSp>
        <p:nvGrpSpPr>
          <p:cNvPr id="549" name="Shape 549"/>
          <p:cNvGrpSpPr/>
          <p:nvPr/>
        </p:nvGrpSpPr>
        <p:grpSpPr>
          <a:xfrm>
            <a:off x="1321860" y="3713232"/>
            <a:ext cx="195889" cy="193960"/>
            <a:chOff x="2730200" y="1792625"/>
            <a:chExt cx="2152625" cy="2131425"/>
          </a:xfrm>
        </p:grpSpPr>
        <p:sp>
          <p:nvSpPr>
            <p:cNvPr id="550" name="Shape 550"/>
            <p:cNvSpPr/>
            <p:nvPr/>
          </p:nvSpPr>
          <p:spPr>
            <a:xfrm>
              <a:off x="3798200" y="2757825"/>
              <a:ext cx="310900" cy="298900"/>
            </a:xfrm>
            <a:custGeom>
              <a:avLst/>
              <a:gdLst/>
              <a:ahLst/>
              <a:cxnLst/>
              <a:rect l="0" t="0" r="0" b="0"/>
              <a:pathLst>
                <a:path w="12436" h="11956" extrusionOk="0">
                  <a:moveTo>
                    <a:pt x="6240" y="1"/>
                  </a:moveTo>
                  <a:cubicBezTo>
                    <a:pt x="6071" y="1"/>
                    <a:pt x="5901" y="8"/>
                    <a:pt x="5729" y="22"/>
                  </a:cubicBezTo>
                  <a:cubicBezTo>
                    <a:pt x="2446" y="302"/>
                    <a:pt x="0" y="3166"/>
                    <a:pt x="245" y="6485"/>
                  </a:cubicBezTo>
                  <a:cubicBezTo>
                    <a:pt x="510" y="9597"/>
                    <a:pt x="3128" y="11956"/>
                    <a:pt x="6196" y="11956"/>
                  </a:cubicBezTo>
                  <a:cubicBezTo>
                    <a:pt x="6365" y="11956"/>
                    <a:pt x="6536" y="11948"/>
                    <a:pt x="6707" y="11934"/>
                  </a:cubicBezTo>
                  <a:cubicBezTo>
                    <a:pt x="9991" y="11654"/>
                    <a:pt x="12436" y="8790"/>
                    <a:pt x="12191" y="5472"/>
                  </a:cubicBezTo>
                  <a:cubicBezTo>
                    <a:pt x="11926" y="2360"/>
                    <a:pt x="9308" y="1"/>
                    <a:pt x="6240" y="1"/>
                  </a:cubicBez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1" name="Shape 551"/>
            <p:cNvSpPr/>
            <p:nvPr/>
          </p:nvSpPr>
          <p:spPr>
            <a:xfrm>
              <a:off x="3217475" y="3054400"/>
              <a:ext cx="1496800" cy="869650"/>
            </a:xfrm>
            <a:custGeom>
              <a:avLst/>
              <a:gdLst/>
              <a:ahLst/>
              <a:cxnLst/>
              <a:rect l="0" t="0" r="0" b="0"/>
              <a:pathLst>
                <a:path w="59872" h="34786" extrusionOk="0">
                  <a:moveTo>
                    <a:pt x="36922" y="1"/>
                  </a:moveTo>
                  <a:cubicBezTo>
                    <a:pt x="35630" y="1398"/>
                    <a:pt x="34023" y="2516"/>
                    <a:pt x="32242" y="3249"/>
                  </a:cubicBezTo>
                  <a:lnTo>
                    <a:pt x="32242" y="3284"/>
                  </a:lnTo>
                  <a:cubicBezTo>
                    <a:pt x="33674" y="8803"/>
                    <a:pt x="35944" y="14043"/>
                    <a:pt x="38983" y="18794"/>
                  </a:cubicBezTo>
                  <a:cubicBezTo>
                    <a:pt x="37551" y="19492"/>
                    <a:pt x="35909" y="20156"/>
                    <a:pt x="34058" y="20610"/>
                  </a:cubicBezTo>
                  <a:cubicBezTo>
                    <a:pt x="32975" y="20855"/>
                    <a:pt x="31822" y="21064"/>
                    <a:pt x="30635" y="21169"/>
                  </a:cubicBezTo>
                  <a:cubicBezTo>
                    <a:pt x="30111" y="21239"/>
                    <a:pt x="29447" y="21239"/>
                    <a:pt x="28818" y="21274"/>
                  </a:cubicBezTo>
                  <a:cubicBezTo>
                    <a:pt x="28521" y="21274"/>
                    <a:pt x="28233" y="21283"/>
                    <a:pt x="27941" y="21283"/>
                  </a:cubicBezTo>
                  <a:cubicBezTo>
                    <a:pt x="27648" y="21283"/>
                    <a:pt x="27351" y="21274"/>
                    <a:pt x="27037" y="21239"/>
                  </a:cubicBezTo>
                  <a:cubicBezTo>
                    <a:pt x="25849" y="21204"/>
                    <a:pt x="24627" y="21029"/>
                    <a:pt x="23439" y="20785"/>
                  </a:cubicBezTo>
                  <a:cubicBezTo>
                    <a:pt x="22286" y="20540"/>
                    <a:pt x="21134" y="20226"/>
                    <a:pt x="20051" y="19842"/>
                  </a:cubicBezTo>
                  <a:cubicBezTo>
                    <a:pt x="18968" y="19457"/>
                    <a:pt x="17955" y="19003"/>
                    <a:pt x="17012" y="18514"/>
                  </a:cubicBezTo>
                  <a:cubicBezTo>
                    <a:pt x="16069" y="18025"/>
                    <a:pt x="15195" y="17501"/>
                    <a:pt x="14427" y="16977"/>
                  </a:cubicBezTo>
                  <a:cubicBezTo>
                    <a:pt x="13658" y="16453"/>
                    <a:pt x="12960" y="15964"/>
                    <a:pt x="12401" y="15440"/>
                  </a:cubicBezTo>
                  <a:cubicBezTo>
                    <a:pt x="11807" y="14986"/>
                    <a:pt x="11353" y="14497"/>
                    <a:pt x="10934" y="14148"/>
                  </a:cubicBezTo>
                  <a:cubicBezTo>
                    <a:pt x="10166" y="13345"/>
                    <a:pt x="9746" y="12891"/>
                    <a:pt x="9746" y="12890"/>
                  </a:cubicBezTo>
                  <a:lnTo>
                    <a:pt x="9746" y="12890"/>
                  </a:lnTo>
                  <a:cubicBezTo>
                    <a:pt x="9746" y="12891"/>
                    <a:pt x="10131" y="13380"/>
                    <a:pt x="10829" y="14218"/>
                  </a:cubicBezTo>
                  <a:cubicBezTo>
                    <a:pt x="11213" y="14637"/>
                    <a:pt x="11632" y="15161"/>
                    <a:pt x="12191" y="15685"/>
                  </a:cubicBezTo>
                  <a:cubicBezTo>
                    <a:pt x="12750" y="16244"/>
                    <a:pt x="13379" y="16803"/>
                    <a:pt x="14112" y="17396"/>
                  </a:cubicBezTo>
                  <a:cubicBezTo>
                    <a:pt x="14881" y="17990"/>
                    <a:pt x="15684" y="18619"/>
                    <a:pt x="16628" y="19178"/>
                  </a:cubicBezTo>
                  <a:cubicBezTo>
                    <a:pt x="17536" y="19737"/>
                    <a:pt x="18549" y="20331"/>
                    <a:pt x="19666" y="20785"/>
                  </a:cubicBezTo>
                  <a:cubicBezTo>
                    <a:pt x="20749" y="21309"/>
                    <a:pt x="21902" y="21728"/>
                    <a:pt x="23125" y="22077"/>
                  </a:cubicBezTo>
                  <a:cubicBezTo>
                    <a:pt x="24347" y="22426"/>
                    <a:pt x="25605" y="22706"/>
                    <a:pt x="26897" y="22881"/>
                  </a:cubicBezTo>
                  <a:cubicBezTo>
                    <a:pt x="27526" y="22985"/>
                    <a:pt x="28190" y="22985"/>
                    <a:pt x="28853" y="23055"/>
                  </a:cubicBezTo>
                  <a:cubicBezTo>
                    <a:pt x="29298" y="23080"/>
                    <a:pt x="29708" y="23105"/>
                    <a:pt x="30156" y="23105"/>
                  </a:cubicBezTo>
                  <a:cubicBezTo>
                    <a:pt x="30342" y="23105"/>
                    <a:pt x="30535" y="23100"/>
                    <a:pt x="30740" y="23090"/>
                  </a:cubicBezTo>
                  <a:cubicBezTo>
                    <a:pt x="32032" y="23090"/>
                    <a:pt x="33290" y="22985"/>
                    <a:pt x="34512" y="22776"/>
                  </a:cubicBezTo>
                  <a:cubicBezTo>
                    <a:pt x="36748" y="22426"/>
                    <a:pt x="38774" y="21798"/>
                    <a:pt x="40520" y="21064"/>
                  </a:cubicBezTo>
                  <a:cubicBezTo>
                    <a:pt x="41638" y="22671"/>
                    <a:pt x="42895" y="24243"/>
                    <a:pt x="44223" y="25745"/>
                  </a:cubicBezTo>
                  <a:cubicBezTo>
                    <a:pt x="44118" y="25780"/>
                    <a:pt x="44013" y="25850"/>
                    <a:pt x="43908" y="25920"/>
                  </a:cubicBezTo>
                  <a:cubicBezTo>
                    <a:pt x="43594" y="26094"/>
                    <a:pt x="43245" y="26304"/>
                    <a:pt x="42861" y="26513"/>
                  </a:cubicBezTo>
                  <a:lnTo>
                    <a:pt x="42721" y="26618"/>
                  </a:lnTo>
                  <a:lnTo>
                    <a:pt x="42686" y="26618"/>
                  </a:lnTo>
                  <a:cubicBezTo>
                    <a:pt x="42581" y="26688"/>
                    <a:pt x="42476" y="26723"/>
                    <a:pt x="42372" y="26793"/>
                  </a:cubicBezTo>
                  <a:cubicBezTo>
                    <a:pt x="42162" y="26898"/>
                    <a:pt x="41917" y="27002"/>
                    <a:pt x="41708" y="27107"/>
                  </a:cubicBezTo>
                  <a:cubicBezTo>
                    <a:pt x="41498" y="27212"/>
                    <a:pt x="41289" y="27317"/>
                    <a:pt x="41079" y="27422"/>
                  </a:cubicBezTo>
                  <a:cubicBezTo>
                    <a:pt x="40835" y="27526"/>
                    <a:pt x="40555" y="27631"/>
                    <a:pt x="40311" y="27736"/>
                  </a:cubicBezTo>
                  <a:cubicBezTo>
                    <a:pt x="40031" y="27841"/>
                    <a:pt x="39752" y="27946"/>
                    <a:pt x="39507" y="28085"/>
                  </a:cubicBezTo>
                  <a:cubicBezTo>
                    <a:pt x="39333" y="28155"/>
                    <a:pt x="38948" y="28260"/>
                    <a:pt x="38704" y="28365"/>
                  </a:cubicBezTo>
                  <a:cubicBezTo>
                    <a:pt x="36468" y="29168"/>
                    <a:pt x="33674" y="29867"/>
                    <a:pt x="30670" y="30146"/>
                  </a:cubicBezTo>
                  <a:cubicBezTo>
                    <a:pt x="29760" y="30231"/>
                    <a:pt x="28825" y="30277"/>
                    <a:pt x="27880" y="30277"/>
                  </a:cubicBezTo>
                  <a:cubicBezTo>
                    <a:pt x="27264" y="30277"/>
                    <a:pt x="26644" y="30257"/>
                    <a:pt x="26024" y="30216"/>
                  </a:cubicBezTo>
                  <a:cubicBezTo>
                    <a:pt x="25290" y="30181"/>
                    <a:pt x="24382" y="30076"/>
                    <a:pt x="23579" y="30006"/>
                  </a:cubicBezTo>
                  <a:cubicBezTo>
                    <a:pt x="22810" y="29867"/>
                    <a:pt x="22007" y="29797"/>
                    <a:pt x="21203" y="29587"/>
                  </a:cubicBezTo>
                  <a:cubicBezTo>
                    <a:pt x="19632" y="29273"/>
                    <a:pt x="18060" y="28819"/>
                    <a:pt x="16523" y="28260"/>
                  </a:cubicBezTo>
                  <a:cubicBezTo>
                    <a:pt x="15021" y="27701"/>
                    <a:pt x="13589" y="27072"/>
                    <a:pt x="12226" y="26339"/>
                  </a:cubicBezTo>
                  <a:cubicBezTo>
                    <a:pt x="11528" y="25955"/>
                    <a:pt x="10899" y="25605"/>
                    <a:pt x="10270" y="25186"/>
                  </a:cubicBezTo>
                  <a:cubicBezTo>
                    <a:pt x="9606" y="24802"/>
                    <a:pt x="9048" y="24383"/>
                    <a:pt x="8454" y="23963"/>
                  </a:cubicBezTo>
                  <a:cubicBezTo>
                    <a:pt x="7301" y="23160"/>
                    <a:pt x="6288" y="22287"/>
                    <a:pt x="5345" y="21448"/>
                  </a:cubicBezTo>
                  <a:cubicBezTo>
                    <a:pt x="4472" y="20575"/>
                    <a:pt x="3633" y="19772"/>
                    <a:pt x="3004" y="19003"/>
                  </a:cubicBezTo>
                  <a:cubicBezTo>
                    <a:pt x="2306" y="18270"/>
                    <a:pt x="1782" y="17536"/>
                    <a:pt x="1328" y="16977"/>
                  </a:cubicBezTo>
                  <a:cubicBezTo>
                    <a:pt x="874" y="16418"/>
                    <a:pt x="594" y="15929"/>
                    <a:pt x="350" y="15615"/>
                  </a:cubicBezTo>
                  <a:cubicBezTo>
                    <a:pt x="140" y="15266"/>
                    <a:pt x="1" y="15091"/>
                    <a:pt x="0" y="15091"/>
                  </a:cubicBezTo>
                  <a:lnTo>
                    <a:pt x="0" y="15091"/>
                  </a:lnTo>
                  <a:cubicBezTo>
                    <a:pt x="1" y="15091"/>
                    <a:pt x="140" y="15301"/>
                    <a:pt x="315" y="15615"/>
                  </a:cubicBezTo>
                  <a:cubicBezTo>
                    <a:pt x="524" y="15964"/>
                    <a:pt x="804" y="16453"/>
                    <a:pt x="1223" y="17047"/>
                  </a:cubicBezTo>
                  <a:cubicBezTo>
                    <a:pt x="1642" y="17676"/>
                    <a:pt x="2131" y="18409"/>
                    <a:pt x="2760" y="19213"/>
                  </a:cubicBezTo>
                  <a:cubicBezTo>
                    <a:pt x="3389" y="20016"/>
                    <a:pt x="4122" y="20890"/>
                    <a:pt x="4996" y="21798"/>
                  </a:cubicBezTo>
                  <a:cubicBezTo>
                    <a:pt x="5869" y="22706"/>
                    <a:pt x="6882" y="23649"/>
                    <a:pt x="8000" y="24557"/>
                  </a:cubicBezTo>
                  <a:cubicBezTo>
                    <a:pt x="8558" y="25011"/>
                    <a:pt x="9117" y="25500"/>
                    <a:pt x="9746" y="25920"/>
                  </a:cubicBezTo>
                  <a:cubicBezTo>
                    <a:pt x="10375" y="26374"/>
                    <a:pt x="11039" y="26828"/>
                    <a:pt x="11702" y="27212"/>
                  </a:cubicBezTo>
                  <a:cubicBezTo>
                    <a:pt x="13065" y="28085"/>
                    <a:pt x="14532" y="28819"/>
                    <a:pt x="16034" y="29517"/>
                  </a:cubicBezTo>
                  <a:cubicBezTo>
                    <a:pt x="17571" y="30146"/>
                    <a:pt x="19177" y="30740"/>
                    <a:pt x="20854" y="31194"/>
                  </a:cubicBezTo>
                  <a:cubicBezTo>
                    <a:pt x="21658" y="31439"/>
                    <a:pt x="22531" y="31578"/>
                    <a:pt x="23369" y="31753"/>
                  </a:cubicBezTo>
                  <a:cubicBezTo>
                    <a:pt x="24208" y="31893"/>
                    <a:pt x="24941" y="32067"/>
                    <a:pt x="25849" y="32137"/>
                  </a:cubicBezTo>
                  <a:cubicBezTo>
                    <a:pt x="27254" y="32313"/>
                    <a:pt x="28658" y="32390"/>
                    <a:pt x="30022" y="32390"/>
                  </a:cubicBezTo>
                  <a:cubicBezTo>
                    <a:pt x="30286" y="32390"/>
                    <a:pt x="30549" y="32387"/>
                    <a:pt x="30809" y="32382"/>
                  </a:cubicBezTo>
                  <a:cubicBezTo>
                    <a:pt x="34058" y="32277"/>
                    <a:pt x="37027" y="31718"/>
                    <a:pt x="39542" y="30985"/>
                  </a:cubicBezTo>
                  <a:cubicBezTo>
                    <a:pt x="39891" y="30880"/>
                    <a:pt x="40101" y="30845"/>
                    <a:pt x="40485" y="30705"/>
                  </a:cubicBezTo>
                  <a:cubicBezTo>
                    <a:pt x="40765" y="30600"/>
                    <a:pt x="41044" y="30496"/>
                    <a:pt x="41324" y="30391"/>
                  </a:cubicBezTo>
                  <a:cubicBezTo>
                    <a:pt x="41603" y="30321"/>
                    <a:pt x="41848" y="30216"/>
                    <a:pt x="42092" y="30146"/>
                  </a:cubicBezTo>
                  <a:cubicBezTo>
                    <a:pt x="42372" y="30041"/>
                    <a:pt x="42651" y="29902"/>
                    <a:pt x="42895" y="29797"/>
                  </a:cubicBezTo>
                  <a:cubicBezTo>
                    <a:pt x="43140" y="29727"/>
                    <a:pt x="43385" y="29622"/>
                    <a:pt x="43594" y="29517"/>
                  </a:cubicBezTo>
                  <a:cubicBezTo>
                    <a:pt x="43699" y="29483"/>
                    <a:pt x="43804" y="29448"/>
                    <a:pt x="43908" y="29413"/>
                  </a:cubicBezTo>
                  <a:lnTo>
                    <a:pt x="43978" y="29378"/>
                  </a:lnTo>
                  <a:lnTo>
                    <a:pt x="44188" y="29273"/>
                  </a:lnTo>
                  <a:lnTo>
                    <a:pt x="44328" y="29203"/>
                  </a:lnTo>
                  <a:cubicBezTo>
                    <a:pt x="44712" y="28993"/>
                    <a:pt x="45096" y="28819"/>
                    <a:pt x="45411" y="28644"/>
                  </a:cubicBezTo>
                  <a:cubicBezTo>
                    <a:pt x="45830" y="28435"/>
                    <a:pt x="46179" y="28260"/>
                    <a:pt x="46458" y="28120"/>
                  </a:cubicBezTo>
                  <a:cubicBezTo>
                    <a:pt x="47646" y="29273"/>
                    <a:pt x="48869" y="30391"/>
                    <a:pt x="50126" y="31474"/>
                  </a:cubicBezTo>
                  <a:cubicBezTo>
                    <a:pt x="50126" y="31474"/>
                    <a:pt x="53366" y="34785"/>
                    <a:pt x="55946" y="34785"/>
                  </a:cubicBezTo>
                  <a:cubicBezTo>
                    <a:pt x="56479" y="34785"/>
                    <a:pt x="56984" y="34644"/>
                    <a:pt x="57427" y="34303"/>
                  </a:cubicBezTo>
                  <a:cubicBezTo>
                    <a:pt x="59872" y="32452"/>
                    <a:pt x="57077" y="26548"/>
                    <a:pt x="57077" y="26548"/>
                  </a:cubicBezTo>
                  <a:cubicBezTo>
                    <a:pt x="53305" y="15860"/>
                    <a:pt x="46284" y="6568"/>
                    <a:pt x="36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2" name="Shape 552"/>
            <p:cNvSpPr/>
            <p:nvPr/>
          </p:nvSpPr>
          <p:spPr>
            <a:xfrm>
              <a:off x="2730200" y="2010475"/>
              <a:ext cx="1178050" cy="1104400"/>
            </a:xfrm>
            <a:custGeom>
              <a:avLst/>
              <a:gdLst/>
              <a:ahLst/>
              <a:cxnLst/>
              <a:rect l="0" t="0" r="0" b="0"/>
              <a:pathLst>
                <a:path w="47122" h="44176" extrusionOk="0">
                  <a:moveTo>
                    <a:pt x="45493" y="0"/>
                  </a:moveTo>
                  <a:cubicBezTo>
                    <a:pt x="45286" y="0"/>
                    <a:pt x="45061" y="4"/>
                    <a:pt x="44816" y="16"/>
                  </a:cubicBezTo>
                  <a:cubicBezTo>
                    <a:pt x="44083" y="51"/>
                    <a:pt x="43209" y="51"/>
                    <a:pt x="42196" y="190"/>
                  </a:cubicBezTo>
                  <a:cubicBezTo>
                    <a:pt x="41149" y="260"/>
                    <a:pt x="40031" y="470"/>
                    <a:pt x="38773" y="714"/>
                  </a:cubicBezTo>
                  <a:cubicBezTo>
                    <a:pt x="37551" y="959"/>
                    <a:pt x="36223" y="1308"/>
                    <a:pt x="34861" y="1762"/>
                  </a:cubicBezTo>
                  <a:cubicBezTo>
                    <a:pt x="34162" y="2007"/>
                    <a:pt x="33464" y="2251"/>
                    <a:pt x="32765" y="2566"/>
                  </a:cubicBezTo>
                  <a:cubicBezTo>
                    <a:pt x="32067" y="2845"/>
                    <a:pt x="31368" y="3159"/>
                    <a:pt x="30634" y="3509"/>
                  </a:cubicBezTo>
                  <a:cubicBezTo>
                    <a:pt x="29202" y="4207"/>
                    <a:pt x="27805" y="5046"/>
                    <a:pt x="26408" y="5989"/>
                  </a:cubicBezTo>
                  <a:cubicBezTo>
                    <a:pt x="25045" y="6967"/>
                    <a:pt x="23683" y="8015"/>
                    <a:pt x="22461" y="9167"/>
                  </a:cubicBezTo>
                  <a:cubicBezTo>
                    <a:pt x="21797" y="9726"/>
                    <a:pt x="21238" y="10390"/>
                    <a:pt x="20609" y="10984"/>
                  </a:cubicBezTo>
                  <a:cubicBezTo>
                    <a:pt x="20050" y="11648"/>
                    <a:pt x="19526" y="12206"/>
                    <a:pt x="18967" y="12905"/>
                  </a:cubicBezTo>
                  <a:cubicBezTo>
                    <a:pt x="17920" y="14232"/>
                    <a:pt x="16976" y="15630"/>
                    <a:pt x="16173" y="16992"/>
                  </a:cubicBezTo>
                  <a:cubicBezTo>
                    <a:pt x="14531" y="19786"/>
                    <a:pt x="13413" y="22616"/>
                    <a:pt x="12715" y="25166"/>
                  </a:cubicBezTo>
                  <a:cubicBezTo>
                    <a:pt x="12610" y="25480"/>
                    <a:pt x="12540" y="25690"/>
                    <a:pt x="12435" y="26109"/>
                  </a:cubicBezTo>
                  <a:cubicBezTo>
                    <a:pt x="12366" y="26388"/>
                    <a:pt x="12331" y="26668"/>
                    <a:pt x="12261" y="26947"/>
                  </a:cubicBezTo>
                  <a:cubicBezTo>
                    <a:pt x="12191" y="27227"/>
                    <a:pt x="12121" y="27506"/>
                    <a:pt x="12051" y="27751"/>
                  </a:cubicBezTo>
                  <a:cubicBezTo>
                    <a:pt x="12016" y="28065"/>
                    <a:pt x="11981" y="28344"/>
                    <a:pt x="11911" y="28624"/>
                  </a:cubicBezTo>
                  <a:cubicBezTo>
                    <a:pt x="11877" y="28868"/>
                    <a:pt x="11842" y="29113"/>
                    <a:pt x="11807" y="29357"/>
                  </a:cubicBezTo>
                  <a:cubicBezTo>
                    <a:pt x="11772" y="29462"/>
                    <a:pt x="11737" y="29567"/>
                    <a:pt x="11737" y="29672"/>
                  </a:cubicBezTo>
                  <a:lnTo>
                    <a:pt x="11737" y="29777"/>
                  </a:lnTo>
                  <a:lnTo>
                    <a:pt x="11702" y="29986"/>
                  </a:lnTo>
                  <a:lnTo>
                    <a:pt x="11667" y="30161"/>
                  </a:lnTo>
                  <a:cubicBezTo>
                    <a:pt x="11632" y="30580"/>
                    <a:pt x="11597" y="30999"/>
                    <a:pt x="11597" y="31349"/>
                  </a:cubicBezTo>
                  <a:cubicBezTo>
                    <a:pt x="11527" y="32152"/>
                    <a:pt x="11457" y="32746"/>
                    <a:pt x="11422" y="33165"/>
                  </a:cubicBezTo>
                  <a:cubicBezTo>
                    <a:pt x="9781" y="33549"/>
                    <a:pt x="8174" y="34038"/>
                    <a:pt x="6602" y="34597"/>
                  </a:cubicBezTo>
                  <a:cubicBezTo>
                    <a:pt x="6602" y="34597"/>
                    <a:pt x="0" y="36134"/>
                    <a:pt x="384" y="39383"/>
                  </a:cubicBezTo>
                  <a:cubicBezTo>
                    <a:pt x="734" y="42422"/>
                    <a:pt x="7231" y="43050"/>
                    <a:pt x="7231" y="43050"/>
                  </a:cubicBezTo>
                  <a:cubicBezTo>
                    <a:pt x="10842" y="43802"/>
                    <a:pt x="14513" y="44175"/>
                    <a:pt x="18182" y="44175"/>
                  </a:cubicBezTo>
                  <a:cubicBezTo>
                    <a:pt x="25765" y="44175"/>
                    <a:pt x="33342" y="42583"/>
                    <a:pt x="40380" y="39452"/>
                  </a:cubicBezTo>
                  <a:cubicBezTo>
                    <a:pt x="39821" y="37636"/>
                    <a:pt x="39681" y="35680"/>
                    <a:pt x="39996" y="33794"/>
                  </a:cubicBezTo>
                  <a:lnTo>
                    <a:pt x="39961" y="33759"/>
                  </a:lnTo>
                  <a:cubicBezTo>
                    <a:pt x="34948" y="32280"/>
                    <a:pt x="29816" y="31541"/>
                    <a:pt x="24675" y="31541"/>
                  </a:cubicBezTo>
                  <a:cubicBezTo>
                    <a:pt x="24228" y="31541"/>
                    <a:pt x="23781" y="31547"/>
                    <a:pt x="23334" y="31558"/>
                  </a:cubicBezTo>
                  <a:cubicBezTo>
                    <a:pt x="23474" y="29881"/>
                    <a:pt x="23788" y="27995"/>
                    <a:pt x="24417" y="26074"/>
                  </a:cubicBezTo>
                  <a:cubicBezTo>
                    <a:pt x="24801" y="24991"/>
                    <a:pt x="25220" y="23908"/>
                    <a:pt x="25744" y="22860"/>
                  </a:cubicBezTo>
                  <a:cubicBezTo>
                    <a:pt x="25989" y="22371"/>
                    <a:pt x="26338" y="21777"/>
                    <a:pt x="26617" y="21254"/>
                  </a:cubicBezTo>
                  <a:cubicBezTo>
                    <a:pt x="26932" y="20764"/>
                    <a:pt x="27246" y="20241"/>
                    <a:pt x="27595" y="19751"/>
                  </a:cubicBezTo>
                  <a:cubicBezTo>
                    <a:pt x="28294" y="18773"/>
                    <a:pt x="29062" y="17830"/>
                    <a:pt x="29901" y="16957"/>
                  </a:cubicBezTo>
                  <a:cubicBezTo>
                    <a:pt x="30704" y="16084"/>
                    <a:pt x="31578" y="15280"/>
                    <a:pt x="32486" y="14582"/>
                  </a:cubicBezTo>
                  <a:cubicBezTo>
                    <a:pt x="33394" y="13848"/>
                    <a:pt x="34337" y="13219"/>
                    <a:pt x="35245" y="12695"/>
                  </a:cubicBezTo>
                  <a:cubicBezTo>
                    <a:pt x="36153" y="12137"/>
                    <a:pt x="37027" y="11682"/>
                    <a:pt x="37900" y="11333"/>
                  </a:cubicBezTo>
                  <a:cubicBezTo>
                    <a:pt x="38738" y="10949"/>
                    <a:pt x="39542" y="10635"/>
                    <a:pt x="40275" y="10425"/>
                  </a:cubicBezTo>
                  <a:cubicBezTo>
                    <a:pt x="40974" y="10180"/>
                    <a:pt x="41638" y="10006"/>
                    <a:pt x="42162" y="9866"/>
                  </a:cubicBezTo>
                  <a:cubicBezTo>
                    <a:pt x="43209" y="9656"/>
                    <a:pt x="43838" y="9517"/>
                    <a:pt x="43838" y="9517"/>
                  </a:cubicBezTo>
                  <a:lnTo>
                    <a:pt x="43838" y="9517"/>
                  </a:lnTo>
                  <a:cubicBezTo>
                    <a:pt x="43838" y="9517"/>
                    <a:pt x="43209" y="9587"/>
                    <a:pt x="42127" y="9726"/>
                  </a:cubicBezTo>
                  <a:cubicBezTo>
                    <a:pt x="41603" y="9831"/>
                    <a:pt x="40939" y="9936"/>
                    <a:pt x="40170" y="10111"/>
                  </a:cubicBezTo>
                  <a:cubicBezTo>
                    <a:pt x="39437" y="10285"/>
                    <a:pt x="38599" y="10530"/>
                    <a:pt x="37690" y="10844"/>
                  </a:cubicBezTo>
                  <a:cubicBezTo>
                    <a:pt x="36817" y="11159"/>
                    <a:pt x="35839" y="11543"/>
                    <a:pt x="34861" y="12032"/>
                  </a:cubicBezTo>
                  <a:cubicBezTo>
                    <a:pt x="33883" y="12521"/>
                    <a:pt x="32870" y="13080"/>
                    <a:pt x="31892" y="13743"/>
                  </a:cubicBezTo>
                  <a:cubicBezTo>
                    <a:pt x="30879" y="14407"/>
                    <a:pt x="29901" y="15176"/>
                    <a:pt x="28958" y="16014"/>
                  </a:cubicBezTo>
                  <a:cubicBezTo>
                    <a:pt x="28015" y="16852"/>
                    <a:pt x="27106" y="17760"/>
                    <a:pt x="26303" y="18773"/>
                  </a:cubicBezTo>
                  <a:cubicBezTo>
                    <a:pt x="25884" y="19262"/>
                    <a:pt x="25500" y="19821"/>
                    <a:pt x="25115" y="20345"/>
                  </a:cubicBezTo>
                  <a:cubicBezTo>
                    <a:pt x="24731" y="20869"/>
                    <a:pt x="24417" y="21323"/>
                    <a:pt x="24067" y="21917"/>
                  </a:cubicBezTo>
                  <a:cubicBezTo>
                    <a:pt x="23404" y="23000"/>
                    <a:pt x="22810" y="24153"/>
                    <a:pt x="22356" y="25271"/>
                  </a:cubicBezTo>
                  <a:cubicBezTo>
                    <a:pt x="21413" y="27506"/>
                    <a:pt x="20854" y="29707"/>
                    <a:pt x="20539" y="31698"/>
                  </a:cubicBezTo>
                  <a:cubicBezTo>
                    <a:pt x="18583" y="31838"/>
                    <a:pt x="16627" y="32082"/>
                    <a:pt x="14671" y="32431"/>
                  </a:cubicBezTo>
                  <a:cubicBezTo>
                    <a:pt x="14671" y="32152"/>
                    <a:pt x="14706" y="31872"/>
                    <a:pt x="14706" y="31523"/>
                  </a:cubicBezTo>
                  <a:cubicBezTo>
                    <a:pt x="14706" y="31174"/>
                    <a:pt x="14706" y="30755"/>
                    <a:pt x="14741" y="30301"/>
                  </a:cubicBezTo>
                  <a:lnTo>
                    <a:pt x="14741" y="30161"/>
                  </a:lnTo>
                  <a:lnTo>
                    <a:pt x="14741" y="30126"/>
                  </a:lnTo>
                  <a:cubicBezTo>
                    <a:pt x="14741" y="29986"/>
                    <a:pt x="14741" y="29881"/>
                    <a:pt x="14776" y="29777"/>
                  </a:cubicBezTo>
                  <a:cubicBezTo>
                    <a:pt x="14811" y="29532"/>
                    <a:pt x="14811" y="29288"/>
                    <a:pt x="14846" y="29043"/>
                  </a:cubicBezTo>
                  <a:cubicBezTo>
                    <a:pt x="14881" y="28799"/>
                    <a:pt x="14916" y="28554"/>
                    <a:pt x="14916" y="28344"/>
                  </a:cubicBezTo>
                  <a:cubicBezTo>
                    <a:pt x="14985" y="28065"/>
                    <a:pt x="15020" y="27786"/>
                    <a:pt x="15055" y="27506"/>
                  </a:cubicBezTo>
                  <a:cubicBezTo>
                    <a:pt x="15125" y="27227"/>
                    <a:pt x="15160" y="26947"/>
                    <a:pt x="15195" y="26633"/>
                  </a:cubicBezTo>
                  <a:cubicBezTo>
                    <a:pt x="15230" y="26458"/>
                    <a:pt x="15335" y="26074"/>
                    <a:pt x="15370" y="25795"/>
                  </a:cubicBezTo>
                  <a:cubicBezTo>
                    <a:pt x="15859" y="23489"/>
                    <a:pt x="16767" y="20764"/>
                    <a:pt x="18129" y="18075"/>
                  </a:cubicBezTo>
                  <a:cubicBezTo>
                    <a:pt x="18793" y="16713"/>
                    <a:pt x="19596" y="15385"/>
                    <a:pt x="20504" y="14058"/>
                  </a:cubicBezTo>
                  <a:cubicBezTo>
                    <a:pt x="20924" y="13464"/>
                    <a:pt x="21517" y="12765"/>
                    <a:pt x="22006" y="12137"/>
                  </a:cubicBezTo>
                  <a:cubicBezTo>
                    <a:pt x="22530" y="11543"/>
                    <a:pt x="23019" y="10914"/>
                    <a:pt x="23578" y="10320"/>
                  </a:cubicBezTo>
                  <a:cubicBezTo>
                    <a:pt x="24696" y="9133"/>
                    <a:pt x="25954" y="8085"/>
                    <a:pt x="27211" y="7072"/>
                  </a:cubicBezTo>
                  <a:cubicBezTo>
                    <a:pt x="28469" y="6094"/>
                    <a:pt x="29796" y="5185"/>
                    <a:pt x="31123" y="4417"/>
                  </a:cubicBezTo>
                  <a:cubicBezTo>
                    <a:pt x="31787" y="4033"/>
                    <a:pt x="32451" y="3683"/>
                    <a:pt x="33149" y="3369"/>
                  </a:cubicBezTo>
                  <a:cubicBezTo>
                    <a:pt x="33778" y="3020"/>
                    <a:pt x="34477" y="2775"/>
                    <a:pt x="35106" y="2496"/>
                  </a:cubicBezTo>
                  <a:cubicBezTo>
                    <a:pt x="36433" y="1937"/>
                    <a:pt x="37725" y="1518"/>
                    <a:pt x="38913" y="1203"/>
                  </a:cubicBezTo>
                  <a:cubicBezTo>
                    <a:pt x="40101" y="889"/>
                    <a:pt x="41218" y="644"/>
                    <a:pt x="42231" y="470"/>
                  </a:cubicBezTo>
                  <a:cubicBezTo>
                    <a:pt x="43209" y="295"/>
                    <a:pt x="44083" y="225"/>
                    <a:pt x="44816" y="155"/>
                  </a:cubicBezTo>
                  <a:cubicBezTo>
                    <a:pt x="45550" y="85"/>
                    <a:pt x="46109" y="85"/>
                    <a:pt x="46528" y="51"/>
                  </a:cubicBezTo>
                  <a:cubicBezTo>
                    <a:pt x="46912" y="51"/>
                    <a:pt x="47122" y="16"/>
                    <a:pt x="47122" y="16"/>
                  </a:cubicBezTo>
                  <a:lnTo>
                    <a:pt x="46528" y="16"/>
                  </a:lnTo>
                  <a:cubicBezTo>
                    <a:pt x="46248" y="16"/>
                    <a:pt x="45907" y="0"/>
                    <a:pt x="45493" y="0"/>
                  </a:cubicBez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3" name="Shape 553"/>
            <p:cNvSpPr/>
            <p:nvPr/>
          </p:nvSpPr>
          <p:spPr>
            <a:xfrm>
              <a:off x="3984200" y="1792625"/>
              <a:ext cx="898625" cy="1501075"/>
            </a:xfrm>
            <a:custGeom>
              <a:avLst/>
              <a:gdLst/>
              <a:ahLst/>
              <a:cxnLst/>
              <a:rect l="0" t="0" r="0" b="0"/>
              <a:pathLst>
                <a:path w="35945" h="60043" extrusionOk="0">
                  <a:moveTo>
                    <a:pt x="18558" y="0"/>
                  </a:moveTo>
                  <a:cubicBezTo>
                    <a:pt x="15900" y="0"/>
                    <a:pt x="12925" y="4363"/>
                    <a:pt x="12925" y="4363"/>
                  </a:cubicBezTo>
                  <a:cubicBezTo>
                    <a:pt x="5520" y="12956"/>
                    <a:pt x="979" y="23715"/>
                    <a:pt x="1" y="35102"/>
                  </a:cubicBezTo>
                  <a:cubicBezTo>
                    <a:pt x="1887" y="35522"/>
                    <a:pt x="3634" y="36325"/>
                    <a:pt x="5170" y="37513"/>
                  </a:cubicBezTo>
                  <a:lnTo>
                    <a:pt x="5205" y="37513"/>
                  </a:lnTo>
                  <a:cubicBezTo>
                    <a:pt x="9153" y="33635"/>
                    <a:pt x="12436" y="29199"/>
                    <a:pt x="14986" y="24379"/>
                  </a:cubicBezTo>
                  <a:cubicBezTo>
                    <a:pt x="16348" y="25287"/>
                    <a:pt x="17780" y="26439"/>
                    <a:pt x="19143" y="27872"/>
                  </a:cubicBezTo>
                  <a:cubicBezTo>
                    <a:pt x="19911" y="28710"/>
                    <a:pt x="20645" y="29583"/>
                    <a:pt x="21309" y="30561"/>
                  </a:cubicBezTo>
                  <a:cubicBezTo>
                    <a:pt x="21623" y="31015"/>
                    <a:pt x="21972" y="31574"/>
                    <a:pt x="22287" y="32098"/>
                  </a:cubicBezTo>
                  <a:cubicBezTo>
                    <a:pt x="22566" y="32622"/>
                    <a:pt x="22880" y="33111"/>
                    <a:pt x="23160" y="33670"/>
                  </a:cubicBezTo>
                  <a:cubicBezTo>
                    <a:pt x="23719" y="34753"/>
                    <a:pt x="24138" y="35871"/>
                    <a:pt x="24522" y="37024"/>
                  </a:cubicBezTo>
                  <a:cubicBezTo>
                    <a:pt x="24871" y="38176"/>
                    <a:pt x="25186" y="39329"/>
                    <a:pt x="25360" y="40447"/>
                  </a:cubicBezTo>
                  <a:cubicBezTo>
                    <a:pt x="25570" y="41599"/>
                    <a:pt x="25675" y="42682"/>
                    <a:pt x="25710" y="43765"/>
                  </a:cubicBezTo>
                  <a:cubicBezTo>
                    <a:pt x="25745" y="44813"/>
                    <a:pt x="25710" y="45826"/>
                    <a:pt x="25640" y="46734"/>
                  </a:cubicBezTo>
                  <a:cubicBezTo>
                    <a:pt x="25570" y="47677"/>
                    <a:pt x="25465" y="48516"/>
                    <a:pt x="25291" y="49249"/>
                  </a:cubicBezTo>
                  <a:cubicBezTo>
                    <a:pt x="25186" y="50018"/>
                    <a:pt x="25011" y="50647"/>
                    <a:pt x="24871" y="51171"/>
                  </a:cubicBezTo>
                  <a:cubicBezTo>
                    <a:pt x="24557" y="52218"/>
                    <a:pt x="24382" y="52812"/>
                    <a:pt x="24382" y="52812"/>
                  </a:cubicBezTo>
                  <a:cubicBezTo>
                    <a:pt x="24382" y="52812"/>
                    <a:pt x="24627" y="52253"/>
                    <a:pt x="25011" y="51240"/>
                  </a:cubicBezTo>
                  <a:cubicBezTo>
                    <a:pt x="25186" y="50716"/>
                    <a:pt x="25430" y="50088"/>
                    <a:pt x="25605" y="49319"/>
                  </a:cubicBezTo>
                  <a:cubicBezTo>
                    <a:pt x="25815" y="48586"/>
                    <a:pt x="25989" y="47747"/>
                    <a:pt x="26164" y="46804"/>
                  </a:cubicBezTo>
                  <a:cubicBezTo>
                    <a:pt x="26304" y="45861"/>
                    <a:pt x="26408" y="44848"/>
                    <a:pt x="26478" y="43765"/>
                  </a:cubicBezTo>
                  <a:cubicBezTo>
                    <a:pt x="26513" y="42682"/>
                    <a:pt x="26513" y="41495"/>
                    <a:pt x="26373" y="40307"/>
                  </a:cubicBezTo>
                  <a:cubicBezTo>
                    <a:pt x="26304" y="39119"/>
                    <a:pt x="26094" y="37897"/>
                    <a:pt x="25815" y="36674"/>
                  </a:cubicBezTo>
                  <a:cubicBezTo>
                    <a:pt x="25500" y="35452"/>
                    <a:pt x="25116" y="34194"/>
                    <a:pt x="24627" y="33006"/>
                  </a:cubicBezTo>
                  <a:cubicBezTo>
                    <a:pt x="24417" y="32413"/>
                    <a:pt x="24103" y="31819"/>
                    <a:pt x="23858" y="31225"/>
                  </a:cubicBezTo>
                  <a:cubicBezTo>
                    <a:pt x="23544" y="30631"/>
                    <a:pt x="23300" y="30142"/>
                    <a:pt x="22950" y="29513"/>
                  </a:cubicBezTo>
                  <a:cubicBezTo>
                    <a:pt x="22322" y="28431"/>
                    <a:pt x="21588" y="27383"/>
                    <a:pt x="20819" y="26405"/>
                  </a:cubicBezTo>
                  <a:cubicBezTo>
                    <a:pt x="19352" y="24588"/>
                    <a:pt x="17780" y="23086"/>
                    <a:pt x="16244" y="21933"/>
                  </a:cubicBezTo>
                  <a:cubicBezTo>
                    <a:pt x="17082" y="20082"/>
                    <a:pt x="17850" y="18231"/>
                    <a:pt x="18479" y="16310"/>
                  </a:cubicBezTo>
                  <a:cubicBezTo>
                    <a:pt x="18619" y="16379"/>
                    <a:pt x="18759" y="16449"/>
                    <a:pt x="18898" y="16519"/>
                  </a:cubicBezTo>
                  <a:cubicBezTo>
                    <a:pt x="19213" y="16694"/>
                    <a:pt x="19562" y="16903"/>
                    <a:pt x="19946" y="17148"/>
                  </a:cubicBezTo>
                  <a:lnTo>
                    <a:pt x="20086" y="17218"/>
                  </a:lnTo>
                  <a:lnTo>
                    <a:pt x="20121" y="17253"/>
                  </a:lnTo>
                  <a:lnTo>
                    <a:pt x="20400" y="17427"/>
                  </a:lnTo>
                  <a:cubicBezTo>
                    <a:pt x="20610" y="17567"/>
                    <a:pt x="20819" y="17707"/>
                    <a:pt x="20994" y="17847"/>
                  </a:cubicBezTo>
                  <a:cubicBezTo>
                    <a:pt x="21204" y="17986"/>
                    <a:pt x="21378" y="18126"/>
                    <a:pt x="21588" y="18266"/>
                  </a:cubicBezTo>
                  <a:cubicBezTo>
                    <a:pt x="21798" y="18440"/>
                    <a:pt x="22007" y="18580"/>
                    <a:pt x="22252" y="18755"/>
                  </a:cubicBezTo>
                  <a:cubicBezTo>
                    <a:pt x="22461" y="18929"/>
                    <a:pt x="22706" y="19139"/>
                    <a:pt x="22950" y="19314"/>
                  </a:cubicBezTo>
                  <a:cubicBezTo>
                    <a:pt x="23090" y="19418"/>
                    <a:pt x="23369" y="19663"/>
                    <a:pt x="23579" y="19873"/>
                  </a:cubicBezTo>
                  <a:cubicBezTo>
                    <a:pt x="25395" y="21409"/>
                    <a:pt x="27352" y="23470"/>
                    <a:pt x="29063" y="25950"/>
                  </a:cubicBezTo>
                  <a:cubicBezTo>
                    <a:pt x="29936" y="27208"/>
                    <a:pt x="30740" y="28570"/>
                    <a:pt x="31438" y="30002"/>
                  </a:cubicBezTo>
                  <a:cubicBezTo>
                    <a:pt x="31753" y="30631"/>
                    <a:pt x="32102" y="31470"/>
                    <a:pt x="32451" y="32203"/>
                  </a:cubicBezTo>
                  <a:cubicBezTo>
                    <a:pt x="32696" y="32972"/>
                    <a:pt x="33010" y="33705"/>
                    <a:pt x="33255" y="34474"/>
                  </a:cubicBezTo>
                  <a:cubicBezTo>
                    <a:pt x="33779" y="36011"/>
                    <a:pt x="34128" y="37617"/>
                    <a:pt x="34408" y="39189"/>
                  </a:cubicBezTo>
                  <a:cubicBezTo>
                    <a:pt x="34652" y="40796"/>
                    <a:pt x="34792" y="42368"/>
                    <a:pt x="34827" y="43905"/>
                  </a:cubicBezTo>
                  <a:cubicBezTo>
                    <a:pt x="34862" y="44673"/>
                    <a:pt x="34827" y="45442"/>
                    <a:pt x="34792" y="46175"/>
                  </a:cubicBezTo>
                  <a:cubicBezTo>
                    <a:pt x="34792" y="46944"/>
                    <a:pt x="34687" y="47643"/>
                    <a:pt x="34617" y="48341"/>
                  </a:cubicBezTo>
                  <a:cubicBezTo>
                    <a:pt x="34477" y="49773"/>
                    <a:pt x="34233" y="51101"/>
                    <a:pt x="33953" y="52288"/>
                  </a:cubicBezTo>
                  <a:cubicBezTo>
                    <a:pt x="33639" y="53511"/>
                    <a:pt x="33325" y="54594"/>
                    <a:pt x="32975" y="55537"/>
                  </a:cubicBezTo>
                  <a:cubicBezTo>
                    <a:pt x="32696" y="56515"/>
                    <a:pt x="32312" y="57318"/>
                    <a:pt x="32032" y="57982"/>
                  </a:cubicBezTo>
                  <a:cubicBezTo>
                    <a:pt x="31753" y="58646"/>
                    <a:pt x="31473" y="59170"/>
                    <a:pt x="31299" y="59519"/>
                  </a:cubicBezTo>
                  <a:cubicBezTo>
                    <a:pt x="31159" y="59868"/>
                    <a:pt x="31054" y="60043"/>
                    <a:pt x="31054" y="60043"/>
                  </a:cubicBezTo>
                  <a:cubicBezTo>
                    <a:pt x="31054" y="60043"/>
                    <a:pt x="31159" y="59868"/>
                    <a:pt x="31334" y="59554"/>
                  </a:cubicBezTo>
                  <a:cubicBezTo>
                    <a:pt x="31543" y="59205"/>
                    <a:pt x="31823" y="58716"/>
                    <a:pt x="32172" y="58052"/>
                  </a:cubicBezTo>
                  <a:cubicBezTo>
                    <a:pt x="32486" y="57388"/>
                    <a:pt x="32906" y="56620"/>
                    <a:pt x="33255" y="55642"/>
                  </a:cubicBezTo>
                  <a:cubicBezTo>
                    <a:pt x="33674" y="54733"/>
                    <a:pt x="34058" y="53616"/>
                    <a:pt x="34442" y="52428"/>
                  </a:cubicBezTo>
                  <a:cubicBezTo>
                    <a:pt x="34792" y="51205"/>
                    <a:pt x="35141" y="49878"/>
                    <a:pt x="35386" y="48446"/>
                  </a:cubicBezTo>
                  <a:cubicBezTo>
                    <a:pt x="35490" y="47747"/>
                    <a:pt x="35630" y="47014"/>
                    <a:pt x="35700" y="46245"/>
                  </a:cubicBezTo>
                  <a:cubicBezTo>
                    <a:pt x="35770" y="45512"/>
                    <a:pt x="35840" y="44708"/>
                    <a:pt x="35875" y="43940"/>
                  </a:cubicBezTo>
                  <a:cubicBezTo>
                    <a:pt x="35945" y="42333"/>
                    <a:pt x="35875" y="40691"/>
                    <a:pt x="35700" y="39015"/>
                  </a:cubicBezTo>
                  <a:cubicBezTo>
                    <a:pt x="35525" y="37373"/>
                    <a:pt x="35246" y="35661"/>
                    <a:pt x="34827" y="34019"/>
                  </a:cubicBezTo>
                  <a:cubicBezTo>
                    <a:pt x="34617" y="33181"/>
                    <a:pt x="34338" y="32378"/>
                    <a:pt x="34093" y="31539"/>
                  </a:cubicBezTo>
                  <a:cubicBezTo>
                    <a:pt x="33779" y="30736"/>
                    <a:pt x="33569" y="30002"/>
                    <a:pt x="33185" y="29199"/>
                  </a:cubicBezTo>
                  <a:cubicBezTo>
                    <a:pt x="32556" y="27627"/>
                    <a:pt x="31788" y="26160"/>
                    <a:pt x="30949" y="24763"/>
                  </a:cubicBezTo>
                  <a:cubicBezTo>
                    <a:pt x="29273" y="21968"/>
                    <a:pt x="27317" y="19663"/>
                    <a:pt x="25430" y="17812"/>
                  </a:cubicBezTo>
                  <a:cubicBezTo>
                    <a:pt x="25186" y="17602"/>
                    <a:pt x="25046" y="17427"/>
                    <a:pt x="24732" y="17148"/>
                  </a:cubicBezTo>
                  <a:cubicBezTo>
                    <a:pt x="24522" y="16938"/>
                    <a:pt x="24278" y="16764"/>
                    <a:pt x="24068" y="16554"/>
                  </a:cubicBezTo>
                  <a:cubicBezTo>
                    <a:pt x="23858" y="16379"/>
                    <a:pt x="23649" y="16205"/>
                    <a:pt x="23439" y="16030"/>
                  </a:cubicBezTo>
                  <a:cubicBezTo>
                    <a:pt x="23230" y="15821"/>
                    <a:pt x="22985" y="15646"/>
                    <a:pt x="22776" y="15471"/>
                  </a:cubicBezTo>
                  <a:cubicBezTo>
                    <a:pt x="22566" y="15331"/>
                    <a:pt x="22391" y="15157"/>
                    <a:pt x="22182" y="15017"/>
                  </a:cubicBezTo>
                  <a:lnTo>
                    <a:pt x="21937" y="14808"/>
                  </a:lnTo>
                  <a:lnTo>
                    <a:pt x="21867" y="14738"/>
                  </a:lnTo>
                  <a:lnTo>
                    <a:pt x="21693" y="14633"/>
                  </a:lnTo>
                  <a:lnTo>
                    <a:pt x="21553" y="14528"/>
                  </a:lnTo>
                  <a:cubicBezTo>
                    <a:pt x="21169" y="14284"/>
                    <a:pt x="20854" y="14074"/>
                    <a:pt x="20540" y="13864"/>
                  </a:cubicBezTo>
                  <a:cubicBezTo>
                    <a:pt x="20086" y="13585"/>
                    <a:pt x="19737" y="13340"/>
                    <a:pt x="19457" y="13166"/>
                  </a:cubicBezTo>
                  <a:cubicBezTo>
                    <a:pt x="19911" y="11419"/>
                    <a:pt x="20330" y="9673"/>
                    <a:pt x="20610" y="7891"/>
                  </a:cubicBezTo>
                  <a:cubicBezTo>
                    <a:pt x="20610" y="7891"/>
                    <a:pt x="22461" y="1394"/>
                    <a:pt x="19422" y="172"/>
                  </a:cubicBezTo>
                  <a:cubicBezTo>
                    <a:pt x="19141" y="53"/>
                    <a:pt x="18851" y="0"/>
                    <a:pt x="18558" y="0"/>
                  </a:cubicBez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54" name="Shape 554"/>
          <p:cNvSpPr/>
          <p:nvPr/>
        </p:nvSpPr>
        <p:spPr>
          <a:xfrm rot="10800000" flipH="1">
            <a:off x="1165519" y="1502308"/>
            <a:ext cx="768300" cy="844800"/>
          </a:xfrm>
          <a:prstGeom prst="bentArrow">
            <a:avLst>
              <a:gd name="adj1" fmla="val 16300"/>
              <a:gd name="adj2" fmla="val 14522"/>
              <a:gd name="adj3" fmla="val 21152"/>
              <a:gd name="adj4" fmla="val 57058"/>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5" name="Shape 555"/>
          <p:cNvSpPr txBox="1"/>
          <p:nvPr/>
        </p:nvSpPr>
        <p:spPr>
          <a:xfrm>
            <a:off x="939633" y="1327700"/>
            <a:ext cx="580800" cy="1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dk1"/>
                </a:solidFill>
                <a:latin typeface="Proxima Nova"/>
                <a:ea typeface="Proxima Nova"/>
                <a:cs typeface="Proxima Nova"/>
                <a:sym typeface="Proxima Nova"/>
              </a:rPr>
              <a:t>Github</a:t>
            </a:r>
            <a:endParaRPr sz="800" b="1">
              <a:solidFill>
                <a:schemeClr val="dk1"/>
              </a:solidFill>
              <a:latin typeface="Proxima Nova"/>
              <a:ea typeface="Proxima Nova"/>
              <a:cs typeface="Proxima Nova"/>
              <a:sym typeface="Proxima Nova"/>
            </a:endParaRPr>
          </a:p>
        </p:txBody>
      </p:sp>
      <p:sp>
        <p:nvSpPr>
          <p:cNvPr id="556" name="Shape 556"/>
          <p:cNvSpPr txBox="1"/>
          <p:nvPr/>
        </p:nvSpPr>
        <p:spPr>
          <a:xfrm>
            <a:off x="1123755" y="3858639"/>
            <a:ext cx="580800" cy="22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b="1">
                <a:solidFill>
                  <a:schemeClr val="dk1"/>
                </a:solidFill>
                <a:latin typeface="Proxima Nova"/>
                <a:ea typeface="Proxima Nova"/>
                <a:cs typeface="Proxima Nova"/>
                <a:sym typeface="Proxima Nova"/>
              </a:rPr>
              <a:t>Concourse</a:t>
            </a:r>
            <a:endParaRPr sz="600"/>
          </a:p>
        </p:txBody>
      </p:sp>
      <p:grpSp>
        <p:nvGrpSpPr>
          <p:cNvPr id="557" name="Shape 557"/>
          <p:cNvGrpSpPr/>
          <p:nvPr/>
        </p:nvGrpSpPr>
        <p:grpSpPr>
          <a:xfrm>
            <a:off x="1321860" y="2168432"/>
            <a:ext cx="195889" cy="193960"/>
            <a:chOff x="2730200" y="1792625"/>
            <a:chExt cx="2152625" cy="2131425"/>
          </a:xfrm>
        </p:grpSpPr>
        <p:sp>
          <p:nvSpPr>
            <p:cNvPr id="558" name="Shape 558"/>
            <p:cNvSpPr/>
            <p:nvPr/>
          </p:nvSpPr>
          <p:spPr>
            <a:xfrm>
              <a:off x="3798200" y="2757825"/>
              <a:ext cx="310900" cy="298900"/>
            </a:xfrm>
            <a:custGeom>
              <a:avLst/>
              <a:gdLst/>
              <a:ahLst/>
              <a:cxnLst/>
              <a:rect l="0" t="0" r="0" b="0"/>
              <a:pathLst>
                <a:path w="12436" h="11956" extrusionOk="0">
                  <a:moveTo>
                    <a:pt x="6240" y="1"/>
                  </a:moveTo>
                  <a:cubicBezTo>
                    <a:pt x="6071" y="1"/>
                    <a:pt x="5901" y="8"/>
                    <a:pt x="5729" y="22"/>
                  </a:cubicBezTo>
                  <a:cubicBezTo>
                    <a:pt x="2446" y="302"/>
                    <a:pt x="0" y="3166"/>
                    <a:pt x="245" y="6485"/>
                  </a:cubicBezTo>
                  <a:cubicBezTo>
                    <a:pt x="510" y="9597"/>
                    <a:pt x="3128" y="11956"/>
                    <a:pt x="6196" y="11956"/>
                  </a:cubicBezTo>
                  <a:cubicBezTo>
                    <a:pt x="6365" y="11956"/>
                    <a:pt x="6536" y="11948"/>
                    <a:pt x="6707" y="11934"/>
                  </a:cubicBezTo>
                  <a:cubicBezTo>
                    <a:pt x="9991" y="11654"/>
                    <a:pt x="12436" y="8790"/>
                    <a:pt x="12191" y="5472"/>
                  </a:cubicBezTo>
                  <a:cubicBezTo>
                    <a:pt x="11926" y="2360"/>
                    <a:pt x="9308" y="1"/>
                    <a:pt x="6240" y="1"/>
                  </a:cubicBez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9" name="Shape 559"/>
            <p:cNvSpPr/>
            <p:nvPr/>
          </p:nvSpPr>
          <p:spPr>
            <a:xfrm>
              <a:off x="3217475" y="3054400"/>
              <a:ext cx="1496800" cy="869650"/>
            </a:xfrm>
            <a:custGeom>
              <a:avLst/>
              <a:gdLst/>
              <a:ahLst/>
              <a:cxnLst/>
              <a:rect l="0" t="0" r="0" b="0"/>
              <a:pathLst>
                <a:path w="59872" h="34786" extrusionOk="0">
                  <a:moveTo>
                    <a:pt x="36922" y="1"/>
                  </a:moveTo>
                  <a:cubicBezTo>
                    <a:pt x="35630" y="1398"/>
                    <a:pt x="34023" y="2516"/>
                    <a:pt x="32242" y="3249"/>
                  </a:cubicBezTo>
                  <a:lnTo>
                    <a:pt x="32242" y="3284"/>
                  </a:lnTo>
                  <a:cubicBezTo>
                    <a:pt x="33674" y="8803"/>
                    <a:pt x="35944" y="14043"/>
                    <a:pt x="38983" y="18794"/>
                  </a:cubicBezTo>
                  <a:cubicBezTo>
                    <a:pt x="37551" y="19492"/>
                    <a:pt x="35909" y="20156"/>
                    <a:pt x="34058" y="20610"/>
                  </a:cubicBezTo>
                  <a:cubicBezTo>
                    <a:pt x="32975" y="20855"/>
                    <a:pt x="31822" y="21064"/>
                    <a:pt x="30635" y="21169"/>
                  </a:cubicBezTo>
                  <a:cubicBezTo>
                    <a:pt x="30111" y="21239"/>
                    <a:pt x="29447" y="21239"/>
                    <a:pt x="28818" y="21274"/>
                  </a:cubicBezTo>
                  <a:cubicBezTo>
                    <a:pt x="28521" y="21274"/>
                    <a:pt x="28233" y="21283"/>
                    <a:pt x="27941" y="21283"/>
                  </a:cubicBezTo>
                  <a:cubicBezTo>
                    <a:pt x="27648" y="21283"/>
                    <a:pt x="27351" y="21274"/>
                    <a:pt x="27037" y="21239"/>
                  </a:cubicBezTo>
                  <a:cubicBezTo>
                    <a:pt x="25849" y="21204"/>
                    <a:pt x="24627" y="21029"/>
                    <a:pt x="23439" y="20785"/>
                  </a:cubicBezTo>
                  <a:cubicBezTo>
                    <a:pt x="22286" y="20540"/>
                    <a:pt x="21134" y="20226"/>
                    <a:pt x="20051" y="19842"/>
                  </a:cubicBezTo>
                  <a:cubicBezTo>
                    <a:pt x="18968" y="19457"/>
                    <a:pt x="17955" y="19003"/>
                    <a:pt x="17012" y="18514"/>
                  </a:cubicBezTo>
                  <a:cubicBezTo>
                    <a:pt x="16069" y="18025"/>
                    <a:pt x="15195" y="17501"/>
                    <a:pt x="14427" y="16977"/>
                  </a:cubicBezTo>
                  <a:cubicBezTo>
                    <a:pt x="13658" y="16453"/>
                    <a:pt x="12960" y="15964"/>
                    <a:pt x="12401" y="15440"/>
                  </a:cubicBezTo>
                  <a:cubicBezTo>
                    <a:pt x="11807" y="14986"/>
                    <a:pt x="11353" y="14497"/>
                    <a:pt x="10934" y="14148"/>
                  </a:cubicBezTo>
                  <a:cubicBezTo>
                    <a:pt x="10166" y="13345"/>
                    <a:pt x="9746" y="12891"/>
                    <a:pt x="9746" y="12890"/>
                  </a:cubicBezTo>
                  <a:lnTo>
                    <a:pt x="9746" y="12890"/>
                  </a:lnTo>
                  <a:cubicBezTo>
                    <a:pt x="9746" y="12891"/>
                    <a:pt x="10131" y="13380"/>
                    <a:pt x="10829" y="14218"/>
                  </a:cubicBezTo>
                  <a:cubicBezTo>
                    <a:pt x="11213" y="14637"/>
                    <a:pt x="11632" y="15161"/>
                    <a:pt x="12191" y="15685"/>
                  </a:cubicBezTo>
                  <a:cubicBezTo>
                    <a:pt x="12750" y="16244"/>
                    <a:pt x="13379" y="16803"/>
                    <a:pt x="14112" y="17396"/>
                  </a:cubicBezTo>
                  <a:cubicBezTo>
                    <a:pt x="14881" y="17990"/>
                    <a:pt x="15684" y="18619"/>
                    <a:pt x="16628" y="19178"/>
                  </a:cubicBezTo>
                  <a:cubicBezTo>
                    <a:pt x="17536" y="19737"/>
                    <a:pt x="18549" y="20331"/>
                    <a:pt x="19666" y="20785"/>
                  </a:cubicBezTo>
                  <a:cubicBezTo>
                    <a:pt x="20749" y="21309"/>
                    <a:pt x="21902" y="21728"/>
                    <a:pt x="23125" y="22077"/>
                  </a:cubicBezTo>
                  <a:cubicBezTo>
                    <a:pt x="24347" y="22426"/>
                    <a:pt x="25605" y="22706"/>
                    <a:pt x="26897" y="22881"/>
                  </a:cubicBezTo>
                  <a:cubicBezTo>
                    <a:pt x="27526" y="22985"/>
                    <a:pt x="28190" y="22985"/>
                    <a:pt x="28853" y="23055"/>
                  </a:cubicBezTo>
                  <a:cubicBezTo>
                    <a:pt x="29298" y="23080"/>
                    <a:pt x="29708" y="23105"/>
                    <a:pt x="30156" y="23105"/>
                  </a:cubicBezTo>
                  <a:cubicBezTo>
                    <a:pt x="30342" y="23105"/>
                    <a:pt x="30535" y="23100"/>
                    <a:pt x="30740" y="23090"/>
                  </a:cubicBezTo>
                  <a:cubicBezTo>
                    <a:pt x="32032" y="23090"/>
                    <a:pt x="33290" y="22985"/>
                    <a:pt x="34512" y="22776"/>
                  </a:cubicBezTo>
                  <a:cubicBezTo>
                    <a:pt x="36748" y="22426"/>
                    <a:pt x="38774" y="21798"/>
                    <a:pt x="40520" y="21064"/>
                  </a:cubicBezTo>
                  <a:cubicBezTo>
                    <a:pt x="41638" y="22671"/>
                    <a:pt x="42895" y="24243"/>
                    <a:pt x="44223" y="25745"/>
                  </a:cubicBezTo>
                  <a:cubicBezTo>
                    <a:pt x="44118" y="25780"/>
                    <a:pt x="44013" y="25850"/>
                    <a:pt x="43908" y="25920"/>
                  </a:cubicBezTo>
                  <a:cubicBezTo>
                    <a:pt x="43594" y="26094"/>
                    <a:pt x="43245" y="26304"/>
                    <a:pt x="42861" y="26513"/>
                  </a:cubicBezTo>
                  <a:lnTo>
                    <a:pt x="42721" y="26618"/>
                  </a:lnTo>
                  <a:lnTo>
                    <a:pt x="42686" y="26618"/>
                  </a:lnTo>
                  <a:cubicBezTo>
                    <a:pt x="42581" y="26688"/>
                    <a:pt x="42476" y="26723"/>
                    <a:pt x="42372" y="26793"/>
                  </a:cubicBezTo>
                  <a:cubicBezTo>
                    <a:pt x="42162" y="26898"/>
                    <a:pt x="41917" y="27002"/>
                    <a:pt x="41708" y="27107"/>
                  </a:cubicBezTo>
                  <a:cubicBezTo>
                    <a:pt x="41498" y="27212"/>
                    <a:pt x="41289" y="27317"/>
                    <a:pt x="41079" y="27422"/>
                  </a:cubicBezTo>
                  <a:cubicBezTo>
                    <a:pt x="40835" y="27526"/>
                    <a:pt x="40555" y="27631"/>
                    <a:pt x="40311" y="27736"/>
                  </a:cubicBezTo>
                  <a:cubicBezTo>
                    <a:pt x="40031" y="27841"/>
                    <a:pt x="39752" y="27946"/>
                    <a:pt x="39507" y="28085"/>
                  </a:cubicBezTo>
                  <a:cubicBezTo>
                    <a:pt x="39333" y="28155"/>
                    <a:pt x="38948" y="28260"/>
                    <a:pt x="38704" y="28365"/>
                  </a:cubicBezTo>
                  <a:cubicBezTo>
                    <a:pt x="36468" y="29168"/>
                    <a:pt x="33674" y="29867"/>
                    <a:pt x="30670" y="30146"/>
                  </a:cubicBezTo>
                  <a:cubicBezTo>
                    <a:pt x="29760" y="30231"/>
                    <a:pt x="28825" y="30277"/>
                    <a:pt x="27880" y="30277"/>
                  </a:cubicBezTo>
                  <a:cubicBezTo>
                    <a:pt x="27264" y="30277"/>
                    <a:pt x="26644" y="30257"/>
                    <a:pt x="26024" y="30216"/>
                  </a:cubicBezTo>
                  <a:cubicBezTo>
                    <a:pt x="25290" y="30181"/>
                    <a:pt x="24382" y="30076"/>
                    <a:pt x="23579" y="30006"/>
                  </a:cubicBezTo>
                  <a:cubicBezTo>
                    <a:pt x="22810" y="29867"/>
                    <a:pt x="22007" y="29797"/>
                    <a:pt x="21203" y="29587"/>
                  </a:cubicBezTo>
                  <a:cubicBezTo>
                    <a:pt x="19632" y="29273"/>
                    <a:pt x="18060" y="28819"/>
                    <a:pt x="16523" y="28260"/>
                  </a:cubicBezTo>
                  <a:cubicBezTo>
                    <a:pt x="15021" y="27701"/>
                    <a:pt x="13589" y="27072"/>
                    <a:pt x="12226" y="26339"/>
                  </a:cubicBezTo>
                  <a:cubicBezTo>
                    <a:pt x="11528" y="25955"/>
                    <a:pt x="10899" y="25605"/>
                    <a:pt x="10270" y="25186"/>
                  </a:cubicBezTo>
                  <a:cubicBezTo>
                    <a:pt x="9606" y="24802"/>
                    <a:pt x="9048" y="24383"/>
                    <a:pt x="8454" y="23963"/>
                  </a:cubicBezTo>
                  <a:cubicBezTo>
                    <a:pt x="7301" y="23160"/>
                    <a:pt x="6288" y="22287"/>
                    <a:pt x="5345" y="21448"/>
                  </a:cubicBezTo>
                  <a:cubicBezTo>
                    <a:pt x="4472" y="20575"/>
                    <a:pt x="3633" y="19772"/>
                    <a:pt x="3004" y="19003"/>
                  </a:cubicBezTo>
                  <a:cubicBezTo>
                    <a:pt x="2306" y="18270"/>
                    <a:pt x="1782" y="17536"/>
                    <a:pt x="1328" y="16977"/>
                  </a:cubicBezTo>
                  <a:cubicBezTo>
                    <a:pt x="874" y="16418"/>
                    <a:pt x="594" y="15929"/>
                    <a:pt x="350" y="15615"/>
                  </a:cubicBezTo>
                  <a:cubicBezTo>
                    <a:pt x="140" y="15266"/>
                    <a:pt x="1" y="15091"/>
                    <a:pt x="0" y="15091"/>
                  </a:cubicBezTo>
                  <a:lnTo>
                    <a:pt x="0" y="15091"/>
                  </a:lnTo>
                  <a:cubicBezTo>
                    <a:pt x="1" y="15091"/>
                    <a:pt x="140" y="15301"/>
                    <a:pt x="315" y="15615"/>
                  </a:cubicBezTo>
                  <a:cubicBezTo>
                    <a:pt x="524" y="15964"/>
                    <a:pt x="804" y="16453"/>
                    <a:pt x="1223" y="17047"/>
                  </a:cubicBezTo>
                  <a:cubicBezTo>
                    <a:pt x="1642" y="17676"/>
                    <a:pt x="2131" y="18409"/>
                    <a:pt x="2760" y="19213"/>
                  </a:cubicBezTo>
                  <a:cubicBezTo>
                    <a:pt x="3389" y="20016"/>
                    <a:pt x="4122" y="20890"/>
                    <a:pt x="4996" y="21798"/>
                  </a:cubicBezTo>
                  <a:cubicBezTo>
                    <a:pt x="5869" y="22706"/>
                    <a:pt x="6882" y="23649"/>
                    <a:pt x="8000" y="24557"/>
                  </a:cubicBezTo>
                  <a:cubicBezTo>
                    <a:pt x="8558" y="25011"/>
                    <a:pt x="9117" y="25500"/>
                    <a:pt x="9746" y="25920"/>
                  </a:cubicBezTo>
                  <a:cubicBezTo>
                    <a:pt x="10375" y="26374"/>
                    <a:pt x="11039" y="26828"/>
                    <a:pt x="11702" y="27212"/>
                  </a:cubicBezTo>
                  <a:cubicBezTo>
                    <a:pt x="13065" y="28085"/>
                    <a:pt x="14532" y="28819"/>
                    <a:pt x="16034" y="29517"/>
                  </a:cubicBezTo>
                  <a:cubicBezTo>
                    <a:pt x="17571" y="30146"/>
                    <a:pt x="19177" y="30740"/>
                    <a:pt x="20854" y="31194"/>
                  </a:cubicBezTo>
                  <a:cubicBezTo>
                    <a:pt x="21658" y="31439"/>
                    <a:pt x="22531" y="31578"/>
                    <a:pt x="23369" y="31753"/>
                  </a:cubicBezTo>
                  <a:cubicBezTo>
                    <a:pt x="24208" y="31893"/>
                    <a:pt x="24941" y="32067"/>
                    <a:pt x="25849" y="32137"/>
                  </a:cubicBezTo>
                  <a:cubicBezTo>
                    <a:pt x="27254" y="32313"/>
                    <a:pt x="28658" y="32390"/>
                    <a:pt x="30022" y="32390"/>
                  </a:cubicBezTo>
                  <a:cubicBezTo>
                    <a:pt x="30286" y="32390"/>
                    <a:pt x="30549" y="32387"/>
                    <a:pt x="30809" y="32382"/>
                  </a:cubicBezTo>
                  <a:cubicBezTo>
                    <a:pt x="34058" y="32277"/>
                    <a:pt x="37027" y="31718"/>
                    <a:pt x="39542" y="30985"/>
                  </a:cubicBezTo>
                  <a:cubicBezTo>
                    <a:pt x="39891" y="30880"/>
                    <a:pt x="40101" y="30845"/>
                    <a:pt x="40485" y="30705"/>
                  </a:cubicBezTo>
                  <a:cubicBezTo>
                    <a:pt x="40765" y="30600"/>
                    <a:pt x="41044" y="30496"/>
                    <a:pt x="41324" y="30391"/>
                  </a:cubicBezTo>
                  <a:cubicBezTo>
                    <a:pt x="41603" y="30321"/>
                    <a:pt x="41848" y="30216"/>
                    <a:pt x="42092" y="30146"/>
                  </a:cubicBezTo>
                  <a:cubicBezTo>
                    <a:pt x="42372" y="30041"/>
                    <a:pt x="42651" y="29902"/>
                    <a:pt x="42895" y="29797"/>
                  </a:cubicBezTo>
                  <a:cubicBezTo>
                    <a:pt x="43140" y="29727"/>
                    <a:pt x="43385" y="29622"/>
                    <a:pt x="43594" y="29517"/>
                  </a:cubicBezTo>
                  <a:cubicBezTo>
                    <a:pt x="43699" y="29483"/>
                    <a:pt x="43804" y="29448"/>
                    <a:pt x="43908" y="29413"/>
                  </a:cubicBezTo>
                  <a:lnTo>
                    <a:pt x="43978" y="29378"/>
                  </a:lnTo>
                  <a:lnTo>
                    <a:pt x="44188" y="29273"/>
                  </a:lnTo>
                  <a:lnTo>
                    <a:pt x="44328" y="29203"/>
                  </a:lnTo>
                  <a:cubicBezTo>
                    <a:pt x="44712" y="28993"/>
                    <a:pt x="45096" y="28819"/>
                    <a:pt x="45411" y="28644"/>
                  </a:cubicBezTo>
                  <a:cubicBezTo>
                    <a:pt x="45830" y="28435"/>
                    <a:pt x="46179" y="28260"/>
                    <a:pt x="46458" y="28120"/>
                  </a:cubicBezTo>
                  <a:cubicBezTo>
                    <a:pt x="47646" y="29273"/>
                    <a:pt x="48869" y="30391"/>
                    <a:pt x="50126" y="31474"/>
                  </a:cubicBezTo>
                  <a:cubicBezTo>
                    <a:pt x="50126" y="31474"/>
                    <a:pt x="53366" y="34785"/>
                    <a:pt x="55946" y="34785"/>
                  </a:cubicBezTo>
                  <a:cubicBezTo>
                    <a:pt x="56479" y="34785"/>
                    <a:pt x="56984" y="34644"/>
                    <a:pt x="57427" y="34303"/>
                  </a:cubicBezTo>
                  <a:cubicBezTo>
                    <a:pt x="59872" y="32452"/>
                    <a:pt x="57077" y="26548"/>
                    <a:pt x="57077" y="26548"/>
                  </a:cubicBezTo>
                  <a:cubicBezTo>
                    <a:pt x="53305" y="15860"/>
                    <a:pt x="46284" y="6568"/>
                    <a:pt x="36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0" name="Shape 560"/>
            <p:cNvSpPr/>
            <p:nvPr/>
          </p:nvSpPr>
          <p:spPr>
            <a:xfrm>
              <a:off x="2730200" y="2010475"/>
              <a:ext cx="1178050" cy="1104400"/>
            </a:xfrm>
            <a:custGeom>
              <a:avLst/>
              <a:gdLst/>
              <a:ahLst/>
              <a:cxnLst/>
              <a:rect l="0" t="0" r="0" b="0"/>
              <a:pathLst>
                <a:path w="47122" h="44176" extrusionOk="0">
                  <a:moveTo>
                    <a:pt x="45493" y="0"/>
                  </a:moveTo>
                  <a:cubicBezTo>
                    <a:pt x="45286" y="0"/>
                    <a:pt x="45061" y="4"/>
                    <a:pt x="44816" y="16"/>
                  </a:cubicBezTo>
                  <a:cubicBezTo>
                    <a:pt x="44083" y="51"/>
                    <a:pt x="43209" y="51"/>
                    <a:pt x="42196" y="190"/>
                  </a:cubicBezTo>
                  <a:cubicBezTo>
                    <a:pt x="41149" y="260"/>
                    <a:pt x="40031" y="470"/>
                    <a:pt x="38773" y="714"/>
                  </a:cubicBezTo>
                  <a:cubicBezTo>
                    <a:pt x="37551" y="959"/>
                    <a:pt x="36223" y="1308"/>
                    <a:pt x="34861" y="1762"/>
                  </a:cubicBezTo>
                  <a:cubicBezTo>
                    <a:pt x="34162" y="2007"/>
                    <a:pt x="33464" y="2251"/>
                    <a:pt x="32765" y="2566"/>
                  </a:cubicBezTo>
                  <a:cubicBezTo>
                    <a:pt x="32067" y="2845"/>
                    <a:pt x="31368" y="3159"/>
                    <a:pt x="30634" y="3509"/>
                  </a:cubicBezTo>
                  <a:cubicBezTo>
                    <a:pt x="29202" y="4207"/>
                    <a:pt x="27805" y="5046"/>
                    <a:pt x="26408" y="5989"/>
                  </a:cubicBezTo>
                  <a:cubicBezTo>
                    <a:pt x="25045" y="6967"/>
                    <a:pt x="23683" y="8015"/>
                    <a:pt x="22461" y="9167"/>
                  </a:cubicBezTo>
                  <a:cubicBezTo>
                    <a:pt x="21797" y="9726"/>
                    <a:pt x="21238" y="10390"/>
                    <a:pt x="20609" y="10984"/>
                  </a:cubicBezTo>
                  <a:cubicBezTo>
                    <a:pt x="20050" y="11648"/>
                    <a:pt x="19526" y="12206"/>
                    <a:pt x="18967" y="12905"/>
                  </a:cubicBezTo>
                  <a:cubicBezTo>
                    <a:pt x="17920" y="14232"/>
                    <a:pt x="16976" y="15630"/>
                    <a:pt x="16173" y="16992"/>
                  </a:cubicBezTo>
                  <a:cubicBezTo>
                    <a:pt x="14531" y="19786"/>
                    <a:pt x="13413" y="22616"/>
                    <a:pt x="12715" y="25166"/>
                  </a:cubicBezTo>
                  <a:cubicBezTo>
                    <a:pt x="12610" y="25480"/>
                    <a:pt x="12540" y="25690"/>
                    <a:pt x="12435" y="26109"/>
                  </a:cubicBezTo>
                  <a:cubicBezTo>
                    <a:pt x="12366" y="26388"/>
                    <a:pt x="12331" y="26668"/>
                    <a:pt x="12261" y="26947"/>
                  </a:cubicBezTo>
                  <a:cubicBezTo>
                    <a:pt x="12191" y="27227"/>
                    <a:pt x="12121" y="27506"/>
                    <a:pt x="12051" y="27751"/>
                  </a:cubicBezTo>
                  <a:cubicBezTo>
                    <a:pt x="12016" y="28065"/>
                    <a:pt x="11981" y="28344"/>
                    <a:pt x="11911" y="28624"/>
                  </a:cubicBezTo>
                  <a:cubicBezTo>
                    <a:pt x="11877" y="28868"/>
                    <a:pt x="11842" y="29113"/>
                    <a:pt x="11807" y="29357"/>
                  </a:cubicBezTo>
                  <a:cubicBezTo>
                    <a:pt x="11772" y="29462"/>
                    <a:pt x="11737" y="29567"/>
                    <a:pt x="11737" y="29672"/>
                  </a:cubicBezTo>
                  <a:lnTo>
                    <a:pt x="11737" y="29777"/>
                  </a:lnTo>
                  <a:lnTo>
                    <a:pt x="11702" y="29986"/>
                  </a:lnTo>
                  <a:lnTo>
                    <a:pt x="11667" y="30161"/>
                  </a:lnTo>
                  <a:cubicBezTo>
                    <a:pt x="11632" y="30580"/>
                    <a:pt x="11597" y="30999"/>
                    <a:pt x="11597" y="31349"/>
                  </a:cubicBezTo>
                  <a:cubicBezTo>
                    <a:pt x="11527" y="32152"/>
                    <a:pt x="11457" y="32746"/>
                    <a:pt x="11422" y="33165"/>
                  </a:cubicBezTo>
                  <a:cubicBezTo>
                    <a:pt x="9781" y="33549"/>
                    <a:pt x="8174" y="34038"/>
                    <a:pt x="6602" y="34597"/>
                  </a:cubicBezTo>
                  <a:cubicBezTo>
                    <a:pt x="6602" y="34597"/>
                    <a:pt x="0" y="36134"/>
                    <a:pt x="384" y="39383"/>
                  </a:cubicBezTo>
                  <a:cubicBezTo>
                    <a:pt x="734" y="42422"/>
                    <a:pt x="7231" y="43050"/>
                    <a:pt x="7231" y="43050"/>
                  </a:cubicBezTo>
                  <a:cubicBezTo>
                    <a:pt x="10842" y="43802"/>
                    <a:pt x="14513" y="44175"/>
                    <a:pt x="18182" y="44175"/>
                  </a:cubicBezTo>
                  <a:cubicBezTo>
                    <a:pt x="25765" y="44175"/>
                    <a:pt x="33342" y="42583"/>
                    <a:pt x="40380" y="39452"/>
                  </a:cubicBezTo>
                  <a:cubicBezTo>
                    <a:pt x="39821" y="37636"/>
                    <a:pt x="39681" y="35680"/>
                    <a:pt x="39996" y="33794"/>
                  </a:cubicBezTo>
                  <a:lnTo>
                    <a:pt x="39961" y="33759"/>
                  </a:lnTo>
                  <a:cubicBezTo>
                    <a:pt x="34948" y="32280"/>
                    <a:pt x="29816" y="31541"/>
                    <a:pt x="24675" y="31541"/>
                  </a:cubicBezTo>
                  <a:cubicBezTo>
                    <a:pt x="24228" y="31541"/>
                    <a:pt x="23781" y="31547"/>
                    <a:pt x="23334" y="31558"/>
                  </a:cubicBezTo>
                  <a:cubicBezTo>
                    <a:pt x="23474" y="29881"/>
                    <a:pt x="23788" y="27995"/>
                    <a:pt x="24417" y="26074"/>
                  </a:cubicBezTo>
                  <a:cubicBezTo>
                    <a:pt x="24801" y="24991"/>
                    <a:pt x="25220" y="23908"/>
                    <a:pt x="25744" y="22860"/>
                  </a:cubicBezTo>
                  <a:cubicBezTo>
                    <a:pt x="25989" y="22371"/>
                    <a:pt x="26338" y="21777"/>
                    <a:pt x="26617" y="21254"/>
                  </a:cubicBezTo>
                  <a:cubicBezTo>
                    <a:pt x="26932" y="20764"/>
                    <a:pt x="27246" y="20241"/>
                    <a:pt x="27595" y="19751"/>
                  </a:cubicBezTo>
                  <a:cubicBezTo>
                    <a:pt x="28294" y="18773"/>
                    <a:pt x="29062" y="17830"/>
                    <a:pt x="29901" y="16957"/>
                  </a:cubicBezTo>
                  <a:cubicBezTo>
                    <a:pt x="30704" y="16084"/>
                    <a:pt x="31578" y="15280"/>
                    <a:pt x="32486" y="14582"/>
                  </a:cubicBezTo>
                  <a:cubicBezTo>
                    <a:pt x="33394" y="13848"/>
                    <a:pt x="34337" y="13219"/>
                    <a:pt x="35245" y="12695"/>
                  </a:cubicBezTo>
                  <a:cubicBezTo>
                    <a:pt x="36153" y="12137"/>
                    <a:pt x="37027" y="11682"/>
                    <a:pt x="37900" y="11333"/>
                  </a:cubicBezTo>
                  <a:cubicBezTo>
                    <a:pt x="38738" y="10949"/>
                    <a:pt x="39542" y="10635"/>
                    <a:pt x="40275" y="10425"/>
                  </a:cubicBezTo>
                  <a:cubicBezTo>
                    <a:pt x="40974" y="10180"/>
                    <a:pt x="41638" y="10006"/>
                    <a:pt x="42162" y="9866"/>
                  </a:cubicBezTo>
                  <a:cubicBezTo>
                    <a:pt x="43209" y="9656"/>
                    <a:pt x="43838" y="9517"/>
                    <a:pt x="43838" y="9517"/>
                  </a:cubicBezTo>
                  <a:lnTo>
                    <a:pt x="43838" y="9517"/>
                  </a:lnTo>
                  <a:cubicBezTo>
                    <a:pt x="43838" y="9517"/>
                    <a:pt x="43209" y="9587"/>
                    <a:pt x="42127" y="9726"/>
                  </a:cubicBezTo>
                  <a:cubicBezTo>
                    <a:pt x="41603" y="9831"/>
                    <a:pt x="40939" y="9936"/>
                    <a:pt x="40170" y="10111"/>
                  </a:cubicBezTo>
                  <a:cubicBezTo>
                    <a:pt x="39437" y="10285"/>
                    <a:pt x="38599" y="10530"/>
                    <a:pt x="37690" y="10844"/>
                  </a:cubicBezTo>
                  <a:cubicBezTo>
                    <a:pt x="36817" y="11159"/>
                    <a:pt x="35839" y="11543"/>
                    <a:pt x="34861" y="12032"/>
                  </a:cubicBezTo>
                  <a:cubicBezTo>
                    <a:pt x="33883" y="12521"/>
                    <a:pt x="32870" y="13080"/>
                    <a:pt x="31892" y="13743"/>
                  </a:cubicBezTo>
                  <a:cubicBezTo>
                    <a:pt x="30879" y="14407"/>
                    <a:pt x="29901" y="15176"/>
                    <a:pt x="28958" y="16014"/>
                  </a:cubicBezTo>
                  <a:cubicBezTo>
                    <a:pt x="28015" y="16852"/>
                    <a:pt x="27106" y="17760"/>
                    <a:pt x="26303" y="18773"/>
                  </a:cubicBezTo>
                  <a:cubicBezTo>
                    <a:pt x="25884" y="19262"/>
                    <a:pt x="25500" y="19821"/>
                    <a:pt x="25115" y="20345"/>
                  </a:cubicBezTo>
                  <a:cubicBezTo>
                    <a:pt x="24731" y="20869"/>
                    <a:pt x="24417" y="21323"/>
                    <a:pt x="24067" y="21917"/>
                  </a:cubicBezTo>
                  <a:cubicBezTo>
                    <a:pt x="23404" y="23000"/>
                    <a:pt x="22810" y="24153"/>
                    <a:pt x="22356" y="25271"/>
                  </a:cubicBezTo>
                  <a:cubicBezTo>
                    <a:pt x="21413" y="27506"/>
                    <a:pt x="20854" y="29707"/>
                    <a:pt x="20539" y="31698"/>
                  </a:cubicBezTo>
                  <a:cubicBezTo>
                    <a:pt x="18583" y="31838"/>
                    <a:pt x="16627" y="32082"/>
                    <a:pt x="14671" y="32431"/>
                  </a:cubicBezTo>
                  <a:cubicBezTo>
                    <a:pt x="14671" y="32152"/>
                    <a:pt x="14706" y="31872"/>
                    <a:pt x="14706" y="31523"/>
                  </a:cubicBezTo>
                  <a:cubicBezTo>
                    <a:pt x="14706" y="31174"/>
                    <a:pt x="14706" y="30755"/>
                    <a:pt x="14741" y="30301"/>
                  </a:cubicBezTo>
                  <a:lnTo>
                    <a:pt x="14741" y="30161"/>
                  </a:lnTo>
                  <a:lnTo>
                    <a:pt x="14741" y="30126"/>
                  </a:lnTo>
                  <a:cubicBezTo>
                    <a:pt x="14741" y="29986"/>
                    <a:pt x="14741" y="29881"/>
                    <a:pt x="14776" y="29777"/>
                  </a:cubicBezTo>
                  <a:cubicBezTo>
                    <a:pt x="14811" y="29532"/>
                    <a:pt x="14811" y="29288"/>
                    <a:pt x="14846" y="29043"/>
                  </a:cubicBezTo>
                  <a:cubicBezTo>
                    <a:pt x="14881" y="28799"/>
                    <a:pt x="14916" y="28554"/>
                    <a:pt x="14916" y="28344"/>
                  </a:cubicBezTo>
                  <a:cubicBezTo>
                    <a:pt x="14985" y="28065"/>
                    <a:pt x="15020" y="27786"/>
                    <a:pt x="15055" y="27506"/>
                  </a:cubicBezTo>
                  <a:cubicBezTo>
                    <a:pt x="15125" y="27227"/>
                    <a:pt x="15160" y="26947"/>
                    <a:pt x="15195" y="26633"/>
                  </a:cubicBezTo>
                  <a:cubicBezTo>
                    <a:pt x="15230" y="26458"/>
                    <a:pt x="15335" y="26074"/>
                    <a:pt x="15370" y="25795"/>
                  </a:cubicBezTo>
                  <a:cubicBezTo>
                    <a:pt x="15859" y="23489"/>
                    <a:pt x="16767" y="20764"/>
                    <a:pt x="18129" y="18075"/>
                  </a:cubicBezTo>
                  <a:cubicBezTo>
                    <a:pt x="18793" y="16713"/>
                    <a:pt x="19596" y="15385"/>
                    <a:pt x="20504" y="14058"/>
                  </a:cubicBezTo>
                  <a:cubicBezTo>
                    <a:pt x="20924" y="13464"/>
                    <a:pt x="21517" y="12765"/>
                    <a:pt x="22006" y="12137"/>
                  </a:cubicBezTo>
                  <a:cubicBezTo>
                    <a:pt x="22530" y="11543"/>
                    <a:pt x="23019" y="10914"/>
                    <a:pt x="23578" y="10320"/>
                  </a:cubicBezTo>
                  <a:cubicBezTo>
                    <a:pt x="24696" y="9133"/>
                    <a:pt x="25954" y="8085"/>
                    <a:pt x="27211" y="7072"/>
                  </a:cubicBezTo>
                  <a:cubicBezTo>
                    <a:pt x="28469" y="6094"/>
                    <a:pt x="29796" y="5185"/>
                    <a:pt x="31123" y="4417"/>
                  </a:cubicBezTo>
                  <a:cubicBezTo>
                    <a:pt x="31787" y="4033"/>
                    <a:pt x="32451" y="3683"/>
                    <a:pt x="33149" y="3369"/>
                  </a:cubicBezTo>
                  <a:cubicBezTo>
                    <a:pt x="33778" y="3020"/>
                    <a:pt x="34477" y="2775"/>
                    <a:pt x="35106" y="2496"/>
                  </a:cubicBezTo>
                  <a:cubicBezTo>
                    <a:pt x="36433" y="1937"/>
                    <a:pt x="37725" y="1518"/>
                    <a:pt x="38913" y="1203"/>
                  </a:cubicBezTo>
                  <a:cubicBezTo>
                    <a:pt x="40101" y="889"/>
                    <a:pt x="41218" y="644"/>
                    <a:pt x="42231" y="470"/>
                  </a:cubicBezTo>
                  <a:cubicBezTo>
                    <a:pt x="43209" y="295"/>
                    <a:pt x="44083" y="225"/>
                    <a:pt x="44816" y="155"/>
                  </a:cubicBezTo>
                  <a:cubicBezTo>
                    <a:pt x="45550" y="85"/>
                    <a:pt x="46109" y="85"/>
                    <a:pt x="46528" y="51"/>
                  </a:cubicBezTo>
                  <a:cubicBezTo>
                    <a:pt x="46912" y="51"/>
                    <a:pt x="47122" y="16"/>
                    <a:pt x="47122" y="16"/>
                  </a:cubicBezTo>
                  <a:lnTo>
                    <a:pt x="46528" y="16"/>
                  </a:lnTo>
                  <a:cubicBezTo>
                    <a:pt x="46248" y="16"/>
                    <a:pt x="45907" y="0"/>
                    <a:pt x="45493" y="0"/>
                  </a:cubicBez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1" name="Shape 561"/>
            <p:cNvSpPr/>
            <p:nvPr/>
          </p:nvSpPr>
          <p:spPr>
            <a:xfrm>
              <a:off x="3984200" y="1792625"/>
              <a:ext cx="898625" cy="1501075"/>
            </a:xfrm>
            <a:custGeom>
              <a:avLst/>
              <a:gdLst/>
              <a:ahLst/>
              <a:cxnLst/>
              <a:rect l="0" t="0" r="0" b="0"/>
              <a:pathLst>
                <a:path w="35945" h="60043" extrusionOk="0">
                  <a:moveTo>
                    <a:pt x="18558" y="0"/>
                  </a:moveTo>
                  <a:cubicBezTo>
                    <a:pt x="15900" y="0"/>
                    <a:pt x="12925" y="4363"/>
                    <a:pt x="12925" y="4363"/>
                  </a:cubicBezTo>
                  <a:cubicBezTo>
                    <a:pt x="5520" y="12956"/>
                    <a:pt x="979" y="23715"/>
                    <a:pt x="1" y="35102"/>
                  </a:cubicBezTo>
                  <a:cubicBezTo>
                    <a:pt x="1887" y="35522"/>
                    <a:pt x="3634" y="36325"/>
                    <a:pt x="5170" y="37513"/>
                  </a:cubicBezTo>
                  <a:lnTo>
                    <a:pt x="5205" y="37513"/>
                  </a:lnTo>
                  <a:cubicBezTo>
                    <a:pt x="9153" y="33635"/>
                    <a:pt x="12436" y="29199"/>
                    <a:pt x="14986" y="24379"/>
                  </a:cubicBezTo>
                  <a:cubicBezTo>
                    <a:pt x="16348" y="25287"/>
                    <a:pt x="17780" y="26439"/>
                    <a:pt x="19143" y="27872"/>
                  </a:cubicBezTo>
                  <a:cubicBezTo>
                    <a:pt x="19911" y="28710"/>
                    <a:pt x="20645" y="29583"/>
                    <a:pt x="21309" y="30561"/>
                  </a:cubicBezTo>
                  <a:cubicBezTo>
                    <a:pt x="21623" y="31015"/>
                    <a:pt x="21972" y="31574"/>
                    <a:pt x="22287" y="32098"/>
                  </a:cubicBezTo>
                  <a:cubicBezTo>
                    <a:pt x="22566" y="32622"/>
                    <a:pt x="22880" y="33111"/>
                    <a:pt x="23160" y="33670"/>
                  </a:cubicBezTo>
                  <a:cubicBezTo>
                    <a:pt x="23719" y="34753"/>
                    <a:pt x="24138" y="35871"/>
                    <a:pt x="24522" y="37024"/>
                  </a:cubicBezTo>
                  <a:cubicBezTo>
                    <a:pt x="24871" y="38176"/>
                    <a:pt x="25186" y="39329"/>
                    <a:pt x="25360" y="40447"/>
                  </a:cubicBezTo>
                  <a:cubicBezTo>
                    <a:pt x="25570" y="41599"/>
                    <a:pt x="25675" y="42682"/>
                    <a:pt x="25710" y="43765"/>
                  </a:cubicBezTo>
                  <a:cubicBezTo>
                    <a:pt x="25745" y="44813"/>
                    <a:pt x="25710" y="45826"/>
                    <a:pt x="25640" y="46734"/>
                  </a:cubicBezTo>
                  <a:cubicBezTo>
                    <a:pt x="25570" y="47677"/>
                    <a:pt x="25465" y="48516"/>
                    <a:pt x="25291" y="49249"/>
                  </a:cubicBezTo>
                  <a:cubicBezTo>
                    <a:pt x="25186" y="50018"/>
                    <a:pt x="25011" y="50647"/>
                    <a:pt x="24871" y="51171"/>
                  </a:cubicBezTo>
                  <a:cubicBezTo>
                    <a:pt x="24557" y="52218"/>
                    <a:pt x="24382" y="52812"/>
                    <a:pt x="24382" y="52812"/>
                  </a:cubicBezTo>
                  <a:cubicBezTo>
                    <a:pt x="24382" y="52812"/>
                    <a:pt x="24627" y="52253"/>
                    <a:pt x="25011" y="51240"/>
                  </a:cubicBezTo>
                  <a:cubicBezTo>
                    <a:pt x="25186" y="50716"/>
                    <a:pt x="25430" y="50088"/>
                    <a:pt x="25605" y="49319"/>
                  </a:cubicBezTo>
                  <a:cubicBezTo>
                    <a:pt x="25815" y="48586"/>
                    <a:pt x="25989" y="47747"/>
                    <a:pt x="26164" y="46804"/>
                  </a:cubicBezTo>
                  <a:cubicBezTo>
                    <a:pt x="26304" y="45861"/>
                    <a:pt x="26408" y="44848"/>
                    <a:pt x="26478" y="43765"/>
                  </a:cubicBezTo>
                  <a:cubicBezTo>
                    <a:pt x="26513" y="42682"/>
                    <a:pt x="26513" y="41495"/>
                    <a:pt x="26373" y="40307"/>
                  </a:cubicBezTo>
                  <a:cubicBezTo>
                    <a:pt x="26304" y="39119"/>
                    <a:pt x="26094" y="37897"/>
                    <a:pt x="25815" y="36674"/>
                  </a:cubicBezTo>
                  <a:cubicBezTo>
                    <a:pt x="25500" y="35452"/>
                    <a:pt x="25116" y="34194"/>
                    <a:pt x="24627" y="33006"/>
                  </a:cubicBezTo>
                  <a:cubicBezTo>
                    <a:pt x="24417" y="32413"/>
                    <a:pt x="24103" y="31819"/>
                    <a:pt x="23858" y="31225"/>
                  </a:cubicBezTo>
                  <a:cubicBezTo>
                    <a:pt x="23544" y="30631"/>
                    <a:pt x="23300" y="30142"/>
                    <a:pt x="22950" y="29513"/>
                  </a:cubicBezTo>
                  <a:cubicBezTo>
                    <a:pt x="22322" y="28431"/>
                    <a:pt x="21588" y="27383"/>
                    <a:pt x="20819" y="26405"/>
                  </a:cubicBezTo>
                  <a:cubicBezTo>
                    <a:pt x="19352" y="24588"/>
                    <a:pt x="17780" y="23086"/>
                    <a:pt x="16244" y="21933"/>
                  </a:cubicBezTo>
                  <a:cubicBezTo>
                    <a:pt x="17082" y="20082"/>
                    <a:pt x="17850" y="18231"/>
                    <a:pt x="18479" y="16310"/>
                  </a:cubicBezTo>
                  <a:cubicBezTo>
                    <a:pt x="18619" y="16379"/>
                    <a:pt x="18759" y="16449"/>
                    <a:pt x="18898" y="16519"/>
                  </a:cubicBezTo>
                  <a:cubicBezTo>
                    <a:pt x="19213" y="16694"/>
                    <a:pt x="19562" y="16903"/>
                    <a:pt x="19946" y="17148"/>
                  </a:cubicBezTo>
                  <a:lnTo>
                    <a:pt x="20086" y="17218"/>
                  </a:lnTo>
                  <a:lnTo>
                    <a:pt x="20121" y="17253"/>
                  </a:lnTo>
                  <a:lnTo>
                    <a:pt x="20400" y="17427"/>
                  </a:lnTo>
                  <a:cubicBezTo>
                    <a:pt x="20610" y="17567"/>
                    <a:pt x="20819" y="17707"/>
                    <a:pt x="20994" y="17847"/>
                  </a:cubicBezTo>
                  <a:cubicBezTo>
                    <a:pt x="21204" y="17986"/>
                    <a:pt x="21378" y="18126"/>
                    <a:pt x="21588" y="18266"/>
                  </a:cubicBezTo>
                  <a:cubicBezTo>
                    <a:pt x="21798" y="18440"/>
                    <a:pt x="22007" y="18580"/>
                    <a:pt x="22252" y="18755"/>
                  </a:cubicBezTo>
                  <a:cubicBezTo>
                    <a:pt x="22461" y="18929"/>
                    <a:pt x="22706" y="19139"/>
                    <a:pt x="22950" y="19314"/>
                  </a:cubicBezTo>
                  <a:cubicBezTo>
                    <a:pt x="23090" y="19418"/>
                    <a:pt x="23369" y="19663"/>
                    <a:pt x="23579" y="19873"/>
                  </a:cubicBezTo>
                  <a:cubicBezTo>
                    <a:pt x="25395" y="21409"/>
                    <a:pt x="27352" y="23470"/>
                    <a:pt x="29063" y="25950"/>
                  </a:cubicBezTo>
                  <a:cubicBezTo>
                    <a:pt x="29936" y="27208"/>
                    <a:pt x="30740" y="28570"/>
                    <a:pt x="31438" y="30002"/>
                  </a:cubicBezTo>
                  <a:cubicBezTo>
                    <a:pt x="31753" y="30631"/>
                    <a:pt x="32102" y="31470"/>
                    <a:pt x="32451" y="32203"/>
                  </a:cubicBezTo>
                  <a:cubicBezTo>
                    <a:pt x="32696" y="32972"/>
                    <a:pt x="33010" y="33705"/>
                    <a:pt x="33255" y="34474"/>
                  </a:cubicBezTo>
                  <a:cubicBezTo>
                    <a:pt x="33779" y="36011"/>
                    <a:pt x="34128" y="37617"/>
                    <a:pt x="34408" y="39189"/>
                  </a:cubicBezTo>
                  <a:cubicBezTo>
                    <a:pt x="34652" y="40796"/>
                    <a:pt x="34792" y="42368"/>
                    <a:pt x="34827" y="43905"/>
                  </a:cubicBezTo>
                  <a:cubicBezTo>
                    <a:pt x="34862" y="44673"/>
                    <a:pt x="34827" y="45442"/>
                    <a:pt x="34792" y="46175"/>
                  </a:cubicBezTo>
                  <a:cubicBezTo>
                    <a:pt x="34792" y="46944"/>
                    <a:pt x="34687" y="47643"/>
                    <a:pt x="34617" y="48341"/>
                  </a:cubicBezTo>
                  <a:cubicBezTo>
                    <a:pt x="34477" y="49773"/>
                    <a:pt x="34233" y="51101"/>
                    <a:pt x="33953" y="52288"/>
                  </a:cubicBezTo>
                  <a:cubicBezTo>
                    <a:pt x="33639" y="53511"/>
                    <a:pt x="33325" y="54594"/>
                    <a:pt x="32975" y="55537"/>
                  </a:cubicBezTo>
                  <a:cubicBezTo>
                    <a:pt x="32696" y="56515"/>
                    <a:pt x="32312" y="57318"/>
                    <a:pt x="32032" y="57982"/>
                  </a:cubicBezTo>
                  <a:cubicBezTo>
                    <a:pt x="31753" y="58646"/>
                    <a:pt x="31473" y="59170"/>
                    <a:pt x="31299" y="59519"/>
                  </a:cubicBezTo>
                  <a:cubicBezTo>
                    <a:pt x="31159" y="59868"/>
                    <a:pt x="31054" y="60043"/>
                    <a:pt x="31054" y="60043"/>
                  </a:cubicBezTo>
                  <a:cubicBezTo>
                    <a:pt x="31054" y="60043"/>
                    <a:pt x="31159" y="59868"/>
                    <a:pt x="31334" y="59554"/>
                  </a:cubicBezTo>
                  <a:cubicBezTo>
                    <a:pt x="31543" y="59205"/>
                    <a:pt x="31823" y="58716"/>
                    <a:pt x="32172" y="58052"/>
                  </a:cubicBezTo>
                  <a:cubicBezTo>
                    <a:pt x="32486" y="57388"/>
                    <a:pt x="32906" y="56620"/>
                    <a:pt x="33255" y="55642"/>
                  </a:cubicBezTo>
                  <a:cubicBezTo>
                    <a:pt x="33674" y="54733"/>
                    <a:pt x="34058" y="53616"/>
                    <a:pt x="34442" y="52428"/>
                  </a:cubicBezTo>
                  <a:cubicBezTo>
                    <a:pt x="34792" y="51205"/>
                    <a:pt x="35141" y="49878"/>
                    <a:pt x="35386" y="48446"/>
                  </a:cubicBezTo>
                  <a:cubicBezTo>
                    <a:pt x="35490" y="47747"/>
                    <a:pt x="35630" y="47014"/>
                    <a:pt x="35700" y="46245"/>
                  </a:cubicBezTo>
                  <a:cubicBezTo>
                    <a:pt x="35770" y="45512"/>
                    <a:pt x="35840" y="44708"/>
                    <a:pt x="35875" y="43940"/>
                  </a:cubicBezTo>
                  <a:cubicBezTo>
                    <a:pt x="35945" y="42333"/>
                    <a:pt x="35875" y="40691"/>
                    <a:pt x="35700" y="39015"/>
                  </a:cubicBezTo>
                  <a:cubicBezTo>
                    <a:pt x="35525" y="37373"/>
                    <a:pt x="35246" y="35661"/>
                    <a:pt x="34827" y="34019"/>
                  </a:cubicBezTo>
                  <a:cubicBezTo>
                    <a:pt x="34617" y="33181"/>
                    <a:pt x="34338" y="32378"/>
                    <a:pt x="34093" y="31539"/>
                  </a:cubicBezTo>
                  <a:cubicBezTo>
                    <a:pt x="33779" y="30736"/>
                    <a:pt x="33569" y="30002"/>
                    <a:pt x="33185" y="29199"/>
                  </a:cubicBezTo>
                  <a:cubicBezTo>
                    <a:pt x="32556" y="27627"/>
                    <a:pt x="31788" y="26160"/>
                    <a:pt x="30949" y="24763"/>
                  </a:cubicBezTo>
                  <a:cubicBezTo>
                    <a:pt x="29273" y="21968"/>
                    <a:pt x="27317" y="19663"/>
                    <a:pt x="25430" y="17812"/>
                  </a:cubicBezTo>
                  <a:cubicBezTo>
                    <a:pt x="25186" y="17602"/>
                    <a:pt x="25046" y="17427"/>
                    <a:pt x="24732" y="17148"/>
                  </a:cubicBezTo>
                  <a:cubicBezTo>
                    <a:pt x="24522" y="16938"/>
                    <a:pt x="24278" y="16764"/>
                    <a:pt x="24068" y="16554"/>
                  </a:cubicBezTo>
                  <a:cubicBezTo>
                    <a:pt x="23858" y="16379"/>
                    <a:pt x="23649" y="16205"/>
                    <a:pt x="23439" y="16030"/>
                  </a:cubicBezTo>
                  <a:cubicBezTo>
                    <a:pt x="23230" y="15821"/>
                    <a:pt x="22985" y="15646"/>
                    <a:pt x="22776" y="15471"/>
                  </a:cubicBezTo>
                  <a:cubicBezTo>
                    <a:pt x="22566" y="15331"/>
                    <a:pt x="22391" y="15157"/>
                    <a:pt x="22182" y="15017"/>
                  </a:cubicBezTo>
                  <a:lnTo>
                    <a:pt x="21937" y="14808"/>
                  </a:lnTo>
                  <a:lnTo>
                    <a:pt x="21867" y="14738"/>
                  </a:lnTo>
                  <a:lnTo>
                    <a:pt x="21693" y="14633"/>
                  </a:lnTo>
                  <a:lnTo>
                    <a:pt x="21553" y="14528"/>
                  </a:lnTo>
                  <a:cubicBezTo>
                    <a:pt x="21169" y="14284"/>
                    <a:pt x="20854" y="14074"/>
                    <a:pt x="20540" y="13864"/>
                  </a:cubicBezTo>
                  <a:cubicBezTo>
                    <a:pt x="20086" y="13585"/>
                    <a:pt x="19737" y="13340"/>
                    <a:pt x="19457" y="13166"/>
                  </a:cubicBezTo>
                  <a:cubicBezTo>
                    <a:pt x="19911" y="11419"/>
                    <a:pt x="20330" y="9673"/>
                    <a:pt x="20610" y="7891"/>
                  </a:cubicBezTo>
                  <a:cubicBezTo>
                    <a:pt x="20610" y="7891"/>
                    <a:pt x="22461" y="1394"/>
                    <a:pt x="19422" y="172"/>
                  </a:cubicBezTo>
                  <a:cubicBezTo>
                    <a:pt x="19141" y="53"/>
                    <a:pt x="18851" y="0"/>
                    <a:pt x="18558" y="0"/>
                  </a:cubicBez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62" name="Shape 562"/>
          <p:cNvSpPr txBox="1"/>
          <p:nvPr/>
        </p:nvSpPr>
        <p:spPr>
          <a:xfrm>
            <a:off x="1123755" y="2313839"/>
            <a:ext cx="580800" cy="22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b="1">
                <a:solidFill>
                  <a:schemeClr val="dk1"/>
                </a:solidFill>
                <a:latin typeface="Proxima Nova"/>
                <a:ea typeface="Proxima Nova"/>
                <a:cs typeface="Proxima Nova"/>
                <a:sym typeface="Proxima Nova"/>
              </a:rPr>
              <a:t>Concourse</a:t>
            </a:r>
            <a:endParaRPr sz="600"/>
          </a:p>
        </p:txBody>
      </p:sp>
      <p:sp>
        <p:nvSpPr>
          <p:cNvPr id="563" name="Shape 563"/>
          <p:cNvSpPr/>
          <p:nvPr/>
        </p:nvSpPr>
        <p:spPr>
          <a:xfrm>
            <a:off x="5935775" y="864275"/>
            <a:ext cx="1346400" cy="2253300"/>
          </a:xfrm>
          <a:prstGeom prst="roundRect">
            <a:avLst>
              <a:gd name="adj" fmla="val 5499"/>
            </a:avLst>
          </a:pr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chemeClr val="dk2"/>
              </a:solidFill>
              <a:latin typeface="Proxima Nova"/>
              <a:ea typeface="Proxima Nova"/>
              <a:cs typeface="Proxima Nova"/>
              <a:sym typeface="Proxima Nova"/>
            </a:endParaRPr>
          </a:p>
        </p:txBody>
      </p:sp>
      <p:sp>
        <p:nvSpPr>
          <p:cNvPr id="564" name="Shape 564"/>
          <p:cNvSpPr/>
          <p:nvPr/>
        </p:nvSpPr>
        <p:spPr>
          <a:xfrm>
            <a:off x="5915003" y="2094667"/>
            <a:ext cx="1114800" cy="37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900" b="1">
                <a:solidFill>
                  <a:schemeClr val="dk1"/>
                </a:solidFill>
                <a:latin typeface="Proxima Nova"/>
                <a:ea typeface="Proxima Nova"/>
                <a:cs typeface="Proxima Nova"/>
                <a:sym typeface="Proxima Nova"/>
              </a:rPr>
              <a:t>Pivotal Services</a:t>
            </a:r>
            <a:r>
              <a:rPr lang="en" sz="1200" b="1">
                <a:solidFill>
                  <a:schemeClr val="dk1"/>
                </a:solidFill>
                <a:latin typeface="Proxima Nova"/>
                <a:ea typeface="Proxima Nova"/>
                <a:cs typeface="Proxima Nova"/>
                <a:sym typeface="Proxima Nova"/>
              </a:rPr>
              <a:t/>
            </a:r>
            <a:br>
              <a:rPr lang="en" sz="1200" b="1">
                <a:solidFill>
                  <a:schemeClr val="dk1"/>
                </a:solidFill>
                <a:latin typeface="Proxima Nova"/>
                <a:ea typeface="Proxima Nova"/>
                <a:cs typeface="Proxima Nova"/>
                <a:sym typeface="Proxima Nova"/>
              </a:rPr>
            </a:br>
            <a:r>
              <a:rPr lang="en" sz="1100" b="1">
                <a:solidFill>
                  <a:schemeClr val="dk1"/>
                </a:solidFill>
                <a:latin typeface="Proxima Nova"/>
                <a:ea typeface="Proxima Nova"/>
                <a:cs typeface="Proxima Nova"/>
                <a:sym typeface="Proxima Nova"/>
              </a:rPr>
              <a:t>Marketplace</a:t>
            </a:r>
            <a:endParaRPr sz="1100">
              <a:solidFill>
                <a:schemeClr val="lt1"/>
              </a:solidFill>
              <a:latin typeface="Droid Sans Mono"/>
              <a:ea typeface="Droid Sans Mono"/>
              <a:cs typeface="Droid Sans Mono"/>
              <a:sym typeface="Droid Sans Mono"/>
            </a:endParaRPr>
          </a:p>
        </p:txBody>
      </p:sp>
      <p:grpSp>
        <p:nvGrpSpPr>
          <p:cNvPr id="565" name="Shape 565"/>
          <p:cNvGrpSpPr/>
          <p:nvPr/>
        </p:nvGrpSpPr>
        <p:grpSpPr>
          <a:xfrm>
            <a:off x="6135127" y="1643910"/>
            <a:ext cx="692904" cy="345332"/>
            <a:chOff x="4679075" y="2677575"/>
            <a:chExt cx="804300" cy="400850"/>
          </a:xfrm>
        </p:grpSpPr>
        <p:sp>
          <p:nvSpPr>
            <p:cNvPr id="566" name="Shape 566"/>
            <p:cNvSpPr/>
            <p:nvPr/>
          </p:nvSpPr>
          <p:spPr>
            <a:xfrm>
              <a:off x="5266375" y="2697975"/>
              <a:ext cx="39650" cy="39650"/>
            </a:xfrm>
            <a:custGeom>
              <a:avLst/>
              <a:gdLst/>
              <a:ahLst/>
              <a:cxnLst/>
              <a:rect l="0" t="0" r="0" b="0"/>
              <a:pathLst>
                <a:path w="1586" h="1586" extrusionOk="0">
                  <a:moveTo>
                    <a:pt x="788" y="1"/>
                  </a:moveTo>
                  <a:cubicBezTo>
                    <a:pt x="356" y="1"/>
                    <a:pt x="1" y="356"/>
                    <a:pt x="1" y="788"/>
                  </a:cubicBezTo>
                  <a:cubicBezTo>
                    <a:pt x="1" y="1230"/>
                    <a:pt x="356" y="1585"/>
                    <a:pt x="788" y="1585"/>
                  </a:cubicBezTo>
                  <a:cubicBezTo>
                    <a:pt x="1230" y="1585"/>
                    <a:pt x="1585" y="1230"/>
                    <a:pt x="1585" y="788"/>
                  </a:cubicBezTo>
                  <a:cubicBezTo>
                    <a:pt x="1585" y="356"/>
                    <a:pt x="1230" y="1"/>
                    <a:pt x="788" y="1"/>
                  </a:cubicBezTo>
                  <a:close/>
                </a:path>
              </a:pathLst>
            </a:custGeom>
            <a:solidFill>
              <a:srgbClr val="00AF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7" name="Shape 567"/>
            <p:cNvSpPr/>
            <p:nvPr/>
          </p:nvSpPr>
          <p:spPr>
            <a:xfrm>
              <a:off x="5102700" y="2677575"/>
              <a:ext cx="80425" cy="80450"/>
            </a:xfrm>
            <a:custGeom>
              <a:avLst/>
              <a:gdLst/>
              <a:ahLst/>
              <a:cxnLst/>
              <a:rect l="0" t="0" r="0" b="0"/>
              <a:pathLst>
                <a:path w="3217" h="3218" extrusionOk="0">
                  <a:moveTo>
                    <a:pt x="1613" y="1"/>
                  </a:moveTo>
                  <a:cubicBezTo>
                    <a:pt x="720" y="1"/>
                    <a:pt x="0" y="721"/>
                    <a:pt x="0" y="1604"/>
                  </a:cubicBezTo>
                  <a:cubicBezTo>
                    <a:pt x="0" y="2497"/>
                    <a:pt x="720" y="3217"/>
                    <a:pt x="1613" y="3217"/>
                  </a:cubicBezTo>
                  <a:cubicBezTo>
                    <a:pt x="2497" y="3217"/>
                    <a:pt x="3217" y="2497"/>
                    <a:pt x="3217" y="1604"/>
                  </a:cubicBezTo>
                  <a:cubicBezTo>
                    <a:pt x="3217" y="721"/>
                    <a:pt x="2497" y="1"/>
                    <a:pt x="1613" y="1"/>
                  </a:cubicBezTo>
                  <a:close/>
                </a:path>
              </a:pathLst>
            </a:custGeom>
            <a:solidFill>
              <a:srgbClr val="1C97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8" name="Shape 568"/>
            <p:cNvSpPr/>
            <p:nvPr/>
          </p:nvSpPr>
          <p:spPr>
            <a:xfrm>
              <a:off x="4960600" y="2678550"/>
              <a:ext cx="78275" cy="78500"/>
            </a:xfrm>
            <a:custGeom>
              <a:avLst/>
              <a:gdLst/>
              <a:ahLst/>
              <a:cxnLst/>
              <a:rect l="0" t="0" r="0" b="0"/>
              <a:pathLst>
                <a:path w="3131" h="3140" extrusionOk="0">
                  <a:moveTo>
                    <a:pt x="1566" y="0"/>
                  </a:moveTo>
                  <a:cubicBezTo>
                    <a:pt x="702" y="0"/>
                    <a:pt x="1" y="701"/>
                    <a:pt x="1" y="1565"/>
                  </a:cubicBezTo>
                  <a:cubicBezTo>
                    <a:pt x="1" y="2439"/>
                    <a:pt x="702" y="3140"/>
                    <a:pt x="1566" y="3140"/>
                  </a:cubicBezTo>
                  <a:cubicBezTo>
                    <a:pt x="2430" y="3140"/>
                    <a:pt x="3131" y="2439"/>
                    <a:pt x="3131" y="1565"/>
                  </a:cubicBezTo>
                  <a:cubicBezTo>
                    <a:pt x="3131" y="701"/>
                    <a:pt x="2430" y="0"/>
                    <a:pt x="1566" y="0"/>
                  </a:cubicBezTo>
                  <a:close/>
                </a:path>
              </a:pathLst>
            </a:custGeom>
            <a:solidFill>
              <a:srgbClr val="1C97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9" name="Shape 569"/>
            <p:cNvSpPr/>
            <p:nvPr/>
          </p:nvSpPr>
          <p:spPr>
            <a:xfrm>
              <a:off x="4836775" y="2697975"/>
              <a:ext cx="39625" cy="39650"/>
            </a:xfrm>
            <a:custGeom>
              <a:avLst/>
              <a:gdLst/>
              <a:ahLst/>
              <a:cxnLst/>
              <a:rect l="0" t="0" r="0" b="0"/>
              <a:pathLst>
                <a:path w="1585" h="1586" extrusionOk="0">
                  <a:moveTo>
                    <a:pt x="797" y="1"/>
                  </a:moveTo>
                  <a:cubicBezTo>
                    <a:pt x="355" y="1"/>
                    <a:pt x="0" y="356"/>
                    <a:pt x="0" y="788"/>
                  </a:cubicBezTo>
                  <a:cubicBezTo>
                    <a:pt x="0" y="1230"/>
                    <a:pt x="355" y="1585"/>
                    <a:pt x="797" y="1585"/>
                  </a:cubicBezTo>
                  <a:cubicBezTo>
                    <a:pt x="1229" y="1585"/>
                    <a:pt x="1584" y="1230"/>
                    <a:pt x="1584" y="788"/>
                  </a:cubicBezTo>
                  <a:cubicBezTo>
                    <a:pt x="1584" y="356"/>
                    <a:pt x="1229" y="1"/>
                    <a:pt x="797" y="1"/>
                  </a:cubicBezTo>
                  <a:close/>
                </a:path>
              </a:pathLst>
            </a:custGeom>
            <a:solidFill>
              <a:srgbClr val="1C97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0" name="Shape 570"/>
            <p:cNvSpPr/>
            <p:nvPr/>
          </p:nvSpPr>
          <p:spPr>
            <a:xfrm>
              <a:off x="5402725" y="2834325"/>
              <a:ext cx="53300" cy="53300"/>
            </a:xfrm>
            <a:custGeom>
              <a:avLst/>
              <a:gdLst/>
              <a:ahLst/>
              <a:cxnLst/>
              <a:rect l="0" t="0" r="0" b="0"/>
              <a:pathLst>
                <a:path w="2132" h="2132" extrusionOk="0">
                  <a:moveTo>
                    <a:pt x="1066" y="0"/>
                  </a:moveTo>
                  <a:cubicBezTo>
                    <a:pt x="480" y="0"/>
                    <a:pt x="0" y="480"/>
                    <a:pt x="0" y="1066"/>
                  </a:cubicBezTo>
                  <a:cubicBezTo>
                    <a:pt x="0" y="1651"/>
                    <a:pt x="480" y="2131"/>
                    <a:pt x="1066" y="2131"/>
                  </a:cubicBezTo>
                  <a:cubicBezTo>
                    <a:pt x="1651" y="2131"/>
                    <a:pt x="2131" y="1651"/>
                    <a:pt x="2131" y="1066"/>
                  </a:cubicBezTo>
                  <a:cubicBezTo>
                    <a:pt x="2131" y="480"/>
                    <a:pt x="1651" y="0"/>
                    <a:pt x="1066" y="0"/>
                  </a:cubicBezTo>
                  <a:close/>
                </a:path>
              </a:pathLst>
            </a:custGeom>
            <a:solidFill>
              <a:srgbClr val="00AF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1" name="Shape 571"/>
            <p:cNvSpPr/>
            <p:nvPr/>
          </p:nvSpPr>
          <p:spPr>
            <a:xfrm>
              <a:off x="5221500" y="2796150"/>
              <a:ext cx="129400" cy="129625"/>
            </a:xfrm>
            <a:custGeom>
              <a:avLst/>
              <a:gdLst/>
              <a:ahLst/>
              <a:cxnLst/>
              <a:rect l="0" t="0" r="0" b="0"/>
              <a:pathLst>
                <a:path w="5176" h="5185" extrusionOk="0">
                  <a:moveTo>
                    <a:pt x="2583" y="1"/>
                  </a:moveTo>
                  <a:cubicBezTo>
                    <a:pt x="1153" y="1"/>
                    <a:pt x="1" y="1162"/>
                    <a:pt x="1" y="2593"/>
                  </a:cubicBezTo>
                  <a:cubicBezTo>
                    <a:pt x="1" y="4023"/>
                    <a:pt x="1153" y="5185"/>
                    <a:pt x="2583" y="5185"/>
                  </a:cubicBezTo>
                  <a:cubicBezTo>
                    <a:pt x="4014" y="5185"/>
                    <a:pt x="5175" y="4023"/>
                    <a:pt x="5175" y="2593"/>
                  </a:cubicBezTo>
                  <a:cubicBezTo>
                    <a:pt x="5175" y="1162"/>
                    <a:pt x="4014" y="1"/>
                    <a:pt x="2583" y="1"/>
                  </a:cubicBezTo>
                  <a:close/>
                </a:path>
              </a:pathLst>
            </a:custGeom>
            <a:solidFill>
              <a:srgbClr val="00AF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2" name="Shape 572"/>
            <p:cNvSpPr/>
            <p:nvPr/>
          </p:nvSpPr>
          <p:spPr>
            <a:xfrm>
              <a:off x="5094050" y="2812000"/>
              <a:ext cx="97950" cy="97950"/>
            </a:xfrm>
            <a:custGeom>
              <a:avLst/>
              <a:gdLst/>
              <a:ahLst/>
              <a:cxnLst/>
              <a:rect l="0" t="0" r="0" b="0"/>
              <a:pathLst>
                <a:path w="3918" h="3918" extrusionOk="0">
                  <a:moveTo>
                    <a:pt x="1959" y="0"/>
                  </a:moveTo>
                  <a:cubicBezTo>
                    <a:pt x="874" y="0"/>
                    <a:pt x="1" y="874"/>
                    <a:pt x="1" y="1959"/>
                  </a:cubicBezTo>
                  <a:cubicBezTo>
                    <a:pt x="1" y="3044"/>
                    <a:pt x="874" y="3917"/>
                    <a:pt x="1959" y="3917"/>
                  </a:cubicBezTo>
                  <a:cubicBezTo>
                    <a:pt x="3035" y="3917"/>
                    <a:pt x="3918" y="3044"/>
                    <a:pt x="3918" y="1959"/>
                  </a:cubicBezTo>
                  <a:cubicBezTo>
                    <a:pt x="3918" y="874"/>
                    <a:pt x="3035" y="0"/>
                    <a:pt x="1959"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3" name="Shape 573"/>
            <p:cNvSpPr/>
            <p:nvPr/>
          </p:nvSpPr>
          <p:spPr>
            <a:xfrm>
              <a:off x="4926300" y="2787500"/>
              <a:ext cx="146900" cy="146925"/>
            </a:xfrm>
            <a:custGeom>
              <a:avLst/>
              <a:gdLst/>
              <a:ahLst/>
              <a:cxnLst/>
              <a:rect l="0" t="0" r="0" b="0"/>
              <a:pathLst>
                <a:path w="5876" h="5877" extrusionOk="0">
                  <a:moveTo>
                    <a:pt x="2938" y="1"/>
                  </a:moveTo>
                  <a:cubicBezTo>
                    <a:pt x="1315" y="1"/>
                    <a:pt x="0" y="1316"/>
                    <a:pt x="0" y="2939"/>
                  </a:cubicBezTo>
                  <a:cubicBezTo>
                    <a:pt x="0" y="4561"/>
                    <a:pt x="1315" y="5876"/>
                    <a:pt x="2938" y="5876"/>
                  </a:cubicBezTo>
                  <a:cubicBezTo>
                    <a:pt x="4560" y="5876"/>
                    <a:pt x="5876" y="4561"/>
                    <a:pt x="5876" y="2939"/>
                  </a:cubicBezTo>
                  <a:cubicBezTo>
                    <a:pt x="5876" y="1316"/>
                    <a:pt x="4560" y="1"/>
                    <a:pt x="2938"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4" name="Shape 574"/>
            <p:cNvSpPr/>
            <p:nvPr/>
          </p:nvSpPr>
          <p:spPr>
            <a:xfrm>
              <a:off x="4808675" y="2812950"/>
              <a:ext cx="95800" cy="96025"/>
            </a:xfrm>
            <a:custGeom>
              <a:avLst/>
              <a:gdLst/>
              <a:ahLst/>
              <a:cxnLst/>
              <a:rect l="0" t="0" r="0" b="0"/>
              <a:pathLst>
                <a:path w="3832" h="3841" extrusionOk="0">
                  <a:moveTo>
                    <a:pt x="1921" y="1"/>
                  </a:moveTo>
                  <a:cubicBezTo>
                    <a:pt x="865" y="1"/>
                    <a:pt x="1" y="865"/>
                    <a:pt x="1" y="1921"/>
                  </a:cubicBezTo>
                  <a:cubicBezTo>
                    <a:pt x="1" y="2977"/>
                    <a:pt x="865" y="3841"/>
                    <a:pt x="1921" y="3841"/>
                  </a:cubicBezTo>
                  <a:cubicBezTo>
                    <a:pt x="2977" y="3841"/>
                    <a:pt x="3831" y="2977"/>
                    <a:pt x="3831" y="1921"/>
                  </a:cubicBezTo>
                  <a:cubicBezTo>
                    <a:pt x="3831" y="865"/>
                    <a:pt x="2977" y="1"/>
                    <a:pt x="1921" y="1"/>
                  </a:cubicBezTo>
                  <a:close/>
                </a:path>
              </a:pathLst>
            </a:custGeom>
            <a:solidFill>
              <a:srgbClr val="1C97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5" name="Shape 575"/>
            <p:cNvSpPr/>
            <p:nvPr/>
          </p:nvSpPr>
          <p:spPr>
            <a:xfrm>
              <a:off x="4693725" y="2841025"/>
              <a:ext cx="39625" cy="39875"/>
            </a:xfrm>
            <a:custGeom>
              <a:avLst/>
              <a:gdLst/>
              <a:ahLst/>
              <a:cxnLst/>
              <a:rect l="0" t="0" r="0" b="0"/>
              <a:pathLst>
                <a:path w="1585" h="1595" extrusionOk="0">
                  <a:moveTo>
                    <a:pt x="787" y="1"/>
                  </a:moveTo>
                  <a:cubicBezTo>
                    <a:pt x="355" y="1"/>
                    <a:pt x="0" y="356"/>
                    <a:pt x="0" y="798"/>
                  </a:cubicBezTo>
                  <a:cubicBezTo>
                    <a:pt x="0" y="1239"/>
                    <a:pt x="355" y="1595"/>
                    <a:pt x="787" y="1595"/>
                  </a:cubicBezTo>
                  <a:cubicBezTo>
                    <a:pt x="1229" y="1595"/>
                    <a:pt x="1584" y="1239"/>
                    <a:pt x="1584" y="798"/>
                  </a:cubicBezTo>
                  <a:cubicBezTo>
                    <a:pt x="1584" y="356"/>
                    <a:pt x="1229" y="1"/>
                    <a:pt x="787" y="1"/>
                  </a:cubicBez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6" name="Shape 576"/>
            <p:cNvSpPr/>
            <p:nvPr/>
          </p:nvSpPr>
          <p:spPr>
            <a:xfrm>
              <a:off x="5375350" y="2950000"/>
              <a:ext cx="108025" cy="108275"/>
            </a:xfrm>
            <a:custGeom>
              <a:avLst/>
              <a:gdLst/>
              <a:ahLst/>
              <a:cxnLst/>
              <a:rect l="0" t="0" r="0" b="0"/>
              <a:pathLst>
                <a:path w="4321" h="4331" extrusionOk="0">
                  <a:moveTo>
                    <a:pt x="2161" y="0"/>
                  </a:moveTo>
                  <a:cubicBezTo>
                    <a:pt x="961" y="0"/>
                    <a:pt x="1" y="970"/>
                    <a:pt x="1" y="2161"/>
                  </a:cubicBezTo>
                  <a:cubicBezTo>
                    <a:pt x="1" y="3361"/>
                    <a:pt x="961" y="4330"/>
                    <a:pt x="2161" y="4330"/>
                  </a:cubicBezTo>
                  <a:cubicBezTo>
                    <a:pt x="3351" y="4330"/>
                    <a:pt x="4321" y="3361"/>
                    <a:pt x="4321" y="2161"/>
                  </a:cubicBezTo>
                  <a:cubicBezTo>
                    <a:pt x="4321" y="970"/>
                    <a:pt x="3351" y="0"/>
                    <a:pt x="2161" y="0"/>
                  </a:cubicBezTo>
                  <a:close/>
                </a:path>
              </a:pathLst>
            </a:custGeom>
            <a:solidFill>
              <a:srgbClr val="00AF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7" name="Shape 577"/>
            <p:cNvSpPr/>
            <p:nvPr/>
          </p:nvSpPr>
          <p:spPr>
            <a:xfrm>
              <a:off x="5243575" y="2961525"/>
              <a:ext cx="85250" cy="85225"/>
            </a:xfrm>
            <a:custGeom>
              <a:avLst/>
              <a:gdLst/>
              <a:ahLst/>
              <a:cxnLst/>
              <a:rect l="0" t="0" r="0" b="0"/>
              <a:pathLst>
                <a:path w="3410" h="3409" extrusionOk="0">
                  <a:moveTo>
                    <a:pt x="1700" y="0"/>
                  </a:moveTo>
                  <a:cubicBezTo>
                    <a:pt x="759" y="0"/>
                    <a:pt x="1" y="759"/>
                    <a:pt x="1" y="1700"/>
                  </a:cubicBezTo>
                  <a:cubicBezTo>
                    <a:pt x="1" y="2640"/>
                    <a:pt x="759" y="3408"/>
                    <a:pt x="1700" y="3408"/>
                  </a:cubicBezTo>
                  <a:cubicBezTo>
                    <a:pt x="2641" y="3408"/>
                    <a:pt x="3409" y="2640"/>
                    <a:pt x="3409" y="1700"/>
                  </a:cubicBezTo>
                  <a:cubicBezTo>
                    <a:pt x="3409" y="759"/>
                    <a:pt x="2641" y="0"/>
                    <a:pt x="170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8" name="Shape 578"/>
            <p:cNvSpPr/>
            <p:nvPr/>
          </p:nvSpPr>
          <p:spPr>
            <a:xfrm>
              <a:off x="5068625" y="2929850"/>
              <a:ext cx="148575" cy="148575"/>
            </a:xfrm>
            <a:custGeom>
              <a:avLst/>
              <a:gdLst/>
              <a:ahLst/>
              <a:cxnLst/>
              <a:rect l="0" t="0" r="0" b="0"/>
              <a:pathLst>
                <a:path w="5943" h="5943" extrusionOk="0">
                  <a:moveTo>
                    <a:pt x="2976" y="0"/>
                  </a:moveTo>
                  <a:cubicBezTo>
                    <a:pt x="1335" y="0"/>
                    <a:pt x="0" y="1325"/>
                    <a:pt x="0" y="2967"/>
                  </a:cubicBezTo>
                  <a:cubicBezTo>
                    <a:pt x="0" y="4608"/>
                    <a:pt x="1335" y="5943"/>
                    <a:pt x="2976" y="5943"/>
                  </a:cubicBezTo>
                  <a:cubicBezTo>
                    <a:pt x="4618" y="5943"/>
                    <a:pt x="5943" y="4608"/>
                    <a:pt x="5943" y="2967"/>
                  </a:cubicBezTo>
                  <a:cubicBezTo>
                    <a:pt x="5943" y="1325"/>
                    <a:pt x="4618" y="0"/>
                    <a:pt x="297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9" name="Shape 579"/>
            <p:cNvSpPr/>
            <p:nvPr/>
          </p:nvSpPr>
          <p:spPr>
            <a:xfrm>
              <a:off x="4962525" y="2966800"/>
              <a:ext cx="74675" cy="74675"/>
            </a:xfrm>
            <a:custGeom>
              <a:avLst/>
              <a:gdLst/>
              <a:ahLst/>
              <a:cxnLst/>
              <a:rect l="0" t="0" r="0" b="0"/>
              <a:pathLst>
                <a:path w="2987" h="2987" extrusionOk="0">
                  <a:moveTo>
                    <a:pt x="1489" y="1"/>
                  </a:moveTo>
                  <a:cubicBezTo>
                    <a:pt x="663" y="1"/>
                    <a:pt x="1" y="663"/>
                    <a:pt x="1" y="1489"/>
                  </a:cubicBezTo>
                  <a:cubicBezTo>
                    <a:pt x="1" y="2314"/>
                    <a:pt x="663" y="2986"/>
                    <a:pt x="1489" y="2986"/>
                  </a:cubicBezTo>
                  <a:cubicBezTo>
                    <a:pt x="2314" y="2986"/>
                    <a:pt x="2986" y="2314"/>
                    <a:pt x="2986" y="1489"/>
                  </a:cubicBezTo>
                  <a:cubicBezTo>
                    <a:pt x="2986" y="663"/>
                    <a:pt x="2314" y="1"/>
                    <a:pt x="1489" y="1"/>
                  </a:cubicBez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0" name="Shape 580"/>
            <p:cNvSpPr/>
            <p:nvPr/>
          </p:nvSpPr>
          <p:spPr>
            <a:xfrm>
              <a:off x="4790200" y="2937750"/>
              <a:ext cx="132750" cy="132750"/>
            </a:xfrm>
            <a:custGeom>
              <a:avLst/>
              <a:gdLst/>
              <a:ahLst/>
              <a:cxnLst/>
              <a:rect l="0" t="0" r="0" b="0"/>
              <a:pathLst>
                <a:path w="5310" h="5310" extrusionOk="0">
                  <a:moveTo>
                    <a:pt x="2660" y="1"/>
                  </a:moveTo>
                  <a:cubicBezTo>
                    <a:pt x="1191" y="1"/>
                    <a:pt x="1" y="1191"/>
                    <a:pt x="1" y="2651"/>
                  </a:cubicBezTo>
                  <a:cubicBezTo>
                    <a:pt x="1" y="4119"/>
                    <a:pt x="1191" y="5310"/>
                    <a:pt x="2660" y="5310"/>
                  </a:cubicBezTo>
                  <a:cubicBezTo>
                    <a:pt x="4129" y="5310"/>
                    <a:pt x="5310" y="4119"/>
                    <a:pt x="5310" y="2651"/>
                  </a:cubicBezTo>
                  <a:cubicBezTo>
                    <a:pt x="5310" y="1191"/>
                    <a:pt x="4129" y="1"/>
                    <a:pt x="2660" y="1"/>
                  </a:cubicBez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1" name="Shape 581"/>
            <p:cNvSpPr/>
            <p:nvPr/>
          </p:nvSpPr>
          <p:spPr>
            <a:xfrm>
              <a:off x="4679075" y="2969675"/>
              <a:ext cx="68900" cy="68925"/>
            </a:xfrm>
            <a:custGeom>
              <a:avLst/>
              <a:gdLst/>
              <a:ahLst/>
              <a:cxnLst/>
              <a:rect l="0" t="0" r="0" b="0"/>
              <a:pathLst>
                <a:path w="2756" h="2757" extrusionOk="0">
                  <a:moveTo>
                    <a:pt x="1373" y="1"/>
                  </a:moveTo>
                  <a:cubicBezTo>
                    <a:pt x="615" y="1"/>
                    <a:pt x="1" y="615"/>
                    <a:pt x="1" y="1374"/>
                  </a:cubicBezTo>
                  <a:cubicBezTo>
                    <a:pt x="1" y="2142"/>
                    <a:pt x="615" y="2756"/>
                    <a:pt x="1373" y="2756"/>
                  </a:cubicBezTo>
                  <a:cubicBezTo>
                    <a:pt x="2132" y="2756"/>
                    <a:pt x="2756" y="2142"/>
                    <a:pt x="2756" y="1374"/>
                  </a:cubicBezTo>
                  <a:cubicBezTo>
                    <a:pt x="2756" y="615"/>
                    <a:pt x="2132" y="1"/>
                    <a:pt x="1373" y="1"/>
                  </a:cubicBez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82" name="Shape 582"/>
          <p:cNvSpPr txBox="1"/>
          <p:nvPr/>
        </p:nvSpPr>
        <p:spPr>
          <a:xfrm>
            <a:off x="6007722" y="2436333"/>
            <a:ext cx="947700" cy="2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solidFill>
                  <a:schemeClr val="dk2"/>
                </a:solidFill>
                <a:latin typeface="Proxima Nova"/>
                <a:ea typeface="Proxima Nova"/>
                <a:cs typeface="Proxima Nova"/>
                <a:sym typeface="Proxima Nova"/>
              </a:rPr>
              <a:t>Pivotal and </a:t>
            </a:r>
            <a:endParaRPr sz="700">
              <a:solidFill>
                <a:schemeClr val="dk2"/>
              </a:solidFill>
              <a:latin typeface="Proxima Nova"/>
              <a:ea typeface="Proxima Nova"/>
              <a:cs typeface="Proxima Nova"/>
              <a:sym typeface="Proxima Nova"/>
            </a:endParaRPr>
          </a:p>
          <a:p>
            <a:pPr marL="0" lvl="0" indent="0" algn="ctr" rtl="0">
              <a:spcBef>
                <a:spcPts val="0"/>
              </a:spcBef>
              <a:spcAft>
                <a:spcPts val="0"/>
              </a:spcAft>
              <a:buNone/>
            </a:pPr>
            <a:r>
              <a:rPr lang="en" sz="700">
                <a:solidFill>
                  <a:schemeClr val="dk2"/>
                </a:solidFill>
                <a:latin typeface="Proxima Nova"/>
                <a:ea typeface="Proxima Nova"/>
                <a:cs typeface="Proxima Nova"/>
                <a:sym typeface="Proxima Nova"/>
              </a:rPr>
              <a:t>Partner Products</a:t>
            </a:r>
            <a:endParaRPr sz="700">
              <a:solidFill>
                <a:schemeClr val="dk2"/>
              </a:solidFill>
              <a:latin typeface="Proxima Nova"/>
              <a:ea typeface="Proxima Nova"/>
              <a:cs typeface="Proxima Nova"/>
              <a:sym typeface="Proxima Nova"/>
            </a:endParaRPr>
          </a:p>
        </p:txBody>
      </p:sp>
      <p:sp>
        <p:nvSpPr>
          <p:cNvPr id="583" name="Shape 583"/>
          <p:cNvSpPr txBox="1"/>
          <p:nvPr/>
        </p:nvSpPr>
        <p:spPr>
          <a:xfrm>
            <a:off x="675931" y="1059721"/>
            <a:ext cx="1108200" cy="2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700">
                <a:solidFill>
                  <a:schemeClr val="dk2"/>
                </a:solidFill>
                <a:latin typeface="Proxima Nova"/>
                <a:ea typeface="Proxima Nova"/>
                <a:cs typeface="Proxima Nova"/>
                <a:sym typeface="Proxima Nova"/>
              </a:rPr>
              <a:t>Continuous</a:t>
            </a:r>
            <a:endParaRPr sz="700">
              <a:solidFill>
                <a:schemeClr val="dk2"/>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700">
                <a:solidFill>
                  <a:schemeClr val="dk2"/>
                </a:solidFill>
                <a:latin typeface="Proxima Nova"/>
                <a:ea typeface="Proxima Nova"/>
                <a:cs typeface="Proxima Nova"/>
                <a:sym typeface="Proxima Nova"/>
              </a:rPr>
              <a:t>delivery</a:t>
            </a:r>
            <a:endParaRPr sz="700">
              <a:solidFill>
                <a:schemeClr val="dk2"/>
              </a:solidFill>
              <a:latin typeface="Proxima Nova"/>
              <a:ea typeface="Proxima Nova"/>
              <a:cs typeface="Proxima Nova"/>
              <a:sym typeface="Proxima Nova"/>
            </a:endParaRPr>
          </a:p>
        </p:txBody>
      </p:sp>
      <p:sp>
        <p:nvSpPr>
          <p:cNvPr id="584" name="Shape 584"/>
          <p:cNvSpPr/>
          <p:nvPr/>
        </p:nvSpPr>
        <p:spPr>
          <a:xfrm>
            <a:off x="7226928" y="1786723"/>
            <a:ext cx="468300" cy="76500"/>
          </a:xfrm>
          <a:prstGeom prst="rightArrow">
            <a:avLst>
              <a:gd name="adj1" fmla="val 36040"/>
              <a:gd name="adj2" fmla="val 54513"/>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5" name="Shape 585"/>
          <p:cNvSpPr/>
          <p:nvPr/>
        </p:nvSpPr>
        <p:spPr>
          <a:xfrm>
            <a:off x="7226928" y="2232423"/>
            <a:ext cx="468300" cy="76500"/>
          </a:xfrm>
          <a:prstGeom prst="rightArrow">
            <a:avLst>
              <a:gd name="adj1" fmla="val 36040"/>
              <a:gd name="adj2" fmla="val 54513"/>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6" name="Shape 586"/>
          <p:cNvSpPr txBox="1"/>
          <p:nvPr/>
        </p:nvSpPr>
        <p:spPr>
          <a:xfrm>
            <a:off x="7639853" y="1721923"/>
            <a:ext cx="947700" cy="2061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 sz="700">
                <a:solidFill>
                  <a:schemeClr val="accent3"/>
                </a:solidFill>
                <a:latin typeface="Proxima Nova"/>
                <a:ea typeface="Proxima Nova"/>
                <a:cs typeface="Proxima Nova"/>
                <a:sym typeface="Proxima Nova"/>
              </a:rPr>
              <a:t>Public Cloud Services</a:t>
            </a:r>
            <a:endParaRPr sz="700">
              <a:solidFill>
                <a:schemeClr val="accent3"/>
              </a:solidFill>
            </a:endParaRPr>
          </a:p>
        </p:txBody>
      </p:sp>
      <p:sp>
        <p:nvSpPr>
          <p:cNvPr id="587" name="Shape 587"/>
          <p:cNvSpPr txBox="1"/>
          <p:nvPr/>
        </p:nvSpPr>
        <p:spPr>
          <a:xfrm>
            <a:off x="7639851" y="2122460"/>
            <a:ext cx="768300" cy="3948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 sz="700">
                <a:solidFill>
                  <a:schemeClr val="accent3"/>
                </a:solidFill>
                <a:latin typeface="Proxima Nova"/>
                <a:ea typeface="Proxima Nova"/>
                <a:cs typeface="Proxima Nova"/>
                <a:sym typeface="Proxima Nova"/>
              </a:rPr>
              <a:t>Customer Managed Services</a:t>
            </a:r>
            <a:endParaRPr sz="700">
              <a:solidFill>
                <a:schemeClr val="accent3"/>
              </a:solidFill>
            </a:endParaRPr>
          </a:p>
        </p:txBody>
      </p:sp>
      <p:sp>
        <p:nvSpPr>
          <p:cNvPr id="588" name="Shape 588"/>
          <p:cNvSpPr/>
          <p:nvPr/>
        </p:nvSpPr>
        <p:spPr>
          <a:xfrm rot="-5399517">
            <a:off x="6040100" y="1883029"/>
            <a:ext cx="2134500" cy="227400"/>
          </a:xfrm>
          <a:prstGeom prst="roundRect">
            <a:avLst>
              <a:gd name="adj" fmla="val 50000"/>
            </a:avLst>
          </a:prstGeom>
          <a:noFill/>
          <a:ln w="9525" cap="rnd" cmpd="sng">
            <a:solidFill>
              <a:schemeClr val="accent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800" b="1">
                <a:solidFill>
                  <a:schemeClr val="accent3"/>
                </a:solidFill>
                <a:latin typeface="Proxima Nova"/>
                <a:ea typeface="Proxima Nova"/>
                <a:cs typeface="Proxima Nova"/>
                <a:sym typeface="Proxima Nova"/>
              </a:rPr>
              <a:t>Open Service Broker API</a:t>
            </a:r>
            <a:endParaRPr sz="800" b="1" i="0" u="none" strike="noStrike" cap="none">
              <a:solidFill>
                <a:schemeClr val="accent3"/>
              </a:solidFill>
              <a:latin typeface="Proxima Nova"/>
              <a:ea typeface="Proxima Nova"/>
              <a:cs typeface="Proxima Nova"/>
              <a:sym typeface="Proxima Nova"/>
            </a:endParaRPr>
          </a:p>
        </p:txBody>
      </p:sp>
      <p:sp>
        <p:nvSpPr>
          <p:cNvPr id="589" name="Shape 589"/>
          <p:cNvSpPr txBox="1"/>
          <p:nvPr/>
        </p:nvSpPr>
        <p:spPr>
          <a:xfrm>
            <a:off x="7299750" y="3406800"/>
            <a:ext cx="519000" cy="376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700">
                <a:solidFill>
                  <a:schemeClr val="lt2"/>
                </a:solidFill>
                <a:latin typeface="Proxima Nova"/>
                <a:ea typeface="Proxima Nova"/>
                <a:cs typeface="Proxima Nova"/>
                <a:sym typeface="Proxima Nova"/>
              </a:rPr>
              <a:t>Repair</a:t>
            </a:r>
            <a:r>
              <a:rPr lang="en" sz="600">
                <a:solidFill>
                  <a:schemeClr val="lt2"/>
                </a:solidFill>
                <a:latin typeface="Proxima Nova"/>
                <a:ea typeface="Proxima Nova"/>
                <a:cs typeface="Proxima Nova"/>
                <a:sym typeface="Proxima Nova"/>
              </a:rPr>
              <a:t> </a:t>
            </a:r>
            <a:endParaRPr sz="600">
              <a:solidFill>
                <a:schemeClr val="lt2"/>
              </a:solidFill>
              <a:latin typeface="Proxima Nova"/>
              <a:ea typeface="Proxima Nova"/>
              <a:cs typeface="Proxima Nova"/>
              <a:sym typeface="Proxima Nova"/>
            </a:endParaRPr>
          </a:p>
          <a:p>
            <a:pPr marL="0" lvl="0" indent="0" rtl="0">
              <a:spcBef>
                <a:spcPts val="0"/>
              </a:spcBef>
              <a:spcAft>
                <a:spcPts val="0"/>
              </a:spcAft>
              <a:buNone/>
            </a:pPr>
            <a:r>
              <a:rPr lang="en" sz="600">
                <a:solidFill>
                  <a:schemeClr val="dk2"/>
                </a:solidFill>
                <a:latin typeface="Proxima Nova"/>
                <a:ea typeface="Proxima Nova"/>
                <a:cs typeface="Proxima Nova"/>
                <a:sym typeface="Proxima Nova"/>
              </a:rPr>
              <a:t>— CVEs</a:t>
            </a:r>
            <a:endParaRPr sz="600">
              <a:solidFill>
                <a:schemeClr val="dk2"/>
              </a:solidFill>
              <a:latin typeface="Proxima Nova"/>
              <a:ea typeface="Proxima Nova"/>
              <a:cs typeface="Proxima Nova"/>
              <a:sym typeface="Proxima Nova"/>
            </a:endParaRPr>
          </a:p>
        </p:txBody>
      </p:sp>
      <p:sp>
        <p:nvSpPr>
          <p:cNvPr id="590" name="Shape 590"/>
          <p:cNvSpPr txBox="1"/>
          <p:nvPr/>
        </p:nvSpPr>
        <p:spPr>
          <a:xfrm>
            <a:off x="7818750" y="3406800"/>
            <a:ext cx="519000" cy="376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700">
                <a:solidFill>
                  <a:schemeClr val="lt2"/>
                </a:solidFill>
                <a:latin typeface="Proxima Nova"/>
                <a:ea typeface="Proxima Nova"/>
                <a:cs typeface="Proxima Nova"/>
                <a:sym typeface="Proxima Nova"/>
              </a:rPr>
              <a:t>Repave</a:t>
            </a:r>
            <a:r>
              <a:rPr lang="en" sz="600">
                <a:solidFill>
                  <a:schemeClr val="lt2"/>
                </a:solidFill>
                <a:latin typeface="Proxima Nova"/>
                <a:ea typeface="Proxima Nova"/>
                <a:cs typeface="Proxima Nova"/>
                <a:sym typeface="Proxima Nova"/>
              </a:rPr>
              <a:t> </a:t>
            </a:r>
            <a:endParaRPr sz="600">
              <a:solidFill>
                <a:schemeClr val="dk2"/>
              </a:solidFill>
              <a:latin typeface="Proxima Nova"/>
              <a:ea typeface="Proxima Nova"/>
              <a:cs typeface="Proxima Nova"/>
              <a:sym typeface="Proxima Nova"/>
            </a:endParaRPr>
          </a:p>
        </p:txBody>
      </p:sp>
      <p:sp>
        <p:nvSpPr>
          <p:cNvPr id="591" name="Shape 591"/>
          <p:cNvSpPr txBox="1"/>
          <p:nvPr/>
        </p:nvSpPr>
        <p:spPr>
          <a:xfrm>
            <a:off x="8337750" y="3406800"/>
            <a:ext cx="580800" cy="376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700">
                <a:solidFill>
                  <a:schemeClr val="lt2"/>
                </a:solidFill>
                <a:latin typeface="Proxima Nova"/>
                <a:ea typeface="Proxima Nova"/>
                <a:cs typeface="Proxima Nova"/>
                <a:sym typeface="Proxima Nova"/>
              </a:rPr>
              <a:t>Rotate</a:t>
            </a:r>
            <a:r>
              <a:rPr lang="en" sz="600">
                <a:solidFill>
                  <a:schemeClr val="lt2"/>
                </a:solidFill>
                <a:latin typeface="Proxima Nova"/>
                <a:ea typeface="Proxima Nova"/>
                <a:cs typeface="Proxima Nova"/>
                <a:sym typeface="Proxima Nova"/>
              </a:rPr>
              <a:t> </a:t>
            </a:r>
            <a:endParaRPr sz="600">
              <a:solidFill>
                <a:schemeClr val="lt2"/>
              </a:solidFill>
              <a:latin typeface="Proxima Nova"/>
              <a:ea typeface="Proxima Nova"/>
              <a:cs typeface="Proxima Nova"/>
              <a:sym typeface="Proxima Nova"/>
            </a:endParaRPr>
          </a:p>
          <a:p>
            <a:pPr marL="0" lvl="0" indent="0" rtl="0">
              <a:spcBef>
                <a:spcPts val="0"/>
              </a:spcBef>
              <a:spcAft>
                <a:spcPts val="0"/>
              </a:spcAft>
              <a:buNone/>
            </a:pPr>
            <a:r>
              <a:rPr lang="en" sz="600">
                <a:solidFill>
                  <a:schemeClr val="dk2"/>
                </a:solidFill>
                <a:latin typeface="Proxima Nova"/>
                <a:ea typeface="Proxima Nova"/>
                <a:cs typeface="Proxima Nova"/>
                <a:sym typeface="Proxima Nova"/>
              </a:rPr>
              <a:t>— Credhub</a:t>
            </a:r>
            <a:endParaRPr sz="600">
              <a:solidFill>
                <a:schemeClr val="dk2"/>
              </a:solidFill>
              <a:latin typeface="Proxima Nova"/>
              <a:ea typeface="Proxima Nova"/>
              <a:cs typeface="Proxima Nova"/>
              <a:sym typeface="Proxima Nova"/>
            </a:endParaRPr>
          </a:p>
        </p:txBody>
      </p:sp>
      <p:cxnSp>
        <p:nvCxnSpPr>
          <p:cNvPr id="592" name="Shape 592"/>
          <p:cNvCxnSpPr>
            <a:stCxn id="539" idx="2"/>
          </p:cNvCxnSpPr>
          <p:nvPr/>
        </p:nvCxnSpPr>
        <p:spPr>
          <a:xfrm>
            <a:off x="2933731" y="415208"/>
            <a:ext cx="0" cy="393600"/>
          </a:xfrm>
          <a:prstGeom prst="straightConnector1">
            <a:avLst/>
          </a:prstGeom>
          <a:noFill/>
          <a:ln w="9525" cap="flat" cmpd="sng">
            <a:solidFill>
              <a:schemeClr val="dk2"/>
            </a:solidFill>
            <a:prstDash val="dot"/>
            <a:round/>
            <a:headEnd type="none" w="med" len="med"/>
            <a:tailEnd type="triangle" w="med" len="med"/>
          </a:ln>
        </p:spPr>
      </p:cxnSp>
      <p:cxnSp>
        <p:nvCxnSpPr>
          <p:cNvPr id="593" name="Shape 593"/>
          <p:cNvCxnSpPr/>
          <p:nvPr/>
        </p:nvCxnSpPr>
        <p:spPr>
          <a:xfrm>
            <a:off x="4926281" y="442946"/>
            <a:ext cx="0" cy="393600"/>
          </a:xfrm>
          <a:prstGeom prst="straightConnector1">
            <a:avLst/>
          </a:prstGeom>
          <a:noFill/>
          <a:ln w="9525" cap="flat" cmpd="sng">
            <a:solidFill>
              <a:schemeClr val="dk2"/>
            </a:solidFill>
            <a:prstDash val="dot"/>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Shape 598"/>
          <p:cNvSpPr txBox="1">
            <a:spLocks noGrp="1"/>
          </p:cNvSpPr>
          <p:nvPr>
            <p:ph type="title"/>
          </p:nvPr>
        </p:nvSpPr>
        <p:spPr>
          <a:xfrm>
            <a:off x="253550" y="151275"/>
            <a:ext cx="8663100" cy="5577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000000"/>
              </a:buClr>
              <a:buSzPts val="1100"/>
              <a:buFont typeface="Arial"/>
              <a:buNone/>
            </a:pPr>
            <a:r>
              <a:rPr lang="en"/>
              <a:t>Leveraging more than one abstraction</a:t>
            </a:r>
            <a:endParaRPr/>
          </a:p>
        </p:txBody>
      </p:sp>
      <p:sp>
        <p:nvSpPr>
          <p:cNvPr id="599" name="Shape 599"/>
          <p:cNvSpPr/>
          <p:nvPr/>
        </p:nvSpPr>
        <p:spPr>
          <a:xfrm>
            <a:off x="450500" y="781250"/>
            <a:ext cx="8235900" cy="3719100"/>
          </a:xfrm>
          <a:prstGeom prst="roundRect">
            <a:avLst>
              <a:gd name="adj" fmla="val 2152"/>
            </a:avLst>
          </a:prstGeom>
          <a:solidFill>
            <a:srgbClr val="CFD5DD"/>
          </a:solidFill>
          <a:ln>
            <a:noFill/>
          </a:ln>
        </p:spPr>
        <p:txBody>
          <a:bodyPr spcFirstLastPara="1" wrap="square" lIns="0" tIns="0" rIns="0" bIns="9125" anchor="ctr" anchorCtr="0">
            <a:noAutofit/>
          </a:bodyPr>
          <a:lstStyle/>
          <a:p>
            <a:pPr marL="0" marR="0" lvl="0" indent="0" algn="ctr" rtl="0">
              <a:spcBef>
                <a:spcPts val="0"/>
              </a:spcBef>
              <a:spcAft>
                <a:spcPts val="0"/>
              </a:spcAft>
              <a:buNone/>
            </a:pPr>
            <a:endParaRPr sz="1200" i="0" u="none" strike="noStrike" cap="none">
              <a:solidFill>
                <a:schemeClr val="dk1"/>
              </a:solidFill>
              <a:latin typeface="Proxima Nova"/>
              <a:ea typeface="Proxima Nova"/>
              <a:cs typeface="Proxima Nova"/>
              <a:sym typeface="Proxima Nova"/>
            </a:endParaRPr>
          </a:p>
        </p:txBody>
      </p:sp>
      <p:sp>
        <p:nvSpPr>
          <p:cNvPr id="600" name="Shape 600"/>
          <p:cNvSpPr/>
          <p:nvPr/>
        </p:nvSpPr>
        <p:spPr>
          <a:xfrm>
            <a:off x="4777925" y="1358950"/>
            <a:ext cx="3727800" cy="2505300"/>
          </a:xfrm>
          <a:prstGeom prst="roundRect">
            <a:avLst>
              <a:gd name="adj" fmla="val 1719"/>
            </a:avLst>
          </a:prstGeom>
          <a:solidFill>
            <a:srgbClr val="FFFFFF">
              <a:alpha val="56540"/>
            </a:srgbClr>
          </a:solidFill>
          <a:ln>
            <a:noFill/>
          </a:ln>
        </p:spPr>
        <p:txBody>
          <a:bodyPr spcFirstLastPara="1" wrap="square" lIns="0" tIns="0" rIns="0" bIns="9125" anchor="ctr" anchorCtr="0">
            <a:noAutofit/>
          </a:bodyPr>
          <a:lstStyle/>
          <a:p>
            <a:pPr marL="0" marR="0" lvl="0" indent="0" algn="ctr" rtl="0">
              <a:spcBef>
                <a:spcPts val="0"/>
              </a:spcBef>
              <a:spcAft>
                <a:spcPts val="0"/>
              </a:spcAft>
              <a:buNone/>
            </a:pPr>
            <a:endParaRPr sz="1200" i="0" u="none" strike="noStrike" cap="none">
              <a:solidFill>
                <a:srgbClr val="FFFFFF"/>
              </a:solidFill>
              <a:latin typeface="Proxima Nova"/>
              <a:ea typeface="Proxima Nova"/>
              <a:cs typeface="Proxima Nova"/>
              <a:sym typeface="Proxima Nova"/>
            </a:endParaRPr>
          </a:p>
        </p:txBody>
      </p:sp>
      <p:sp>
        <p:nvSpPr>
          <p:cNvPr id="601" name="Shape 601"/>
          <p:cNvSpPr/>
          <p:nvPr/>
        </p:nvSpPr>
        <p:spPr>
          <a:xfrm>
            <a:off x="627400" y="3986834"/>
            <a:ext cx="7878300" cy="371100"/>
          </a:xfrm>
          <a:prstGeom prst="roundRect">
            <a:avLst>
              <a:gd name="adj" fmla="val 13626"/>
            </a:avLst>
          </a:prstGeom>
          <a:solidFill>
            <a:schemeClr val="accent2"/>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1100">
                <a:solidFill>
                  <a:srgbClr val="FFFFFF"/>
                </a:solidFill>
                <a:latin typeface="Proxima Nova"/>
                <a:ea typeface="Proxima Nova"/>
                <a:cs typeface="Proxima Nova"/>
                <a:sym typeface="Proxima Nova"/>
              </a:rPr>
              <a:t>BOSH</a:t>
            </a:r>
            <a:endParaRPr sz="1100" i="0" u="none" strike="noStrike" cap="none">
              <a:solidFill>
                <a:srgbClr val="FFFFFF"/>
              </a:solidFill>
              <a:latin typeface="Proxima Nova"/>
              <a:ea typeface="Proxima Nova"/>
              <a:cs typeface="Proxima Nova"/>
              <a:sym typeface="Proxima Nova"/>
            </a:endParaRPr>
          </a:p>
        </p:txBody>
      </p:sp>
      <p:sp>
        <p:nvSpPr>
          <p:cNvPr id="602" name="Shape 602"/>
          <p:cNvSpPr/>
          <p:nvPr/>
        </p:nvSpPr>
        <p:spPr>
          <a:xfrm>
            <a:off x="626763" y="1352177"/>
            <a:ext cx="3692100" cy="1677000"/>
          </a:xfrm>
          <a:prstGeom prst="roundRect">
            <a:avLst>
              <a:gd name="adj" fmla="val 1736"/>
            </a:avLst>
          </a:prstGeom>
          <a:solidFill>
            <a:schemeClr val="accent1"/>
          </a:solidFill>
          <a:ln>
            <a:noFill/>
          </a:ln>
        </p:spPr>
        <p:txBody>
          <a:bodyPr spcFirstLastPara="1" wrap="square" lIns="0" tIns="0" rIns="0" bIns="9125" anchor="t" anchorCtr="0">
            <a:noAutofit/>
          </a:bodyPr>
          <a:lstStyle/>
          <a:p>
            <a:pPr marL="0" marR="0" lvl="0" indent="0" algn="ctr" rtl="0">
              <a:spcBef>
                <a:spcPts val="0"/>
              </a:spcBef>
              <a:spcAft>
                <a:spcPts val="0"/>
              </a:spcAft>
              <a:buNone/>
            </a:pPr>
            <a:endParaRPr sz="1200" i="0" u="none" strike="noStrike" cap="none">
              <a:solidFill>
                <a:srgbClr val="FFFFFF"/>
              </a:solidFill>
              <a:latin typeface="Proxima Nova"/>
              <a:ea typeface="Proxima Nova"/>
              <a:cs typeface="Proxima Nova"/>
              <a:sym typeface="Proxima Nova"/>
            </a:endParaRPr>
          </a:p>
        </p:txBody>
      </p:sp>
      <p:sp>
        <p:nvSpPr>
          <p:cNvPr id="603" name="Shape 603"/>
          <p:cNvSpPr/>
          <p:nvPr/>
        </p:nvSpPr>
        <p:spPr>
          <a:xfrm>
            <a:off x="626763" y="3099569"/>
            <a:ext cx="2768700" cy="765300"/>
          </a:xfrm>
          <a:prstGeom prst="roundRect">
            <a:avLst>
              <a:gd name="adj" fmla="val 4825"/>
            </a:avLst>
          </a:prstGeom>
          <a:solidFill>
            <a:schemeClr val="accent1"/>
          </a:solidFill>
          <a:ln>
            <a:noFill/>
          </a:ln>
        </p:spPr>
        <p:txBody>
          <a:bodyPr spcFirstLastPara="1" wrap="square" lIns="0" tIns="0" rIns="0" bIns="9125" anchor="t" anchorCtr="0">
            <a:noAutofit/>
          </a:bodyPr>
          <a:lstStyle/>
          <a:p>
            <a:pPr marL="0" marR="0" lvl="0" indent="0" algn="ctr" rtl="0">
              <a:spcBef>
                <a:spcPts val="0"/>
              </a:spcBef>
              <a:spcAft>
                <a:spcPts val="0"/>
              </a:spcAft>
              <a:buNone/>
            </a:pPr>
            <a:endParaRPr sz="1200" i="0" u="none" strike="noStrike" cap="none">
              <a:solidFill>
                <a:srgbClr val="FFFFFF"/>
              </a:solidFill>
              <a:latin typeface="Proxima Nova"/>
              <a:ea typeface="Proxima Nova"/>
              <a:cs typeface="Proxima Nova"/>
              <a:sym typeface="Proxima Nova"/>
            </a:endParaRPr>
          </a:p>
        </p:txBody>
      </p:sp>
      <p:sp>
        <p:nvSpPr>
          <p:cNvPr id="604" name="Shape 604"/>
          <p:cNvSpPr/>
          <p:nvPr/>
        </p:nvSpPr>
        <p:spPr>
          <a:xfrm>
            <a:off x="3447142" y="3099577"/>
            <a:ext cx="871800" cy="765300"/>
          </a:xfrm>
          <a:prstGeom prst="roundRect">
            <a:avLst>
              <a:gd name="adj" fmla="val 7233"/>
            </a:avLst>
          </a:prstGeom>
          <a:solidFill>
            <a:srgbClr val="78909C"/>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800">
                <a:solidFill>
                  <a:srgbClr val="FFFFFF"/>
                </a:solidFill>
                <a:latin typeface="Proxima Nova"/>
                <a:ea typeface="Proxima Nova"/>
                <a:cs typeface="Proxima Nova"/>
                <a:sym typeface="Proxima Nova"/>
              </a:rPr>
              <a:t>Other</a:t>
            </a:r>
            <a:endParaRPr sz="800">
              <a:solidFill>
                <a:srgbClr val="FFFFFF"/>
              </a:solidFill>
              <a:latin typeface="Proxima Nova"/>
              <a:ea typeface="Proxima Nova"/>
              <a:cs typeface="Proxima Nova"/>
              <a:sym typeface="Proxima Nova"/>
            </a:endParaRPr>
          </a:p>
          <a:p>
            <a:pPr marL="0" marR="0" lvl="0" indent="0" algn="ctr" rtl="0">
              <a:spcBef>
                <a:spcPts val="0"/>
              </a:spcBef>
              <a:spcAft>
                <a:spcPts val="0"/>
              </a:spcAft>
              <a:buNone/>
            </a:pPr>
            <a:r>
              <a:rPr lang="en" sz="800">
                <a:solidFill>
                  <a:srgbClr val="FFFFFF"/>
                </a:solidFill>
                <a:latin typeface="Proxima Nova"/>
                <a:ea typeface="Proxima Nova"/>
                <a:cs typeface="Proxima Nova"/>
                <a:sym typeface="Proxima Nova"/>
              </a:rPr>
              <a:t>Broker</a:t>
            </a:r>
            <a:endParaRPr sz="800">
              <a:solidFill>
                <a:srgbClr val="FFFFFF"/>
              </a:solidFill>
              <a:latin typeface="Proxima Nova"/>
              <a:ea typeface="Proxima Nova"/>
              <a:cs typeface="Proxima Nova"/>
              <a:sym typeface="Proxima Nova"/>
            </a:endParaRPr>
          </a:p>
          <a:p>
            <a:pPr marL="0" marR="0" lvl="0" indent="0" algn="ctr" rtl="0">
              <a:spcBef>
                <a:spcPts val="0"/>
              </a:spcBef>
              <a:spcAft>
                <a:spcPts val="0"/>
              </a:spcAft>
              <a:buNone/>
            </a:pPr>
            <a:r>
              <a:rPr lang="en" sz="800">
                <a:solidFill>
                  <a:srgbClr val="FFFFFF"/>
                </a:solidFill>
                <a:latin typeface="Proxima Nova"/>
                <a:ea typeface="Proxima Nova"/>
                <a:cs typeface="Proxima Nova"/>
                <a:sym typeface="Proxima Nova"/>
              </a:rPr>
              <a:t>Services</a:t>
            </a:r>
            <a:endParaRPr sz="800">
              <a:solidFill>
                <a:srgbClr val="FFFFFF"/>
              </a:solidFill>
              <a:latin typeface="Proxima Nova"/>
              <a:ea typeface="Proxima Nova"/>
              <a:cs typeface="Proxima Nova"/>
              <a:sym typeface="Proxima Nova"/>
            </a:endParaRPr>
          </a:p>
        </p:txBody>
      </p:sp>
      <p:sp>
        <p:nvSpPr>
          <p:cNvPr id="605" name="Shape 605"/>
          <p:cNvSpPr txBox="1"/>
          <p:nvPr/>
        </p:nvSpPr>
        <p:spPr>
          <a:xfrm>
            <a:off x="803346" y="3191808"/>
            <a:ext cx="2415600" cy="21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1"/>
                </a:solidFill>
                <a:latin typeface="Proxima Nova"/>
                <a:ea typeface="Proxima Nova"/>
                <a:cs typeface="Proxima Nova"/>
                <a:sym typeface="Proxima Nova"/>
              </a:rPr>
              <a:t>Platform Services</a:t>
            </a:r>
            <a:endParaRPr sz="1100">
              <a:solidFill>
                <a:schemeClr val="dk1"/>
              </a:solidFill>
              <a:latin typeface="Proxima Nova"/>
              <a:ea typeface="Proxima Nova"/>
              <a:cs typeface="Proxima Nova"/>
              <a:sym typeface="Proxima Nova"/>
            </a:endParaRPr>
          </a:p>
        </p:txBody>
      </p:sp>
      <p:sp>
        <p:nvSpPr>
          <p:cNvPr id="606" name="Shape 606"/>
          <p:cNvSpPr/>
          <p:nvPr/>
        </p:nvSpPr>
        <p:spPr>
          <a:xfrm>
            <a:off x="744940" y="3487152"/>
            <a:ext cx="799500" cy="277200"/>
          </a:xfrm>
          <a:prstGeom prst="roundRect">
            <a:avLst>
              <a:gd name="adj" fmla="val 8284"/>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Proxima Nova"/>
                <a:ea typeface="Proxima Nova"/>
                <a:cs typeface="Proxima Nova"/>
                <a:sym typeface="Proxima Nova"/>
              </a:rPr>
              <a:t>Logging</a:t>
            </a:r>
            <a:endParaRPr sz="800">
              <a:solidFill>
                <a:schemeClr val="dk1"/>
              </a:solidFill>
              <a:latin typeface="Proxima Nova"/>
              <a:ea typeface="Proxima Nova"/>
              <a:cs typeface="Proxima Nova"/>
              <a:sym typeface="Proxima Nova"/>
            </a:endParaRPr>
          </a:p>
        </p:txBody>
      </p:sp>
      <p:sp>
        <p:nvSpPr>
          <p:cNvPr id="607" name="Shape 607"/>
          <p:cNvSpPr/>
          <p:nvPr/>
        </p:nvSpPr>
        <p:spPr>
          <a:xfrm>
            <a:off x="1629693" y="3487152"/>
            <a:ext cx="799500" cy="277200"/>
          </a:xfrm>
          <a:prstGeom prst="roundRect">
            <a:avLst>
              <a:gd name="adj" fmla="val 8284"/>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Proxima Nova"/>
                <a:ea typeface="Proxima Nova"/>
                <a:cs typeface="Proxima Nova"/>
                <a:sym typeface="Proxima Nova"/>
              </a:rPr>
              <a:t>Metrics</a:t>
            </a:r>
            <a:endParaRPr sz="800">
              <a:solidFill>
                <a:schemeClr val="dk1"/>
              </a:solidFill>
              <a:latin typeface="Proxima Nova"/>
              <a:ea typeface="Proxima Nova"/>
              <a:cs typeface="Proxima Nova"/>
              <a:sym typeface="Proxima Nova"/>
            </a:endParaRPr>
          </a:p>
        </p:txBody>
      </p:sp>
      <p:sp>
        <p:nvSpPr>
          <p:cNvPr id="608" name="Shape 608"/>
          <p:cNvSpPr/>
          <p:nvPr/>
        </p:nvSpPr>
        <p:spPr>
          <a:xfrm>
            <a:off x="2488739" y="3487152"/>
            <a:ext cx="799500" cy="277200"/>
          </a:xfrm>
          <a:prstGeom prst="roundRect">
            <a:avLst>
              <a:gd name="adj" fmla="val 8284"/>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Proxima Nova"/>
                <a:ea typeface="Proxima Nova"/>
                <a:cs typeface="Proxima Nova"/>
                <a:sym typeface="Proxima Nova"/>
              </a:rPr>
              <a:t>Monitoring</a:t>
            </a:r>
            <a:endParaRPr sz="800">
              <a:solidFill>
                <a:schemeClr val="dk1"/>
              </a:solidFill>
              <a:latin typeface="Proxima Nova"/>
              <a:ea typeface="Proxima Nova"/>
              <a:cs typeface="Proxima Nova"/>
              <a:sym typeface="Proxima Nova"/>
            </a:endParaRPr>
          </a:p>
        </p:txBody>
      </p:sp>
      <p:sp>
        <p:nvSpPr>
          <p:cNvPr id="609" name="Shape 609"/>
          <p:cNvSpPr txBox="1"/>
          <p:nvPr/>
        </p:nvSpPr>
        <p:spPr>
          <a:xfrm>
            <a:off x="1578474" y="1548624"/>
            <a:ext cx="2456100" cy="215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b="1">
                <a:solidFill>
                  <a:schemeClr val="dk1"/>
                </a:solidFill>
                <a:latin typeface="Proxima Nova"/>
                <a:ea typeface="Proxima Nova"/>
                <a:cs typeface="Proxima Nova"/>
                <a:sym typeface="Proxima Nova"/>
              </a:rPr>
              <a:t>Pivotal Application Service (PAS)</a:t>
            </a:r>
            <a:endParaRPr sz="1100" b="1">
              <a:solidFill>
                <a:schemeClr val="dk1"/>
              </a:solidFill>
              <a:latin typeface="Proxima Nova"/>
              <a:ea typeface="Proxima Nova"/>
              <a:cs typeface="Proxima Nova"/>
              <a:sym typeface="Proxima Nova"/>
            </a:endParaRPr>
          </a:p>
        </p:txBody>
      </p:sp>
      <p:grpSp>
        <p:nvGrpSpPr>
          <p:cNvPr id="610" name="Shape 610"/>
          <p:cNvGrpSpPr/>
          <p:nvPr/>
        </p:nvGrpSpPr>
        <p:grpSpPr>
          <a:xfrm>
            <a:off x="1126946" y="1945047"/>
            <a:ext cx="1137753" cy="981480"/>
            <a:chOff x="1155106" y="2039153"/>
            <a:chExt cx="1063122" cy="781060"/>
          </a:xfrm>
        </p:grpSpPr>
        <p:sp>
          <p:nvSpPr>
            <p:cNvPr id="611" name="Shape 611"/>
            <p:cNvSpPr/>
            <p:nvPr/>
          </p:nvSpPr>
          <p:spPr>
            <a:xfrm>
              <a:off x="1316428" y="2039153"/>
              <a:ext cx="901800" cy="584700"/>
            </a:xfrm>
            <a:prstGeom prst="roundRect">
              <a:avLst>
                <a:gd name="adj" fmla="val 8284"/>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FFFFFF"/>
                </a:solidFill>
                <a:latin typeface="Proxima Nova"/>
                <a:ea typeface="Proxima Nova"/>
                <a:cs typeface="Proxima Nova"/>
                <a:sym typeface="Proxima Nova"/>
              </a:endParaRPr>
            </a:p>
          </p:txBody>
        </p:sp>
        <p:sp>
          <p:nvSpPr>
            <p:cNvPr id="612" name="Shape 612"/>
            <p:cNvSpPr/>
            <p:nvPr/>
          </p:nvSpPr>
          <p:spPr>
            <a:xfrm>
              <a:off x="1235767" y="2137333"/>
              <a:ext cx="901800" cy="584700"/>
            </a:xfrm>
            <a:prstGeom prst="roundRect">
              <a:avLst>
                <a:gd name="adj" fmla="val 8284"/>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FFFFFF"/>
                </a:solidFill>
                <a:latin typeface="Proxima Nova"/>
                <a:ea typeface="Proxima Nova"/>
                <a:cs typeface="Proxima Nova"/>
                <a:sym typeface="Proxima Nova"/>
              </a:endParaRPr>
            </a:p>
          </p:txBody>
        </p:sp>
        <p:sp>
          <p:nvSpPr>
            <p:cNvPr id="613" name="Shape 613"/>
            <p:cNvSpPr/>
            <p:nvPr/>
          </p:nvSpPr>
          <p:spPr>
            <a:xfrm>
              <a:off x="1155106" y="2235513"/>
              <a:ext cx="901800" cy="584700"/>
            </a:xfrm>
            <a:prstGeom prst="roundRect">
              <a:avLst>
                <a:gd name="adj" fmla="val 8284"/>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Proxima Nova"/>
                  <a:ea typeface="Proxima Nova"/>
                  <a:cs typeface="Proxima Nova"/>
                  <a:sym typeface="Proxima Nova"/>
                </a:rPr>
                <a:t>Application</a:t>
              </a:r>
              <a:endParaRPr sz="900">
                <a:solidFill>
                  <a:srgbClr val="FFFFFF"/>
                </a:solidFill>
                <a:latin typeface="Proxima Nova"/>
                <a:ea typeface="Proxima Nova"/>
                <a:cs typeface="Proxima Nova"/>
                <a:sym typeface="Proxima Nova"/>
              </a:endParaRPr>
            </a:p>
          </p:txBody>
        </p:sp>
      </p:grpSp>
      <p:grpSp>
        <p:nvGrpSpPr>
          <p:cNvPr id="614" name="Shape 614"/>
          <p:cNvGrpSpPr/>
          <p:nvPr/>
        </p:nvGrpSpPr>
        <p:grpSpPr>
          <a:xfrm>
            <a:off x="2650405" y="1945047"/>
            <a:ext cx="1137753" cy="981480"/>
            <a:chOff x="1155106" y="2039153"/>
            <a:chExt cx="1063122" cy="781060"/>
          </a:xfrm>
        </p:grpSpPr>
        <p:sp>
          <p:nvSpPr>
            <p:cNvPr id="615" name="Shape 615"/>
            <p:cNvSpPr/>
            <p:nvPr/>
          </p:nvSpPr>
          <p:spPr>
            <a:xfrm>
              <a:off x="1316428" y="2039153"/>
              <a:ext cx="901800" cy="584700"/>
            </a:xfrm>
            <a:prstGeom prst="roundRect">
              <a:avLst>
                <a:gd name="adj" fmla="val 8284"/>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FFFFFF"/>
                </a:solidFill>
                <a:latin typeface="Proxima Nova"/>
                <a:ea typeface="Proxima Nova"/>
                <a:cs typeface="Proxima Nova"/>
                <a:sym typeface="Proxima Nova"/>
              </a:endParaRPr>
            </a:p>
          </p:txBody>
        </p:sp>
        <p:sp>
          <p:nvSpPr>
            <p:cNvPr id="616" name="Shape 616"/>
            <p:cNvSpPr/>
            <p:nvPr/>
          </p:nvSpPr>
          <p:spPr>
            <a:xfrm>
              <a:off x="1235767" y="2137333"/>
              <a:ext cx="901800" cy="584700"/>
            </a:xfrm>
            <a:prstGeom prst="roundRect">
              <a:avLst>
                <a:gd name="adj" fmla="val 8284"/>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FFFFFF"/>
                </a:solidFill>
                <a:latin typeface="Proxima Nova"/>
                <a:ea typeface="Proxima Nova"/>
                <a:cs typeface="Proxima Nova"/>
                <a:sym typeface="Proxima Nova"/>
              </a:endParaRPr>
            </a:p>
          </p:txBody>
        </p:sp>
        <p:sp>
          <p:nvSpPr>
            <p:cNvPr id="617" name="Shape 617"/>
            <p:cNvSpPr/>
            <p:nvPr/>
          </p:nvSpPr>
          <p:spPr>
            <a:xfrm>
              <a:off x="1155106" y="2235513"/>
              <a:ext cx="901800" cy="584700"/>
            </a:xfrm>
            <a:prstGeom prst="roundRect">
              <a:avLst>
                <a:gd name="adj" fmla="val 8284"/>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Proxima Nova"/>
                  <a:ea typeface="Proxima Nova"/>
                  <a:cs typeface="Proxima Nova"/>
                  <a:sym typeface="Proxima Nova"/>
                </a:rPr>
                <a:t>Application</a:t>
              </a:r>
              <a:endParaRPr sz="900">
                <a:solidFill>
                  <a:srgbClr val="FFFFFF"/>
                </a:solidFill>
                <a:latin typeface="Proxima Nova"/>
                <a:ea typeface="Proxima Nova"/>
                <a:cs typeface="Proxima Nova"/>
                <a:sym typeface="Proxima Nova"/>
              </a:endParaRPr>
            </a:p>
          </p:txBody>
        </p:sp>
      </p:grpSp>
      <p:grpSp>
        <p:nvGrpSpPr>
          <p:cNvPr id="618" name="Shape 618"/>
          <p:cNvGrpSpPr/>
          <p:nvPr/>
        </p:nvGrpSpPr>
        <p:grpSpPr>
          <a:xfrm>
            <a:off x="3713668" y="913417"/>
            <a:ext cx="1391059" cy="294148"/>
            <a:chOff x="1543300" y="2347675"/>
            <a:chExt cx="4661725" cy="985750"/>
          </a:xfrm>
        </p:grpSpPr>
        <p:sp>
          <p:nvSpPr>
            <p:cNvPr id="619" name="Shape 619"/>
            <p:cNvSpPr/>
            <p:nvPr/>
          </p:nvSpPr>
          <p:spPr>
            <a:xfrm>
              <a:off x="1543300" y="2746075"/>
              <a:ext cx="710575" cy="492375"/>
            </a:xfrm>
            <a:custGeom>
              <a:avLst/>
              <a:gdLst/>
              <a:ahLst/>
              <a:cxnLst/>
              <a:rect l="0" t="0" r="0" b="0"/>
              <a:pathLst>
                <a:path w="28423" h="19695" extrusionOk="0">
                  <a:moveTo>
                    <a:pt x="14212" y="1"/>
                  </a:moveTo>
                  <a:cubicBezTo>
                    <a:pt x="6367" y="1"/>
                    <a:pt x="1" y="6387"/>
                    <a:pt x="1" y="14212"/>
                  </a:cubicBezTo>
                  <a:cubicBezTo>
                    <a:pt x="1" y="15526"/>
                    <a:pt x="165" y="16779"/>
                    <a:pt x="494" y="17990"/>
                  </a:cubicBezTo>
                  <a:cubicBezTo>
                    <a:pt x="637" y="18442"/>
                    <a:pt x="781" y="18894"/>
                    <a:pt x="945" y="19325"/>
                  </a:cubicBezTo>
                  <a:cubicBezTo>
                    <a:pt x="1028" y="19551"/>
                    <a:pt x="1253" y="19695"/>
                    <a:pt x="1500" y="19695"/>
                  </a:cubicBezTo>
                  <a:lnTo>
                    <a:pt x="5361" y="19695"/>
                  </a:lnTo>
                  <a:cubicBezTo>
                    <a:pt x="5813" y="19695"/>
                    <a:pt x="6100" y="19222"/>
                    <a:pt x="5874" y="18832"/>
                  </a:cubicBezTo>
                  <a:cubicBezTo>
                    <a:pt x="5730" y="18565"/>
                    <a:pt x="5587" y="18278"/>
                    <a:pt x="5463" y="17990"/>
                  </a:cubicBezTo>
                  <a:cubicBezTo>
                    <a:pt x="4971" y="16820"/>
                    <a:pt x="4683" y="15567"/>
                    <a:pt x="4683" y="14212"/>
                  </a:cubicBezTo>
                  <a:cubicBezTo>
                    <a:pt x="4683" y="8975"/>
                    <a:pt x="8955" y="4683"/>
                    <a:pt x="14212" y="4683"/>
                  </a:cubicBezTo>
                  <a:cubicBezTo>
                    <a:pt x="19469" y="4683"/>
                    <a:pt x="23740" y="8975"/>
                    <a:pt x="23740" y="14212"/>
                  </a:cubicBezTo>
                  <a:cubicBezTo>
                    <a:pt x="23740" y="15567"/>
                    <a:pt x="23453" y="16820"/>
                    <a:pt x="22960" y="17990"/>
                  </a:cubicBezTo>
                  <a:cubicBezTo>
                    <a:pt x="22837" y="18298"/>
                    <a:pt x="22673" y="18586"/>
                    <a:pt x="22508" y="18894"/>
                  </a:cubicBezTo>
                  <a:cubicBezTo>
                    <a:pt x="22303" y="19243"/>
                    <a:pt x="22590" y="19695"/>
                    <a:pt x="23001" y="19695"/>
                  </a:cubicBezTo>
                  <a:lnTo>
                    <a:pt x="26965" y="19695"/>
                  </a:lnTo>
                  <a:cubicBezTo>
                    <a:pt x="27191" y="19695"/>
                    <a:pt x="27396" y="19572"/>
                    <a:pt x="27478" y="19346"/>
                  </a:cubicBezTo>
                  <a:cubicBezTo>
                    <a:pt x="27642" y="18914"/>
                    <a:pt x="27786" y="18442"/>
                    <a:pt x="27909" y="17990"/>
                  </a:cubicBezTo>
                  <a:cubicBezTo>
                    <a:pt x="28238" y="16779"/>
                    <a:pt x="28423" y="15526"/>
                    <a:pt x="28423" y="14212"/>
                  </a:cubicBezTo>
                  <a:cubicBezTo>
                    <a:pt x="28423" y="6387"/>
                    <a:pt x="22057" y="1"/>
                    <a:pt x="14212"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0" name="Shape 620"/>
            <p:cNvSpPr/>
            <p:nvPr/>
          </p:nvSpPr>
          <p:spPr>
            <a:xfrm>
              <a:off x="1852900" y="2629025"/>
              <a:ext cx="902575" cy="609425"/>
            </a:xfrm>
            <a:custGeom>
              <a:avLst/>
              <a:gdLst/>
              <a:ahLst/>
              <a:cxnLst/>
              <a:rect l="0" t="0" r="0" b="0"/>
              <a:pathLst>
                <a:path w="36103" h="24377" extrusionOk="0">
                  <a:moveTo>
                    <a:pt x="18051" y="0"/>
                  </a:moveTo>
                  <a:cubicBezTo>
                    <a:pt x="8091" y="0"/>
                    <a:pt x="0" y="8092"/>
                    <a:pt x="0" y="18052"/>
                  </a:cubicBezTo>
                  <a:cubicBezTo>
                    <a:pt x="0" y="19633"/>
                    <a:pt x="226" y="21173"/>
                    <a:pt x="596" y="22631"/>
                  </a:cubicBezTo>
                  <a:lnTo>
                    <a:pt x="616" y="22631"/>
                  </a:lnTo>
                  <a:cubicBezTo>
                    <a:pt x="739" y="23104"/>
                    <a:pt x="863" y="23555"/>
                    <a:pt x="1027" y="24007"/>
                  </a:cubicBezTo>
                  <a:cubicBezTo>
                    <a:pt x="1109" y="24233"/>
                    <a:pt x="1314" y="24377"/>
                    <a:pt x="1561" y="24377"/>
                  </a:cubicBezTo>
                  <a:lnTo>
                    <a:pt x="5380" y="24377"/>
                  </a:lnTo>
                  <a:cubicBezTo>
                    <a:pt x="5791" y="24377"/>
                    <a:pt x="6058" y="23946"/>
                    <a:pt x="5894" y="23576"/>
                  </a:cubicBezTo>
                  <a:cubicBezTo>
                    <a:pt x="5750" y="23268"/>
                    <a:pt x="5627" y="22960"/>
                    <a:pt x="5504" y="22631"/>
                  </a:cubicBezTo>
                  <a:cubicBezTo>
                    <a:pt x="4990" y="21194"/>
                    <a:pt x="4682" y="19653"/>
                    <a:pt x="4682" y="18052"/>
                  </a:cubicBezTo>
                  <a:cubicBezTo>
                    <a:pt x="4682" y="10679"/>
                    <a:pt x="10679" y="4683"/>
                    <a:pt x="18051" y="4683"/>
                  </a:cubicBezTo>
                  <a:cubicBezTo>
                    <a:pt x="25424" y="4683"/>
                    <a:pt x="31420" y="10679"/>
                    <a:pt x="31420" y="18052"/>
                  </a:cubicBezTo>
                  <a:cubicBezTo>
                    <a:pt x="31420" y="19653"/>
                    <a:pt x="31112" y="21194"/>
                    <a:pt x="30599" y="22631"/>
                  </a:cubicBezTo>
                  <a:cubicBezTo>
                    <a:pt x="30476" y="22960"/>
                    <a:pt x="30332" y="23288"/>
                    <a:pt x="30188" y="23617"/>
                  </a:cubicBezTo>
                  <a:cubicBezTo>
                    <a:pt x="30024" y="23966"/>
                    <a:pt x="30291" y="24377"/>
                    <a:pt x="30681" y="24377"/>
                  </a:cubicBezTo>
                  <a:lnTo>
                    <a:pt x="34562" y="24377"/>
                  </a:lnTo>
                  <a:cubicBezTo>
                    <a:pt x="34788" y="24377"/>
                    <a:pt x="34993" y="24233"/>
                    <a:pt x="35076" y="24028"/>
                  </a:cubicBezTo>
                  <a:cubicBezTo>
                    <a:pt x="35240" y="23576"/>
                    <a:pt x="35363" y="23104"/>
                    <a:pt x="35486" y="22631"/>
                  </a:cubicBezTo>
                  <a:lnTo>
                    <a:pt x="35507" y="22631"/>
                  </a:lnTo>
                  <a:cubicBezTo>
                    <a:pt x="35897" y="21173"/>
                    <a:pt x="36102" y="19633"/>
                    <a:pt x="36102" y="18052"/>
                  </a:cubicBezTo>
                  <a:cubicBezTo>
                    <a:pt x="36102" y="8092"/>
                    <a:pt x="28011" y="0"/>
                    <a:pt x="18051" y="0"/>
                  </a:cubicBezTo>
                  <a:close/>
                </a:path>
              </a:pathLst>
            </a:custGeom>
            <a:solidFill>
              <a:srgbClr val="1AB1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1" name="Shape 621"/>
            <p:cNvSpPr/>
            <p:nvPr/>
          </p:nvSpPr>
          <p:spPr>
            <a:xfrm>
              <a:off x="1753800" y="2347675"/>
              <a:ext cx="800425" cy="594025"/>
            </a:xfrm>
            <a:custGeom>
              <a:avLst/>
              <a:gdLst/>
              <a:ahLst/>
              <a:cxnLst/>
              <a:rect l="0" t="0" r="0" b="0"/>
              <a:pathLst>
                <a:path w="32017" h="23761" extrusionOk="0">
                  <a:moveTo>
                    <a:pt x="15998" y="1"/>
                  </a:moveTo>
                  <a:cubicBezTo>
                    <a:pt x="7188" y="1"/>
                    <a:pt x="1" y="7168"/>
                    <a:pt x="1" y="15998"/>
                  </a:cubicBezTo>
                  <a:cubicBezTo>
                    <a:pt x="1" y="16491"/>
                    <a:pt x="42" y="16984"/>
                    <a:pt x="83" y="17456"/>
                  </a:cubicBezTo>
                  <a:lnTo>
                    <a:pt x="4785" y="17456"/>
                  </a:lnTo>
                  <a:cubicBezTo>
                    <a:pt x="4724" y="16984"/>
                    <a:pt x="4703" y="16491"/>
                    <a:pt x="4703" y="15998"/>
                  </a:cubicBezTo>
                  <a:cubicBezTo>
                    <a:pt x="4703" y="9755"/>
                    <a:pt x="9776" y="4683"/>
                    <a:pt x="15998" y="4683"/>
                  </a:cubicBezTo>
                  <a:cubicBezTo>
                    <a:pt x="22241" y="4683"/>
                    <a:pt x="27314" y="9755"/>
                    <a:pt x="27314" y="15998"/>
                  </a:cubicBezTo>
                  <a:cubicBezTo>
                    <a:pt x="27314" y="16204"/>
                    <a:pt x="27314" y="16409"/>
                    <a:pt x="27293" y="16614"/>
                  </a:cubicBezTo>
                  <a:cubicBezTo>
                    <a:pt x="27170" y="18914"/>
                    <a:pt x="26348" y="21050"/>
                    <a:pt x="25034" y="22796"/>
                  </a:cubicBezTo>
                  <a:cubicBezTo>
                    <a:pt x="24726" y="23206"/>
                    <a:pt x="25014" y="23761"/>
                    <a:pt x="25527" y="23761"/>
                  </a:cubicBezTo>
                  <a:lnTo>
                    <a:pt x="29614" y="23761"/>
                  </a:lnTo>
                  <a:cubicBezTo>
                    <a:pt x="29839" y="23761"/>
                    <a:pt x="30045" y="23658"/>
                    <a:pt x="30148" y="23453"/>
                  </a:cubicBezTo>
                  <a:cubicBezTo>
                    <a:pt x="31236" y="21399"/>
                    <a:pt x="31893" y="19079"/>
                    <a:pt x="31996" y="16614"/>
                  </a:cubicBezTo>
                  <a:cubicBezTo>
                    <a:pt x="31996" y="16409"/>
                    <a:pt x="32016" y="16204"/>
                    <a:pt x="32016" y="15998"/>
                  </a:cubicBezTo>
                  <a:cubicBezTo>
                    <a:pt x="32016" y="7168"/>
                    <a:pt x="24829" y="1"/>
                    <a:pt x="15998"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2" name="Shape 622"/>
            <p:cNvSpPr/>
            <p:nvPr/>
          </p:nvSpPr>
          <p:spPr>
            <a:xfrm>
              <a:off x="2980325" y="2456525"/>
              <a:ext cx="230525" cy="322425"/>
            </a:xfrm>
            <a:custGeom>
              <a:avLst/>
              <a:gdLst/>
              <a:ahLst/>
              <a:cxnLst/>
              <a:rect l="0" t="0" r="0" b="0"/>
              <a:pathLst>
                <a:path w="9221" h="12897" extrusionOk="0">
                  <a:moveTo>
                    <a:pt x="4990" y="1438"/>
                  </a:moveTo>
                  <a:cubicBezTo>
                    <a:pt x="6531" y="1438"/>
                    <a:pt x="7558" y="2444"/>
                    <a:pt x="7558" y="3882"/>
                  </a:cubicBezTo>
                  <a:cubicBezTo>
                    <a:pt x="7558" y="5340"/>
                    <a:pt x="6531" y="6346"/>
                    <a:pt x="4990" y="6346"/>
                  </a:cubicBezTo>
                  <a:lnTo>
                    <a:pt x="1602" y="6346"/>
                  </a:lnTo>
                  <a:lnTo>
                    <a:pt x="1602" y="1438"/>
                  </a:lnTo>
                  <a:close/>
                  <a:moveTo>
                    <a:pt x="0" y="0"/>
                  </a:moveTo>
                  <a:lnTo>
                    <a:pt x="0" y="12897"/>
                  </a:lnTo>
                  <a:lnTo>
                    <a:pt x="1602" y="12897"/>
                  </a:lnTo>
                  <a:lnTo>
                    <a:pt x="1602" y="7784"/>
                  </a:lnTo>
                  <a:lnTo>
                    <a:pt x="5196" y="7784"/>
                  </a:lnTo>
                  <a:cubicBezTo>
                    <a:pt x="7742" y="7784"/>
                    <a:pt x="9221" y="5997"/>
                    <a:pt x="9221" y="3882"/>
                  </a:cubicBezTo>
                  <a:cubicBezTo>
                    <a:pt x="9221" y="1787"/>
                    <a:pt x="7783" y="0"/>
                    <a:pt x="5196" y="0"/>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3" name="Shape 623"/>
            <p:cNvSpPr/>
            <p:nvPr/>
          </p:nvSpPr>
          <p:spPr>
            <a:xfrm>
              <a:off x="3247275" y="2463200"/>
              <a:ext cx="48800" cy="315750"/>
            </a:xfrm>
            <a:custGeom>
              <a:avLst/>
              <a:gdLst/>
              <a:ahLst/>
              <a:cxnLst/>
              <a:rect l="0" t="0" r="0" b="0"/>
              <a:pathLst>
                <a:path w="1952" h="12630" extrusionOk="0">
                  <a:moveTo>
                    <a:pt x="966" y="0"/>
                  </a:moveTo>
                  <a:cubicBezTo>
                    <a:pt x="453" y="0"/>
                    <a:pt x="1" y="452"/>
                    <a:pt x="1" y="986"/>
                  </a:cubicBezTo>
                  <a:cubicBezTo>
                    <a:pt x="1" y="1520"/>
                    <a:pt x="453" y="1951"/>
                    <a:pt x="966" y="1951"/>
                  </a:cubicBezTo>
                  <a:cubicBezTo>
                    <a:pt x="1521" y="1951"/>
                    <a:pt x="1952" y="1520"/>
                    <a:pt x="1952" y="986"/>
                  </a:cubicBezTo>
                  <a:cubicBezTo>
                    <a:pt x="1952" y="452"/>
                    <a:pt x="1521" y="0"/>
                    <a:pt x="966" y="0"/>
                  </a:cubicBezTo>
                  <a:close/>
                  <a:moveTo>
                    <a:pt x="247" y="3286"/>
                  </a:moveTo>
                  <a:lnTo>
                    <a:pt x="247" y="12630"/>
                  </a:lnTo>
                  <a:lnTo>
                    <a:pt x="1705" y="12630"/>
                  </a:lnTo>
                  <a:lnTo>
                    <a:pt x="1705" y="3286"/>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4" name="Shape 624"/>
            <p:cNvSpPr/>
            <p:nvPr/>
          </p:nvSpPr>
          <p:spPr>
            <a:xfrm>
              <a:off x="3324300" y="2545350"/>
              <a:ext cx="234125" cy="233600"/>
            </a:xfrm>
            <a:custGeom>
              <a:avLst/>
              <a:gdLst/>
              <a:ahLst/>
              <a:cxnLst/>
              <a:rect l="0" t="0" r="0" b="0"/>
              <a:pathLst>
                <a:path w="9365" h="9344" extrusionOk="0">
                  <a:moveTo>
                    <a:pt x="0" y="0"/>
                  </a:moveTo>
                  <a:lnTo>
                    <a:pt x="3902" y="9344"/>
                  </a:lnTo>
                  <a:lnTo>
                    <a:pt x="5484" y="9344"/>
                  </a:lnTo>
                  <a:lnTo>
                    <a:pt x="9365" y="0"/>
                  </a:lnTo>
                  <a:lnTo>
                    <a:pt x="7784" y="0"/>
                  </a:lnTo>
                  <a:lnTo>
                    <a:pt x="4683" y="7660"/>
                  </a:lnTo>
                  <a:lnTo>
                    <a:pt x="1582"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5" name="Shape 625"/>
            <p:cNvSpPr/>
            <p:nvPr/>
          </p:nvSpPr>
          <p:spPr>
            <a:xfrm>
              <a:off x="3570225" y="2539700"/>
              <a:ext cx="231050" cy="244900"/>
            </a:xfrm>
            <a:custGeom>
              <a:avLst/>
              <a:gdLst/>
              <a:ahLst/>
              <a:cxnLst/>
              <a:rect l="0" t="0" r="0" b="0"/>
              <a:pathLst>
                <a:path w="9242" h="9796" extrusionOk="0">
                  <a:moveTo>
                    <a:pt x="4621" y="1294"/>
                  </a:moveTo>
                  <a:cubicBezTo>
                    <a:pt x="6613" y="1294"/>
                    <a:pt x="7722" y="2998"/>
                    <a:pt x="7722" y="4888"/>
                  </a:cubicBezTo>
                  <a:cubicBezTo>
                    <a:pt x="7722" y="6798"/>
                    <a:pt x="6613" y="8502"/>
                    <a:pt x="4621" y="8502"/>
                  </a:cubicBezTo>
                  <a:cubicBezTo>
                    <a:pt x="2629" y="8502"/>
                    <a:pt x="1499" y="6798"/>
                    <a:pt x="1499" y="4888"/>
                  </a:cubicBezTo>
                  <a:cubicBezTo>
                    <a:pt x="1499" y="2998"/>
                    <a:pt x="2629" y="1294"/>
                    <a:pt x="4621" y="1294"/>
                  </a:cubicBezTo>
                  <a:close/>
                  <a:moveTo>
                    <a:pt x="4621" y="0"/>
                  </a:moveTo>
                  <a:cubicBezTo>
                    <a:pt x="1766" y="0"/>
                    <a:pt x="0" y="2177"/>
                    <a:pt x="0" y="4888"/>
                  </a:cubicBezTo>
                  <a:cubicBezTo>
                    <a:pt x="0" y="7599"/>
                    <a:pt x="1766" y="9796"/>
                    <a:pt x="4621" y="9796"/>
                  </a:cubicBezTo>
                  <a:cubicBezTo>
                    <a:pt x="7455" y="9796"/>
                    <a:pt x="9241" y="7599"/>
                    <a:pt x="9241" y="4888"/>
                  </a:cubicBezTo>
                  <a:cubicBezTo>
                    <a:pt x="9241" y="2177"/>
                    <a:pt x="7455" y="0"/>
                    <a:pt x="4621" y="0"/>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6" name="Shape 626"/>
            <p:cNvSpPr/>
            <p:nvPr/>
          </p:nvSpPr>
          <p:spPr>
            <a:xfrm>
              <a:off x="3819725" y="2481675"/>
              <a:ext cx="134025" cy="302925"/>
            </a:xfrm>
            <a:custGeom>
              <a:avLst/>
              <a:gdLst/>
              <a:ahLst/>
              <a:cxnLst/>
              <a:rect l="0" t="0" r="0" b="0"/>
              <a:pathLst>
                <a:path w="5361" h="12117" extrusionOk="0">
                  <a:moveTo>
                    <a:pt x="1561" y="1"/>
                  </a:moveTo>
                  <a:lnTo>
                    <a:pt x="1561" y="2547"/>
                  </a:lnTo>
                  <a:lnTo>
                    <a:pt x="1" y="2547"/>
                  </a:lnTo>
                  <a:lnTo>
                    <a:pt x="1" y="3820"/>
                  </a:lnTo>
                  <a:lnTo>
                    <a:pt x="1561" y="3820"/>
                  </a:lnTo>
                  <a:lnTo>
                    <a:pt x="1561" y="9940"/>
                  </a:lnTo>
                  <a:cubicBezTo>
                    <a:pt x="1561" y="11337"/>
                    <a:pt x="2260" y="12117"/>
                    <a:pt x="3615" y="12117"/>
                  </a:cubicBezTo>
                  <a:cubicBezTo>
                    <a:pt x="4478" y="12117"/>
                    <a:pt x="4991" y="11870"/>
                    <a:pt x="5361" y="11521"/>
                  </a:cubicBezTo>
                  <a:lnTo>
                    <a:pt x="4929" y="10453"/>
                  </a:lnTo>
                  <a:cubicBezTo>
                    <a:pt x="4745" y="10659"/>
                    <a:pt x="4354" y="10823"/>
                    <a:pt x="3944" y="10823"/>
                  </a:cubicBezTo>
                  <a:cubicBezTo>
                    <a:pt x="3307" y="10823"/>
                    <a:pt x="2999" y="10330"/>
                    <a:pt x="2999" y="9632"/>
                  </a:cubicBezTo>
                  <a:lnTo>
                    <a:pt x="2999" y="3820"/>
                  </a:lnTo>
                  <a:lnTo>
                    <a:pt x="4909" y="3820"/>
                  </a:lnTo>
                  <a:lnTo>
                    <a:pt x="4909" y="2547"/>
                  </a:lnTo>
                  <a:lnTo>
                    <a:pt x="2999" y="2547"/>
                  </a:lnTo>
                  <a:lnTo>
                    <a:pt x="2999" y="1"/>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7" name="Shape 627"/>
            <p:cNvSpPr/>
            <p:nvPr/>
          </p:nvSpPr>
          <p:spPr>
            <a:xfrm>
              <a:off x="3975800" y="2539700"/>
              <a:ext cx="195125" cy="244900"/>
            </a:xfrm>
            <a:custGeom>
              <a:avLst/>
              <a:gdLst/>
              <a:ahLst/>
              <a:cxnLst/>
              <a:rect l="0" t="0" r="0" b="0"/>
              <a:pathLst>
                <a:path w="7805" h="9796" extrusionOk="0">
                  <a:moveTo>
                    <a:pt x="3800" y="4682"/>
                  </a:moveTo>
                  <a:cubicBezTo>
                    <a:pt x="4806" y="4682"/>
                    <a:pt x="5792" y="5073"/>
                    <a:pt x="6367" y="5832"/>
                  </a:cubicBezTo>
                  <a:lnTo>
                    <a:pt x="6367" y="7599"/>
                  </a:lnTo>
                  <a:cubicBezTo>
                    <a:pt x="5792" y="8379"/>
                    <a:pt x="4806" y="8769"/>
                    <a:pt x="3800" y="8769"/>
                  </a:cubicBezTo>
                  <a:cubicBezTo>
                    <a:pt x="2444" y="8769"/>
                    <a:pt x="1479" y="7907"/>
                    <a:pt x="1479" y="6736"/>
                  </a:cubicBezTo>
                  <a:cubicBezTo>
                    <a:pt x="1479" y="5524"/>
                    <a:pt x="2444" y="4682"/>
                    <a:pt x="3800" y="4682"/>
                  </a:cubicBezTo>
                  <a:close/>
                  <a:moveTo>
                    <a:pt x="4190" y="0"/>
                  </a:moveTo>
                  <a:cubicBezTo>
                    <a:pt x="2670" y="0"/>
                    <a:pt x="1459" y="493"/>
                    <a:pt x="473" y="1540"/>
                  </a:cubicBezTo>
                  <a:lnTo>
                    <a:pt x="1130" y="2547"/>
                  </a:lnTo>
                  <a:cubicBezTo>
                    <a:pt x="1972" y="1664"/>
                    <a:pt x="2876" y="1253"/>
                    <a:pt x="4005" y="1253"/>
                  </a:cubicBezTo>
                  <a:cubicBezTo>
                    <a:pt x="5361" y="1253"/>
                    <a:pt x="6367" y="1972"/>
                    <a:pt x="6367" y="3224"/>
                  </a:cubicBezTo>
                  <a:lnTo>
                    <a:pt x="6367" y="4908"/>
                  </a:lnTo>
                  <a:cubicBezTo>
                    <a:pt x="5607" y="4046"/>
                    <a:pt x="4539" y="3635"/>
                    <a:pt x="3266" y="3635"/>
                  </a:cubicBezTo>
                  <a:cubicBezTo>
                    <a:pt x="1685" y="3635"/>
                    <a:pt x="1" y="4621"/>
                    <a:pt x="1" y="6715"/>
                  </a:cubicBezTo>
                  <a:cubicBezTo>
                    <a:pt x="1" y="8749"/>
                    <a:pt x="1685" y="9796"/>
                    <a:pt x="3266" y="9796"/>
                  </a:cubicBezTo>
                  <a:cubicBezTo>
                    <a:pt x="4519" y="9796"/>
                    <a:pt x="5586" y="9365"/>
                    <a:pt x="6367" y="8502"/>
                  </a:cubicBezTo>
                  <a:lnTo>
                    <a:pt x="6367" y="9570"/>
                  </a:lnTo>
                  <a:lnTo>
                    <a:pt x="7804" y="9570"/>
                  </a:lnTo>
                  <a:lnTo>
                    <a:pt x="7804" y="3142"/>
                  </a:lnTo>
                  <a:cubicBezTo>
                    <a:pt x="7804" y="883"/>
                    <a:pt x="6161" y="0"/>
                    <a:pt x="4190" y="0"/>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8" name="Shape 628"/>
            <p:cNvSpPr/>
            <p:nvPr/>
          </p:nvSpPr>
          <p:spPr>
            <a:xfrm>
              <a:off x="4236100" y="2456525"/>
              <a:ext cx="35950" cy="322425"/>
            </a:xfrm>
            <a:custGeom>
              <a:avLst/>
              <a:gdLst/>
              <a:ahLst/>
              <a:cxnLst/>
              <a:rect l="0" t="0" r="0" b="0"/>
              <a:pathLst>
                <a:path w="1438" h="12897" extrusionOk="0">
                  <a:moveTo>
                    <a:pt x="0" y="0"/>
                  </a:moveTo>
                  <a:lnTo>
                    <a:pt x="0" y="12897"/>
                  </a:lnTo>
                  <a:lnTo>
                    <a:pt x="1438" y="12897"/>
                  </a:lnTo>
                  <a:lnTo>
                    <a:pt x="1438"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9" name="Shape 629"/>
            <p:cNvSpPr/>
            <p:nvPr/>
          </p:nvSpPr>
          <p:spPr>
            <a:xfrm>
              <a:off x="2959275" y="2910875"/>
              <a:ext cx="306525" cy="333750"/>
            </a:xfrm>
            <a:custGeom>
              <a:avLst/>
              <a:gdLst/>
              <a:ahLst/>
              <a:cxnLst/>
              <a:rect l="0" t="0" r="0" b="0"/>
              <a:pathLst>
                <a:path w="12261" h="13350" extrusionOk="0">
                  <a:moveTo>
                    <a:pt x="6859" y="1"/>
                  </a:moveTo>
                  <a:cubicBezTo>
                    <a:pt x="2999" y="1"/>
                    <a:pt x="0" y="2691"/>
                    <a:pt x="0" y="6675"/>
                  </a:cubicBezTo>
                  <a:cubicBezTo>
                    <a:pt x="0" y="10638"/>
                    <a:pt x="2999" y="13349"/>
                    <a:pt x="6859" y="13349"/>
                  </a:cubicBezTo>
                  <a:cubicBezTo>
                    <a:pt x="9714" y="13349"/>
                    <a:pt x="11336" y="11768"/>
                    <a:pt x="12260" y="10166"/>
                  </a:cubicBezTo>
                  <a:lnTo>
                    <a:pt x="9899" y="9016"/>
                  </a:lnTo>
                  <a:cubicBezTo>
                    <a:pt x="9365" y="10084"/>
                    <a:pt x="8194" y="10905"/>
                    <a:pt x="6859" y="10905"/>
                  </a:cubicBezTo>
                  <a:cubicBezTo>
                    <a:pt x="4518" y="10905"/>
                    <a:pt x="2814" y="9098"/>
                    <a:pt x="2814" y="6675"/>
                  </a:cubicBezTo>
                  <a:cubicBezTo>
                    <a:pt x="2814" y="4231"/>
                    <a:pt x="4518" y="2424"/>
                    <a:pt x="6859" y="2424"/>
                  </a:cubicBezTo>
                  <a:cubicBezTo>
                    <a:pt x="8194" y="2424"/>
                    <a:pt x="9365" y="3266"/>
                    <a:pt x="9899" y="4313"/>
                  </a:cubicBezTo>
                  <a:lnTo>
                    <a:pt x="12260" y="3143"/>
                  </a:lnTo>
                  <a:cubicBezTo>
                    <a:pt x="11357" y="1541"/>
                    <a:pt x="9714" y="1"/>
                    <a:pt x="6859" y="1"/>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0" name="Shape 630"/>
            <p:cNvSpPr/>
            <p:nvPr/>
          </p:nvSpPr>
          <p:spPr>
            <a:xfrm>
              <a:off x="3295550" y="2916025"/>
              <a:ext cx="61625" cy="322425"/>
            </a:xfrm>
            <a:custGeom>
              <a:avLst/>
              <a:gdLst/>
              <a:ahLst/>
              <a:cxnLst/>
              <a:rect l="0" t="0" r="0" b="0"/>
              <a:pathLst>
                <a:path w="2465" h="12897" extrusionOk="0">
                  <a:moveTo>
                    <a:pt x="0" y="0"/>
                  </a:moveTo>
                  <a:lnTo>
                    <a:pt x="0" y="12897"/>
                  </a:lnTo>
                  <a:lnTo>
                    <a:pt x="2465" y="12897"/>
                  </a:lnTo>
                  <a:lnTo>
                    <a:pt x="2465"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1" name="Shape 631"/>
            <p:cNvSpPr/>
            <p:nvPr/>
          </p:nvSpPr>
          <p:spPr>
            <a:xfrm>
              <a:off x="3395150" y="2999175"/>
              <a:ext cx="246975" cy="245450"/>
            </a:xfrm>
            <a:custGeom>
              <a:avLst/>
              <a:gdLst/>
              <a:ahLst/>
              <a:cxnLst/>
              <a:rect l="0" t="0" r="0" b="0"/>
              <a:pathLst>
                <a:path w="9879" h="9818" extrusionOk="0">
                  <a:moveTo>
                    <a:pt x="4929" y="2178"/>
                  </a:moveTo>
                  <a:cubicBezTo>
                    <a:pt x="6469" y="2178"/>
                    <a:pt x="7332" y="3451"/>
                    <a:pt x="7332" y="4889"/>
                  </a:cubicBezTo>
                  <a:cubicBezTo>
                    <a:pt x="7332" y="6367"/>
                    <a:pt x="6469" y="7620"/>
                    <a:pt x="4929" y="7620"/>
                  </a:cubicBezTo>
                  <a:cubicBezTo>
                    <a:pt x="3409" y="7620"/>
                    <a:pt x="2547" y="6367"/>
                    <a:pt x="2547" y="4889"/>
                  </a:cubicBezTo>
                  <a:cubicBezTo>
                    <a:pt x="2547" y="3451"/>
                    <a:pt x="3409" y="2178"/>
                    <a:pt x="4929" y="2178"/>
                  </a:cubicBezTo>
                  <a:close/>
                  <a:moveTo>
                    <a:pt x="4929" y="1"/>
                  </a:moveTo>
                  <a:cubicBezTo>
                    <a:pt x="1849" y="1"/>
                    <a:pt x="0" y="2239"/>
                    <a:pt x="0" y="4889"/>
                  </a:cubicBezTo>
                  <a:cubicBezTo>
                    <a:pt x="0" y="7558"/>
                    <a:pt x="1849" y="9817"/>
                    <a:pt x="4929" y="9817"/>
                  </a:cubicBezTo>
                  <a:cubicBezTo>
                    <a:pt x="8030" y="9817"/>
                    <a:pt x="9878" y="7558"/>
                    <a:pt x="9878" y="4889"/>
                  </a:cubicBezTo>
                  <a:cubicBezTo>
                    <a:pt x="9878" y="2239"/>
                    <a:pt x="8030" y="1"/>
                    <a:pt x="4929" y="1"/>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2" name="Shape 632"/>
            <p:cNvSpPr/>
            <p:nvPr/>
          </p:nvSpPr>
          <p:spPr>
            <a:xfrm>
              <a:off x="3680075" y="3004825"/>
              <a:ext cx="218750" cy="239800"/>
            </a:xfrm>
            <a:custGeom>
              <a:avLst/>
              <a:gdLst/>
              <a:ahLst/>
              <a:cxnLst/>
              <a:rect l="0" t="0" r="0" b="0"/>
              <a:pathLst>
                <a:path w="8750" h="9592" extrusionOk="0">
                  <a:moveTo>
                    <a:pt x="1" y="1"/>
                  </a:moveTo>
                  <a:lnTo>
                    <a:pt x="1" y="6634"/>
                  </a:lnTo>
                  <a:cubicBezTo>
                    <a:pt x="1" y="8462"/>
                    <a:pt x="966" y="9591"/>
                    <a:pt x="3020" y="9591"/>
                  </a:cubicBezTo>
                  <a:cubicBezTo>
                    <a:pt x="4539" y="9591"/>
                    <a:pt x="5669" y="8893"/>
                    <a:pt x="6305" y="8174"/>
                  </a:cubicBezTo>
                  <a:lnTo>
                    <a:pt x="6305" y="9345"/>
                  </a:lnTo>
                  <a:lnTo>
                    <a:pt x="8749" y="9345"/>
                  </a:lnTo>
                  <a:lnTo>
                    <a:pt x="8749" y="1"/>
                  </a:lnTo>
                  <a:lnTo>
                    <a:pt x="6305" y="1"/>
                  </a:lnTo>
                  <a:lnTo>
                    <a:pt x="6305" y="6326"/>
                  </a:lnTo>
                  <a:cubicBezTo>
                    <a:pt x="5874" y="6880"/>
                    <a:pt x="5114" y="7394"/>
                    <a:pt x="4170" y="7394"/>
                  </a:cubicBezTo>
                  <a:cubicBezTo>
                    <a:pt x="3122" y="7394"/>
                    <a:pt x="2445" y="6963"/>
                    <a:pt x="2445" y="5669"/>
                  </a:cubicBezTo>
                  <a:lnTo>
                    <a:pt x="2445" y="1"/>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3" name="Shape 633"/>
            <p:cNvSpPr/>
            <p:nvPr/>
          </p:nvSpPr>
          <p:spPr>
            <a:xfrm>
              <a:off x="3938325" y="2916025"/>
              <a:ext cx="237725" cy="328600"/>
            </a:xfrm>
            <a:custGeom>
              <a:avLst/>
              <a:gdLst/>
              <a:ahLst/>
              <a:cxnLst/>
              <a:rect l="0" t="0" r="0" b="0"/>
              <a:pathLst>
                <a:path w="9509" h="13144" extrusionOk="0">
                  <a:moveTo>
                    <a:pt x="4909" y="5504"/>
                  </a:moveTo>
                  <a:cubicBezTo>
                    <a:pt x="5730" y="5504"/>
                    <a:pt x="6634" y="5956"/>
                    <a:pt x="7024" y="6572"/>
                  </a:cubicBezTo>
                  <a:lnTo>
                    <a:pt x="7024" y="9878"/>
                  </a:lnTo>
                  <a:cubicBezTo>
                    <a:pt x="6634" y="10494"/>
                    <a:pt x="5730" y="10946"/>
                    <a:pt x="4909" y="10946"/>
                  </a:cubicBezTo>
                  <a:cubicBezTo>
                    <a:pt x="3512" y="10946"/>
                    <a:pt x="2547" y="9837"/>
                    <a:pt x="2547" y="8235"/>
                  </a:cubicBezTo>
                  <a:cubicBezTo>
                    <a:pt x="2547" y="6613"/>
                    <a:pt x="3512" y="5504"/>
                    <a:pt x="4909" y="5504"/>
                  </a:cubicBezTo>
                  <a:close/>
                  <a:moveTo>
                    <a:pt x="7024" y="0"/>
                  </a:moveTo>
                  <a:lnTo>
                    <a:pt x="7024" y="4764"/>
                  </a:lnTo>
                  <a:cubicBezTo>
                    <a:pt x="6305" y="3799"/>
                    <a:pt x="5258" y="3327"/>
                    <a:pt x="4149" y="3327"/>
                  </a:cubicBezTo>
                  <a:cubicBezTo>
                    <a:pt x="1767" y="3327"/>
                    <a:pt x="1" y="5175"/>
                    <a:pt x="1" y="8235"/>
                  </a:cubicBezTo>
                  <a:cubicBezTo>
                    <a:pt x="1" y="11357"/>
                    <a:pt x="1787" y="13143"/>
                    <a:pt x="4149" y="13143"/>
                  </a:cubicBezTo>
                  <a:cubicBezTo>
                    <a:pt x="5278" y="13143"/>
                    <a:pt x="6305" y="12630"/>
                    <a:pt x="7024" y="11706"/>
                  </a:cubicBezTo>
                  <a:lnTo>
                    <a:pt x="7024" y="12897"/>
                  </a:lnTo>
                  <a:lnTo>
                    <a:pt x="9509" y="12897"/>
                  </a:lnTo>
                  <a:lnTo>
                    <a:pt x="9509"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4" name="Shape 634"/>
            <p:cNvSpPr/>
            <p:nvPr/>
          </p:nvSpPr>
          <p:spPr>
            <a:xfrm>
              <a:off x="4357250" y="2916025"/>
              <a:ext cx="228500" cy="322425"/>
            </a:xfrm>
            <a:custGeom>
              <a:avLst/>
              <a:gdLst/>
              <a:ahLst/>
              <a:cxnLst/>
              <a:rect l="0" t="0" r="0" b="0"/>
              <a:pathLst>
                <a:path w="9140" h="12897" extrusionOk="0">
                  <a:moveTo>
                    <a:pt x="1" y="0"/>
                  </a:moveTo>
                  <a:lnTo>
                    <a:pt x="1" y="12897"/>
                  </a:lnTo>
                  <a:lnTo>
                    <a:pt x="2753" y="12897"/>
                  </a:lnTo>
                  <a:lnTo>
                    <a:pt x="2753" y="7557"/>
                  </a:lnTo>
                  <a:lnTo>
                    <a:pt x="8996" y="7557"/>
                  </a:lnTo>
                  <a:lnTo>
                    <a:pt x="8996" y="5134"/>
                  </a:lnTo>
                  <a:lnTo>
                    <a:pt x="2753" y="5134"/>
                  </a:lnTo>
                  <a:lnTo>
                    <a:pt x="2753" y="2423"/>
                  </a:lnTo>
                  <a:lnTo>
                    <a:pt x="9139" y="2423"/>
                  </a:lnTo>
                  <a:lnTo>
                    <a:pt x="9139"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5" name="Shape 635"/>
            <p:cNvSpPr/>
            <p:nvPr/>
          </p:nvSpPr>
          <p:spPr>
            <a:xfrm>
              <a:off x="4609350" y="2999175"/>
              <a:ext cx="246950" cy="245450"/>
            </a:xfrm>
            <a:custGeom>
              <a:avLst/>
              <a:gdLst/>
              <a:ahLst/>
              <a:cxnLst/>
              <a:rect l="0" t="0" r="0" b="0"/>
              <a:pathLst>
                <a:path w="9878" h="9818" extrusionOk="0">
                  <a:moveTo>
                    <a:pt x="4929" y="2178"/>
                  </a:moveTo>
                  <a:cubicBezTo>
                    <a:pt x="6448" y="2178"/>
                    <a:pt x="7332" y="3451"/>
                    <a:pt x="7332" y="4889"/>
                  </a:cubicBezTo>
                  <a:cubicBezTo>
                    <a:pt x="7332" y="6367"/>
                    <a:pt x="6448" y="7620"/>
                    <a:pt x="4929" y="7620"/>
                  </a:cubicBezTo>
                  <a:cubicBezTo>
                    <a:pt x="3409" y="7620"/>
                    <a:pt x="2547" y="6367"/>
                    <a:pt x="2547" y="4889"/>
                  </a:cubicBezTo>
                  <a:cubicBezTo>
                    <a:pt x="2547" y="3451"/>
                    <a:pt x="3409" y="2178"/>
                    <a:pt x="4929" y="2178"/>
                  </a:cubicBezTo>
                  <a:close/>
                  <a:moveTo>
                    <a:pt x="4929" y="1"/>
                  </a:moveTo>
                  <a:cubicBezTo>
                    <a:pt x="1848" y="1"/>
                    <a:pt x="0" y="2239"/>
                    <a:pt x="0" y="4889"/>
                  </a:cubicBezTo>
                  <a:cubicBezTo>
                    <a:pt x="0" y="7558"/>
                    <a:pt x="1848" y="9817"/>
                    <a:pt x="4929" y="9817"/>
                  </a:cubicBezTo>
                  <a:cubicBezTo>
                    <a:pt x="8030" y="9817"/>
                    <a:pt x="9878" y="7558"/>
                    <a:pt x="9878" y="4889"/>
                  </a:cubicBezTo>
                  <a:cubicBezTo>
                    <a:pt x="9878" y="2239"/>
                    <a:pt x="8030" y="1"/>
                    <a:pt x="4929" y="1"/>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6" name="Shape 636"/>
            <p:cNvSpPr/>
            <p:nvPr/>
          </p:nvSpPr>
          <p:spPr>
            <a:xfrm>
              <a:off x="4894275" y="3004825"/>
              <a:ext cx="218750" cy="239800"/>
            </a:xfrm>
            <a:custGeom>
              <a:avLst/>
              <a:gdLst/>
              <a:ahLst/>
              <a:cxnLst/>
              <a:rect l="0" t="0" r="0" b="0"/>
              <a:pathLst>
                <a:path w="8750" h="9592" extrusionOk="0">
                  <a:moveTo>
                    <a:pt x="1" y="1"/>
                  </a:moveTo>
                  <a:lnTo>
                    <a:pt x="1" y="6634"/>
                  </a:lnTo>
                  <a:cubicBezTo>
                    <a:pt x="1" y="8462"/>
                    <a:pt x="966" y="9591"/>
                    <a:pt x="3019" y="9591"/>
                  </a:cubicBezTo>
                  <a:cubicBezTo>
                    <a:pt x="4539" y="9591"/>
                    <a:pt x="5669" y="8893"/>
                    <a:pt x="6305" y="8174"/>
                  </a:cubicBezTo>
                  <a:lnTo>
                    <a:pt x="6305" y="9345"/>
                  </a:lnTo>
                  <a:lnTo>
                    <a:pt x="8749" y="9345"/>
                  </a:lnTo>
                  <a:lnTo>
                    <a:pt x="8749" y="1"/>
                  </a:lnTo>
                  <a:lnTo>
                    <a:pt x="6305" y="1"/>
                  </a:lnTo>
                  <a:lnTo>
                    <a:pt x="6305" y="6326"/>
                  </a:lnTo>
                  <a:cubicBezTo>
                    <a:pt x="5874" y="6880"/>
                    <a:pt x="5114" y="7394"/>
                    <a:pt x="4169" y="7394"/>
                  </a:cubicBezTo>
                  <a:cubicBezTo>
                    <a:pt x="3122" y="7394"/>
                    <a:pt x="2444" y="6963"/>
                    <a:pt x="2444" y="5669"/>
                  </a:cubicBezTo>
                  <a:lnTo>
                    <a:pt x="2444" y="1"/>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7" name="Shape 637"/>
            <p:cNvSpPr/>
            <p:nvPr/>
          </p:nvSpPr>
          <p:spPr>
            <a:xfrm>
              <a:off x="5165350" y="2999175"/>
              <a:ext cx="219250" cy="239275"/>
            </a:xfrm>
            <a:custGeom>
              <a:avLst/>
              <a:gdLst/>
              <a:ahLst/>
              <a:cxnLst/>
              <a:rect l="0" t="0" r="0" b="0"/>
              <a:pathLst>
                <a:path w="8770" h="9571" extrusionOk="0">
                  <a:moveTo>
                    <a:pt x="5730" y="1"/>
                  </a:moveTo>
                  <a:cubicBezTo>
                    <a:pt x="4211" y="1"/>
                    <a:pt x="3061" y="740"/>
                    <a:pt x="2465" y="1459"/>
                  </a:cubicBezTo>
                  <a:lnTo>
                    <a:pt x="2465" y="227"/>
                  </a:lnTo>
                  <a:lnTo>
                    <a:pt x="1" y="227"/>
                  </a:lnTo>
                  <a:lnTo>
                    <a:pt x="1" y="9571"/>
                  </a:lnTo>
                  <a:lnTo>
                    <a:pt x="2465" y="9571"/>
                  </a:lnTo>
                  <a:lnTo>
                    <a:pt x="2465" y="3287"/>
                  </a:lnTo>
                  <a:cubicBezTo>
                    <a:pt x="2876" y="2732"/>
                    <a:pt x="3615" y="2178"/>
                    <a:pt x="4601" y="2178"/>
                  </a:cubicBezTo>
                  <a:cubicBezTo>
                    <a:pt x="5628" y="2178"/>
                    <a:pt x="6305" y="2630"/>
                    <a:pt x="6305" y="3923"/>
                  </a:cubicBezTo>
                  <a:lnTo>
                    <a:pt x="6305" y="9571"/>
                  </a:lnTo>
                  <a:lnTo>
                    <a:pt x="8770" y="9571"/>
                  </a:lnTo>
                  <a:lnTo>
                    <a:pt x="8770" y="2979"/>
                  </a:lnTo>
                  <a:cubicBezTo>
                    <a:pt x="8770" y="1151"/>
                    <a:pt x="7784" y="1"/>
                    <a:pt x="5730" y="1"/>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8" name="Shape 638"/>
            <p:cNvSpPr/>
            <p:nvPr/>
          </p:nvSpPr>
          <p:spPr>
            <a:xfrm>
              <a:off x="5423600" y="2916025"/>
              <a:ext cx="237200" cy="328600"/>
            </a:xfrm>
            <a:custGeom>
              <a:avLst/>
              <a:gdLst/>
              <a:ahLst/>
              <a:cxnLst/>
              <a:rect l="0" t="0" r="0" b="0"/>
              <a:pathLst>
                <a:path w="9488" h="13144" extrusionOk="0">
                  <a:moveTo>
                    <a:pt x="4888" y="5504"/>
                  </a:moveTo>
                  <a:cubicBezTo>
                    <a:pt x="5709" y="5504"/>
                    <a:pt x="6613" y="5956"/>
                    <a:pt x="7024" y="6572"/>
                  </a:cubicBezTo>
                  <a:lnTo>
                    <a:pt x="7024" y="9878"/>
                  </a:lnTo>
                  <a:cubicBezTo>
                    <a:pt x="6613" y="10494"/>
                    <a:pt x="5709" y="10946"/>
                    <a:pt x="4888" y="10946"/>
                  </a:cubicBezTo>
                  <a:cubicBezTo>
                    <a:pt x="3491" y="10946"/>
                    <a:pt x="2526" y="9837"/>
                    <a:pt x="2526" y="8235"/>
                  </a:cubicBezTo>
                  <a:cubicBezTo>
                    <a:pt x="2526" y="6613"/>
                    <a:pt x="3491" y="5504"/>
                    <a:pt x="4888" y="5504"/>
                  </a:cubicBezTo>
                  <a:close/>
                  <a:moveTo>
                    <a:pt x="7024" y="0"/>
                  </a:moveTo>
                  <a:lnTo>
                    <a:pt x="7024" y="4764"/>
                  </a:lnTo>
                  <a:cubicBezTo>
                    <a:pt x="6284" y="3799"/>
                    <a:pt x="5237" y="3327"/>
                    <a:pt x="4128" y="3327"/>
                  </a:cubicBezTo>
                  <a:cubicBezTo>
                    <a:pt x="1746" y="3327"/>
                    <a:pt x="0" y="5175"/>
                    <a:pt x="0" y="8235"/>
                  </a:cubicBezTo>
                  <a:cubicBezTo>
                    <a:pt x="0" y="11357"/>
                    <a:pt x="1766" y="13143"/>
                    <a:pt x="4128" y="13143"/>
                  </a:cubicBezTo>
                  <a:cubicBezTo>
                    <a:pt x="5258" y="13143"/>
                    <a:pt x="6284" y="12630"/>
                    <a:pt x="7024" y="11706"/>
                  </a:cubicBezTo>
                  <a:lnTo>
                    <a:pt x="7024" y="12897"/>
                  </a:lnTo>
                  <a:lnTo>
                    <a:pt x="9488" y="12897"/>
                  </a:lnTo>
                  <a:lnTo>
                    <a:pt x="9488"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9" name="Shape 639"/>
            <p:cNvSpPr/>
            <p:nvPr/>
          </p:nvSpPr>
          <p:spPr>
            <a:xfrm>
              <a:off x="5713150" y="2999175"/>
              <a:ext cx="136075" cy="239275"/>
            </a:xfrm>
            <a:custGeom>
              <a:avLst/>
              <a:gdLst/>
              <a:ahLst/>
              <a:cxnLst/>
              <a:rect l="0" t="0" r="0" b="0"/>
              <a:pathLst>
                <a:path w="5443" h="9571" extrusionOk="0">
                  <a:moveTo>
                    <a:pt x="5443" y="1"/>
                  </a:moveTo>
                  <a:cubicBezTo>
                    <a:pt x="4272" y="1"/>
                    <a:pt x="3122" y="679"/>
                    <a:pt x="2465" y="1500"/>
                  </a:cubicBezTo>
                  <a:lnTo>
                    <a:pt x="2465" y="227"/>
                  </a:lnTo>
                  <a:lnTo>
                    <a:pt x="1" y="227"/>
                  </a:lnTo>
                  <a:lnTo>
                    <a:pt x="1" y="9571"/>
                  </a:lnTo>
                  <a:lnTo>
                    <a:pt x="2465" y="9571"/>
                  </a:lnTo>
                  <a:lnTo>
                    <a:pt x="2465" y="3410"/>
                  </a:lnTo>
                  <a:cubicBezTo>
                    <a:pt x="2876" y="2814"/>
                    <a:pt x="3944" y="2342"/>
                    <a:pt x="4765" y="2342"/>
                  </a:cubicBezTo>
                  <a:cubicBezTo>
                    <a:pt x="5032" y="2342"/>
                    <a:pt x="5258" y="2363"/>
                    <a:pt x="5443" y="2404"/>
                  </a:cubicBezTo>
                  <a:lnTo>
                    <a:pt x="5443" y="1"/>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0" name="Shape 640"/>
            <p:cNvSpPr/>
            <p:nvPr/>
          </p:nvSpPr>
          <p:spPr>
            <a:xfrm>
              <a:off x="5861525" y="3004825"/>
              <a:ext cx="253650" cy="328600"/>
            </a:xfrm>
            <a:custGeom>
              <a:avLst/>
              <a:gdLst/>
              <a:ahLst/>
              <a:cxnLst/>
              <a:rect l="0" t="0" r="0" b="0"/>
              <a:pathLst>
                <a:path w="10146" h="13144" extrusionOk="0">
                  <a:moveTo>
                    <a:pt x="1" y="1"/>
                  </a:moveTo>
                  <a:lnTo>
                    <a:pt x="3779" y="9489"/>
                  </a:lnTo>
                  <a:lnTo>
                    <a:pt x="3430" y="10269"/>
                  </a:lnTo>
                  <a:cubicBezTo>
                    <a:pt x="3204" y="10782"/>
                    <a:pt x="2773" y="10947"/>
                    <a:pt x="2136" y="10947"/>
                  </a:cubicBezTo>
                  <a:cubicBezTo>
                    <a:pt x="1910" y="10947"/>
                    <a:pt x="1582" y="10906"/>
                    <a:pt x="1377" y="10803"/>
                  </a:cubicBezTo>
                  <a:lnTo>
                    <a:pt x="1007" y="13000"/>
                  </a:lnTo>
                  <a:cubicBezTo>
                    <a:pt x="1315" y="13082"/>
                    <a:pt x="1931" y="13144"/>
                    <a:pt x="2218" y="13144"/>
                  </a:cubicBezTo>
                  <a:cubicBezTo>
                    <a:pt x="3820" y="13103"/>
                    <a:pt x="5052" y="12631"/>
                    <a:pt x="5751" y="10885"/>
                  </a:cubicBezTo>
                  <a:lnTo>
                    <a:pt x="10145" y="1"/>
                  </a:lnTo>
                  <a:lnTo>
                    <a:pt x="7496" y="1"/>
                  </a:lnTo>
                  <a:lnTo>
                    <a:pt x="5052" y="6511"/>
                  </a:lnTo>
                  <a:lnTo>
                    <a:pt x="2629" y="1"/>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1" name="Shape 641"/>
            <p:cNvSpPr/>
            <p:nvPr/>
          </p:nvSpPr>
          <p:spPr>
            <a:xfrm>
              <a:off x="6129000" y="3003800"/>
              <a:ext cx="76025" cy="76025"/>
            </a:xfrm>
            <a:custGeom>
              <a:avLst/>
              <a:gdLst/>
              <a:ahLst/>
              <a:cxnLst/>
              <a:rect l="0" t="0" r="0" b="0"/>
              <a:pathLst>
                <a:path w="3041" h="3041" extrusionOk="0">
                  <a:moveTo>
                    <a:pt x="1644" y="863"/>
                  </a:moveTo>
                  <a:cubicBezTo>
                    <a:pt x="1788" y="863"/>
                    <a:pt x="1952" y="987"/>
                    <a:pt x="1952" y="1192"/>
                  </a:cubicBezTo>
                  <a:cubicBezTo>
                    <a:pt x="1952" y="1356"/>
                    <a:pt x="1788" y="1479"/>
                    <a:pt x="1644" y="1479"/>
                  </a:cubicBezTo>
                  <a:lnTo>
                    <a:pt x="1171" y="1479"/>
                  </a:lnTo>
                  <a:lnTo>
                    <a:pt x="1171" y="863"/>
                  </a:lnTo>
                  <a:close/>
                  <a:moveTo>
                    <a:pt x="925" y="658"/>
                  </a:moveTo>
                  <a:lnTo>
                    <a:pt x="925" y="2404"/>
                  </a:lnTo>
                  <a:lnTo>
                    <a:pt x="1171" y="2404"/>
                  </a:lnTo>
                  <a:lnTo>
                    <a:pt x="1171" y="1705"/>
                  </a:lnTo>
                  <a:lnTo>
                    <a:pt x="1479" y="1705"/>
                  </a:lnTo>
                  <a:lnTo>
                    <a:pt x="1931" y="2404"/>
                  </a:lnTo>
                  <a:lnTo>
                    <a:pt x="2219" y="2404"/>
                  </a:lnTo>
                  <a:lnTo>
                    <a:pt x="1767" y="1705"/>
                  </a:lnTo>
                  <a:cubicBezTo>
                    <a:pt x="1870" y="1705"/>
                    <a:pt x="2198" y="1562"/>
                    <a:pt x="2198" y="1192"/>
                  </a:cubicBezTo>
                  <a:cubicBezTo>
                    <a:pt x="2198" y="863"/>
                    <a:pt x="1931" y="658"/>
                    <a:pt x="1644" y="658"/>
                  </a:cubicBezTo>
                  <a:close/>
                  <a:moveTo>
                    <a:pt x="1521" y="227"/>
                  </a:moveTo>
                  <a:cubicBezTo>
                    <a:pt x="2219" y="227"/>
                    <a:pt x="2794" y="802"/>
                    <a:pt x="2794" y="1520"/>
                  </a:cubicBezTo>
                  <a:cubicBezTo>
                    <a:pt x="2794" y="2239"/>
                    <a:pt x="2219" y="2814"/>
                    <a:pt x="1521" y="2814"/>
                  </a:cubicBezTo>
                  <a:cubicBezTo>
                    <a:pt x="802" y="2814"/>
                    <a:pt x="227" y="2239"/>
                    <a:pt x="227" y="1520"/>
                  </a:cubicBezTo>
                  <a:cubicBezTo>
                    <a:pt x="227" y="802"/>
                    <a:pt x="802" y="227"/>
                    <a:pt x="1521" y="227"/>
                  </a:cubicBezTo>
                  <a:close/>
                  <a:moveTo>
                    <a:pt x="1521" y="1"/>
                  </a:moveTo>
                  <a:cubicBezTo>
                    <a:pt x="679" y="1"/>
                    <a:pt x="1" y="678"/>
                    <a:pt x="1" y="1520"/>
                  </a:cubicBezTo>
                  <a:cubicBezTo>
                    <a:pt x="1" y="2362"/>
                    <a:pt x="679" y="3040"/>
                    <a:pt x="1521" y="3040"/>
                  </a:cubicBezTo>
                  <a:cubicBezTo>
                    <a:pt x="2363" y="3040"/>
                    <a:pt x="3040" y="2362"/>
                    <a:pt x="3040" y="1520"/>
                  </a:cubicBezTo>
                  <a:cubicBezTo>
                    <a:pt x="3040" y="678"/>
                    <a:pt x="2363" y="1"/>
                    <a:pt x="1521" y="1"/>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642" name="Shape 642"/>
          <p:cNvCxnSpPr/>
          <p:nvPr/>
        </p:nvCxnSpPr>
        <p:spPr>
          <a:xfrm rot="10800000">
            <a:off x="2319088" y="4357925"/>
            <a:ext cx="0" cy="282000"/>
          </a:xfrm>
          <a:prstGeom prst="straightConnector1">
            <a:avLst/>
          </a:prstGeom>
          <a:noFill/>
          <a:ln w="9525" cap="flat" cmpd="sng">
            <a:solidFill>
              <a:schemeClr val="accent2"/>
            </a:solidFill>
            <a:prstDash val="solid"/>
            <a:round/>
            <a:headEnd type="none" w="med" len="med"/>
            <a:tailEnd type="none" w="med" len="med"/>
          </a:ln>
        </p:spPr>
      </p:cxnSp>
      <p:cxnSp>
        <p:nvCxnSpPr>
          <p:cNvPr id="643" name="Shape 643"/>
          <p:cNvCxnSpPr/>
          <p:nvPr/>
        </p:nvCxnSpPr>
        <p:spPr>
          <a:xfrm rot="10800000">
            <a:off x="3428863" y="4357925"/>
            <a:ext cx="0" cy="282000"/>
          </a:xfrm>
          <a:prstGeom prst="straightConnector1">
            <a:avLst/>
          </a:prstGeom>
          <a:noFill/>
          <a:ln w="9525" cap="flat" cmpd="sng">
            <a:solidFill>
              <a:schemeClr val="accent2"/>
            </a:solidFill>
            <a:prstDash val="solid"/>
            <a:round/>
            <a:headEnd type="none" w="med" len="med"/>
            <a:tailEnd type="none" w="med" len="med"/>
          </a:ln>
        </p:spPr>
      </p:cxnSp>
      <p:cxnSp>
        <p:nvCxnSpPr>
          <p:cNvPr id="644" name="Shape 644"/>
          <p:cNvCxnSpPr/>
          <p:nvPr/>
        </p:nvCxnSpPr>
        <p:spPr>
          <a:xfrm rot="10800000">
            <a:off x="4534300" y="4357925"/>
            <a:ext cx="0" cy="282000"/>
          </a:xfrm>
          <a:prstGeom prst="straightConnector1">
            <a:avLst/>
          </a:prstGeom>
          <a:noFill/>
          <a:ln w="9525" cap="flat" cmpd="sng">
            <a:solidFill>
              <a:schemeClr val="accent2"/>
            </a:solidFill>
            <a:prstDash val="solid"/>
            <a:round/>
            <a:headEnd type="none" w="med" len="med"/>
            <a:tailEnd type="none" w="med" len="med"/>
          </a:ln>
        </p:spPr>
      </p:cxnSp>
      <p:cxnSp>
        <p:nvCxnSpPr>
          <p:cNvPr id="645" name="Shape 645"/>
          <p:cNvCxnSpPr/>
          <p:nvPr/>
        </p:nvCxnSpPr>
        <p:spPr>
          <a:xfrm rot="10800000">
            <a:off x="5653463" y="4357925"/>
            <a:ext cx="0" cy="282000"/>
          </a:xfrm>
          <a:prstGeom prst="straightConnector1">
            <a:avLst/>
          </a:prstGeom>
          <a:noFill/>
          <a:ln w="9525" cap="flat" cmpd="sng">
            <a:solidFill>
              <a:schemeClr val="accent2"/>
            </a:solidFill>
            <a:prstDash val="solid"/>
            <a:round/>
            <a:headEnd type="none" w="med" len="med"/>
            <a:tailEnd type="none" w="med" len="med"/>
          </a:ln>
        </p:spPr>
      </p:cxnSp>
      <p:cxnSp>
        <p:nvCxnSpPr>
          <p:cNvPr id="646" name="Shape 646"/>
          <p:cNvCxnSpPr/>
          <p:nvPr/>
        </p:nvCxnSpPr>
        <p:spPr>
          <a:xfrm rot="10800000">
            <a:off x="6845350" y="4357925"/>
            <a:ext cx="0" cy="282000"/>
          </a:xfrm>
          <a:prstGeom prst="straightConnector1">
            <a:avLst/>
          </a:prstGeom>
          <a:noFill/>
          <a:ln w="9525" cap="flat" cmpd="sng">
            <a:solidFill>
              <a:schemeClr val="accent2"/>
            </a:solidFill>
            <a:prstDash val="solid"/>
            <a:round/>
            <a:headEnd type="none" w="med" len="med"/>
            <a:tailEnd type="none" w="med" len="med"/>
          </a:ln>
        </p:spPr>
      </p:cxnSp>
      <p:sp>
        <p:nvSpPr>
          <p:cNvPr id="647" name="Shape 647"/>
          <p:cNvSpPr/>
          <p:nvPr/>
        </p:nvSpPr>
        <p:spPr>
          <a:xfrm>
            <a:off x="2038913"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lt1"/>
                </a:solidFill>
                <a:latin typeface="Proxima Nova"/>
                <a:ea typeface="Proxima Nova"/>
                <a:cs typeface="Proxima Nova"/>
                <a:sym typeface="Proxima Nova"/>
              </a:rPr>
              <a:t>VMware</a:t>
            </a:r>
            <a:endParaRPr sz="600">
              <a:solidFill>
                <a:schemeClr val="lt1"/>
              </a:solidFill>
              <a:latin typeface="Proxima Nova"/>
              <a:ea typeface="Proxima Nova"/>
              <a:cs typeface="Proxima Nova"/>
              <a:sym typeface="Proxima Nova"/>
            </a:endParaRPr>
          </a:p>
        </p:txBody>
      </p:sp>
      <p:sp>
        <p:nvSpPr>
          <p:cNvPr id="648" name="Shape 648"/>
          <p:cNvSpPr/>
          <p:nvPr/>
        </p:nvSpPr>
        <p:spPr>
          <a:xfrm>
            <a:off x="31533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lt1"/>
                </a:solidFill>
                <a:latin typeface="Proxima Nova"/>
                <a:ea typeface="Proxima Nova"/>
                <a:cs typeface="Proxima Nova"/>
                <a:sym typeface="Proxima Nova"/>
              </a:rPr>
              <a:t>GCP</a:t>
            </a:r>
            <a:endParaRPr sz="600">
              <a:solidFill>
                <a:schemeClr val="lt1"/>
              </a:solidFill>
              <a:latin typeface="Proxima Nova"/>
              <a:ea typeface="Proxima Nova"/>
              <a:cs typeface="Proxima Nova"/>
              <a:sym typeface="Proxima Nova"/>
            </a:endParaRPr>
          </a:p>
        </p:txBody>
      </p:sp>
      <p:sp>
        <p:nvSpPr>
          <p:cNvPr id="649" name="Shape 649"/>
          <p:cNvSpPr/>
          <p:nvPr/>
        </p:nvSpPr>
        <p:spPr>
          <a:xfrm>
            <a:off x="42703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lt1"/>
                </a:solidFill>
                <a:latin typeface="Proxima Nova"/>
                <a:ea typeface="Proxima Nova"/>
                <a:cs typeface="Proxima Nova"/>
                <a:sym typeface="Proxima Nova"/>
              </a:rPr>
              <a:t>Azure</a:t>
            </a:r>
            <a:endParaRPr sz="600">
              <a:solidFill>
                <a:schemeClr val="lt1"/>
              </a:solidFill>
              <a:latin typeface="Proxima Nova"/>
              <a:ea typeface="Proxima Nova"/>
              <a:cs typeface="Proxima Nova"/>
              <a:sym typeface="Proxima Nova"/>
            </a:endParaRPr>
          </a:p>
        </p:txBody>
      </p:sp>
      <p:sp>
        <p:nvSpPr>
          <p:cNvPr id="650" name="Shape 650"/>
          <p:cNvSpPr/>
          <p:nvPr/>
        </p:nvSpPr>
        <p:spPr>
          <a:xfrm>
            <a:off x="53779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lt1"/>
                </a:solidFill>
                <a:latin typeface="Proxima Nova"/>
                <a:ea typeface="Proxima Nova"/>
                <a:cs typeface="Proxima Nova"/>
                <a:sym typeface="Proxima Nova"/>
              </a:rPr>
              <a:t>Openstack</a:t>
            </a:r>
            <a:endParaRPr sz="600">
              <a:solidFill>
                <a:schemeClr val="lt1"/>
              </a:solidFill>
              <a:latin typeface="Proxima Nova"/>
              <a:ea typeface="Proxima Nova"/>
              <a:cs typeface="Proxima Nova"/>
              <a:sym typeface="Proxima Nova"/>
            </a:endParaRPr>
          </a:p>
        </p:txBody>
      </p:sp>
      <p:sp>
        <p:nvSpPr>
          <p:cNvPr id="651" name="Shape 651"/>
          <p:cNvSpPr/>
          <p:nvPr/>
        </p:nvSpPr>
        <p:spPr>
          <a:xfrm>
            <a:off x="65707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lt1"/>
                </a:solidFill>
                <a:latin typeface="Proxima Nova"/>
                <a:ea typeface="Proxima Nova"/>
                <a:cs typeface="Proxima Nova"/>
                <a:sym typeface="Proxima Nova"/>
              </a:rPr>
              <a:t>AWS</a:t>
            </a:r>
            <a:endParaRPr sz="600">
              <a:solidFill>
                <a:schemeClr val="lt1"/>
              </a:solidFill>
              <a:latin typeface="Proxima Nova"/>
              <a:ea typeface="Proxima Nova"/>
              <a:cs typeface="Proxima Nova"/>
              <a:sym typeface="Proxima Nova"/>
            </a:endParaRPr>
          </a:p>
        </p:txBody>
      </p:sp>
      <p:grpSp>
        <p:nvGrpSpPr>
          <p:cNvPr id="652" name="Shape 652"/>
          <p:cNvGrpSpPr/>
          <p:nvPr/>
        </p:nvGrpSpPr>
        <p:grpSpPr>
          <a:xfrm>
            <a:off x="5004687" y="2057758"/>
            <a:ext cx="3366488" cy="1690283"/>
            <a:chOff x="5004687" y="2057758"/>
            <a:chExt cx="3366488" cy="1690283"/>
          </a:xfrm>
        </p:grpSpPr>
        <p:sp>
          <p:nvSpPr>
            <p:cNvPr id="653" name="Shape 653"/>
            <p:cNvSpPr/>
            <p:nvPr/>
          </p:nvSpPr>
          <p:spPr>
            <a:xfrm rot="-5400000">
              <a:off x="4371987" y="2691150"/>
              <a:ext cx="1689000" cy="423600"/>
            </a:xfrm>
            <a:prstGeom prst="roundRect">
              <a:avLst>
                <a:gd name="adj" fmla="val 6212"/>
              </a:avLst>
            </a:prstGeom>
            <a:solidFill>
              <a:srgbClr val="78909C"/>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900">
                  <a:solidFill>
                    <a:srgbClr val="FFFFFF"/>
                  </a:solidFill>
                  <a:latin typeface="Proxima Nova"/>
                  <a:ea typeface="Proxima Nova"/>
                  <a:cs typeface="Proxima Nova"/>
                  <a:sym typeface="Proxima Nova"/>
                </a:rPr>
                <a:t>PKS Controller</a:t>
              </a:r>
              <a:endParaRPr sz="900">
                <a:solidFill>
                  <a:srgbClr val="FFFFFF"/>
                </a:solidFill>
                <a:latin typeface="Proxima Nova"/>
                <a:ea typeface="Proxima Nova"/>
                <a:cs typeface="Proxima Nova"/>
                <a:sym typeface="Proxima Nova"/>
              </a:endParaRPr>
            </a:p>
          </p:txBody>
        </p:sp>
        <p:grpSp>
          <p:nvGrpSpPr>
            <p:cNvPr id="654" name="Shape 654"/>
            <p:cNvGrpSpPr/>
            <p:nvPr/>
          </p:nvGrpSpPr>
          <p:grpSpPr>
            <a:xfrm>
              <a:off x="5472605" y="2057758"/>
              <a:ext cx="2898570" cy="1690283"/>
              <a:chOff x="5521275" y="1754951"/>
              <a:chExt cx="2898570" cy="1634071"/>
            </a:xfrm>
          </p:grpSpPr>
          <p:sp>
            <p:nvSpPr>
              <p:cNvPr id="655" name="Shape 655"/>
              <p:cNvSpPr/>
              <p:nvPr/>
            </p:nvSpPr>
            <p:spPr>
              <a:xfrm>
                <a:off x="5521350" y="1756423"/>
                <a:ext cx="1663500" cy="1632600"/>
              </a:xfrm>
              <a:prstGeom prst="roundRect">
                <a:avLst>
                  <a:gd name="adj" fmla="val 1736"/>
                </a:avLst>
              </a:prstGeom>
              <a:solidFill>
                <a:schemeClr val="accent3"/>
              </a:solidFill>
              <a:ln>
                <a:noFill/>
              </a:ln>
            </p:spPr>
            <p:txBody>
              <a:bodyPr spcFirstLastPara="1" wrap="square" lIns="0" tIns="0" rIns="0" bIns="9125" anchor="t" anchorCtr="0">
                <a:noAutofit/>
              </a:bodyPr>
              <a:lstStyle/>
              <a:p>
                <a:pPr marL="0" marR="0" lvl="0" indent="0" algn="ctr" rtl="0">
                  <a:spcBef>
                    <a:spcPts val="0"/>
                  </a:spcBef>
                  <a:spcAft>
                    <a:spcPts val="0"/>
                  </a:spcAft>
                  <a:buNone/>
                </a:pPr>
                <a:endParaRPr sz="1000" i="0" u="none" strike="noStrike" cap="none">
                  <a:solidFill>
                    <a:srgbClr val="FFFFFF"/>
                  </a:solidFill>
                  <a:latin typeface="Proxima Nova"/>
                  <a:ea typeface="Proxima Nova"/>
                  <a:cs typeface="Proxima Nova"/>
                  <a:sym typeface="Proxima Nova"/>
                </a:endParaRPr>
              </a:p>
            </p:txBody>
          </p:sp>
          <p:sp>
            <p:nvSpPr>
              <p:cNvPr id="656" name="Shape 656"/>
              <p:cNvSpPr/>
              <p:nvPr/>
            </p:nvSpPr>
            <p:spPr>
              <a:xfrm>
                <a:off x="7229499" y="1756423"/>
                <a:ext cx="841500" cy="1055700"/>
              </a:xfrm>
              <a:prstGeom prst="roundRect">
                <a:avLst>
                  <a:gd name="adj" fmla="val 3067"/>
                </a:avLst>
              </a:prstGeom>
              <a:solidFill>
                <a:srgbClr val="78909C"/>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900">
                    <a:solidFill>
                      <a:srgbClr val="FFFFFF"/>
                    </a:solidFill>
                    <a:latin typeface="Proxima Nova"/>
                    <a:ea typeface="Proxima Nova"/>
                    <a:cs typeface="Proxima Nova"/>
                    <a:sym typeface="Proxima Nova"/>
                  </a:rPr>
                  <a:t>GCP</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Service</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Broker</a:t>
                </a:r>
                <a:endParaRPr sz="900" i="0" u="none" strike="noStrike" cap="none">
                  <a:solidFill>
                    <a:srgbClr val="FFFFFF"/>
                  </a:solidFill>
                  <a:latin typeface="Proxima Nova"/>
                  <a:ea typeface="Proxima Nova"/>
                  <a:cs typeface="Proxima Nova"/>
                  <a:sym typeface="Proxima Nova"/>
                </a:endParaRPr>
              </a:p>
            </p:txBody>
          </p:sp>
          <p:sp>
            <p:nvSpPr>
              <p:cNvPr id="657" name="Shape 657"/>
              <p:cNvSpPr/>
              <p:nvPr/>
            </p:nvSpPr>
            <p:spPr>
              <a:xfrm>
                <a:off x="7229499" y="2864653"/>
                <a:ext cx="841500" cy="516600"/>
              </a:xfrm>
              <a:prstGeom prst="roundRect">
                <a:avLst>
                  <a:gd name="adj" fmla="val 6212"/>
                </a:avLst>
              </a:prstGeom>
              <a:solidFill>
                <a:srgbClr val="78909C"/>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900">
                    <a:solidFill>
                      <a:srgbClr val="FFFFFF"/>
                    </a:solidFill>
                    <a:latin typeface="Proxima Nova"/>
                    <a:ea typeface="Proxima Nova"/>
                    <a:cs typeface="Proxima Nova"/>
                    <a:sym typeface="Proxima Nova"/>
                  </a:rPr>
                  <a:t>Harbor</a:t>
                </a:r>
                <a:endParaRPr sz="900" i="0" u="none" strike="noStrike" cap="none">
                  <a:solidFill>
                    <a:srgbClr val="FFFFFF"/>
                  </a:solidFill>
                  <a:latin typeface="Proxima Nova"/>
                  <a:ea typeface="Proxima Nova"/>
                  <a:cs typeface="Proxima Nova"/>
                  <a:sym typeface="Proxima Nova"/>
                </a:endParaRPr>
              </a:p>
            </p:txBody>
          </p:sp>
          <p:sp>
            <p:nvSpPr>
              <p:cNvPr id="658" name="Shape 658"/>
              <p:cNvSpPr/>
              <p:nvPr/>
            </p:nvSpPr>
            <p:spPr>
              <a:xfrm rot="-5400000">
                <a:off x="7453845" y="2422451"/>
                <a:ext cx="1633500" cy="298500"/>
              </a:xfrm>
              <a:prstGeom prst="roundRect">
                <a:avLst>
                  <a:gd name="adj" fmla="val 12889"/>
                </a:avLst>
              </a:prstGeom>
              <a:solidFill>
                <a:srgbClr val="78909C"/>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900">
                    <a:solidFill>
                      <a:srgbClr val="FFFFFF"/>
                    </a:solidFill>
                    <a:latin typeface="Proxima Nova"/>
                    <a:ea typeface="Proxima Nova"/>
                    <a:cs typeface="Proxima Nova"/>
                    <a:sym typeface="Proxima Nova"/>
                  </a:rPr>
                  <a:t>NSX-T</a:t>
                </a:r>
                <a:endParaRPr sz="900" i="0" u="none" strike="noStrike" cap="none">
                  <a:solidFill>
                    <a:srgbClr val="FFFFFF"/>
                  </a:solidFill>
                  <a:latin typeface="Proxima Nova"/>
                  <a:ea typeface="Proxima Nova"/>
                  <a:cs typeface="Proxima Nova"/>
                  <a:sym typeface="Proxima Nova"/>
                </a:endParaRPr>
              </a:p>
            </p:txBody>
          </p:sp>
          <p:sp>
            <p:nvSpPr>
              <p:cNvPr id="659" name="Shape 659"/>
              <p:cNvSpPr txBox="1"/>
              <p:nvPr/>
            </p:nvSpPr>
            <p:spPr>
              <a:xfrm>
                <a:off x="5521275" y="1926138"/>
                <a:ext cx="1663500" cy="29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Proxima Nova"/>
                    <a:ea typeface="Proxima Nova"/>
                    <a:cs typeface="Proxima Nova"/>
                    <a:sym typeface="Proxima Nova"/>
                  </a:rPr>
                  <a:t>Kubernetes</a:t>
                </a:r>
                <a:endParaRPr sz="1100">
                  <a:solidFill>
                    <a:srgbClr val="FFFFFF"/>
                  </a:solidFill>
                  <a:latin typeface="Proxima Nova"/>
                  <a:ea typeface="Proxima Nova"/>
                  <a:cs typeface="Proxima Nova"/>
                  <a:sym typeface="Proxima Nova"/>
                </a:endParaRPr>
              </a:p>
            </p:txBody>
          </p:sp>
          <p:grpSp>
            <p:nvGrpSpPr>
              <p:cNvPr id="660" name="Shape 660"/>
              <p:cNvGrpSpPr/>
              <p:nvPr/>
            </p:nvGrpSpPr>
            <p:grpSpPr>
              <a:xfrm>
                <a:off x="5804941" y="2336058"/>
                <a:ext cx="1063125" cy="895370"/>
                <a:chOff x="5652542" y="2123435"/>
                <a:chExt cx="1408300" cy="954145"/>
              </a:xfrm>
            </p:grpSpPr>
            <p:sp>
              <p:nvSpPr>
                <p:cNvPr id="661" name="Shape 661"/>
                <p:cNvSpPr/>
                <p:nvPr/>
              </p:nvSpPr>
              <p:spPr>
                <a:xfrm>
                  <a:off x="5866242" y="2123435"/>
                  <a:ext cx="1194600" cy="714300"/>
                </a:xfrm>
                <a:prstGeom prst="roundRect">
                  <a:avLst>
                    <a:gd name="adj" fmla="val 8284"/>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a:ea typeface="Proxima Nova"/>
                      <a:cs typeface="Proxima Nova"/>
                      <a:sym typeface="Proxima Nova"/>
                    </a:rPr>
                    <a:t>K8s Cluster</a:t>
                  </a:r>
                  <a:endParaRPr sz="1000">
                    <a:solidFill>
                      <a:srgbClr val="FFFFFF"/>
                    </a:solidFill>
                    <a:latin typeface="Proxima Nova"/>
                    <a:ea typeface="Proxima Nova"/>
                    <a:cs typeface="Proxima Nova"/>
                    <a:sym typeface="Proxima Nova"/>
                  </a:endParaRPr>
                </a:p>
              </p:txBody>
            </p:sp>
            <p:sp>
              <p:nvSpPr>
                <p:cNvPr id="662" name="Shape 662"/>
                <p:cNvSpPr/>
                <p:nvPr/>
              </p:nvSpPr>
              <p:spPr>
                <a:xfrm>
                  <a:off x="5759392" y="2243357"/>
                  <a:ext cx="1194600" cy="714300"/>
                </a:xfrm>
                <a:prstGeom prst="roundRect">
                  <a:avLst>
                    <a:gd name="adj" fmla="val 8284"/>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a:ea typeface="Proxima Nova"/>
                      <a:cs typeface="Proxima Nova"/>
                      <a:sym typeface="Proxima Nova"/>
                    </a:rPr>
                    <a:t>K8s Cluster</a:t>
                  </a:r>
                  <a:endParaRPr sz="1000">
                    <a:solidFill>
                      <a:srgbClr val="FFFFFF"/>
                    </a:solidFill>
                    <a:latin typeface="Proxima Nova"/>
                    <a:ea typeface="Proxima Nova"/>
                    <a:cs typeface="Proxima Nova"/>
                    <a:sym typeface="Proxima Nova"/>
                  </a:endParaRPr>
                </a:p>
              </p:txBody>
            </p:sp>
            <p:sp>
              <p:nvSpPr>
                <p:cNvPr id="663" name="Shape 663"/>
                <p:cNvSpPr/>
                <p:nvPr/>
              </p:nvSpPr>
              <p:spPr>
                <a:xfrm>
                  <a:off x="5652542" y="2363280"/>
                  <a:ext cx="1194600" cy="714300"/>
                </a:xfrm>
                <a:prstGeom prst="roundRect">
                  <a:avLst>
                    <a:gd name="adj" fmla="val 8284"/>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Proxima Nova"/>
                      <a:ea typeface="Proxima Nova"/>
                      <a:cs typeface="Proxima Nova"/>
                      <a:sym typeface="Proxima Nova"/>
                    </a:rPr>
                    <a:t>K8s Cluster</a:t>
                  </a:r>
                  <a:endParaRPr sz="900">
                    <a:solidFill>
                      <a:srgbClr val="FFFFFF"/>
                    </a:solidFill>
                    <a:latin typeface="Proxima Nova"/>
                    <a:ea typeface="Proxima Nova"/>
                    <a:cs typeface="Proxima Nova"/>
                    <a:sym typeface="Proxima Nova"/>
                  </a:endParaRPr>
                </a:p>
              </p:txBody>
            </p:sp>
          </p:grpSp>
        </p:grpSp>
      </p:grpSp>
      <p:sp>
        <p:nvSpPr>
          <p:cNvPr id="664" name="Shape 664"/>
          <p:cNvSpPr/>
          <p:nvPr/>
        </p:nvSpPr>
        <p:spPr>
          <a:xfrm>
            <a:off x="4318944" y="2240625"/>
            <a:ext cx="674400" cy="324000"/>
          </a:xfrm>
          <a:prstGeom prst="right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665" name="Shape 665"/>
          <p:cNvGrpSpPr/>
          <p:nvPr/>
        </p:nvGrpSpPr>
        <p:grpSpPr>
          <a:xfrm>
            <a:off x="5371733" y="1531981"/>
            <a:ext cx="295380" cy="303010"/>
            <a:chOff x="2157725" y="2501875"/>
            <a:chExt cx="663925" cy="681075"/>
          </a:xfrm>
        </p:grpSpPr>
        <p:sp>
          <p:nvSpPr>
            <p:cNvPr id="666" name="Shape 666"/>
            <p:cNvSpPr/>
            <p:nvPr/>
          </p:nvSpPr>
          <p:spPr>
            <a:xfrm>
              <a:off x="2499750" y="2502875"/>
              <a:ext cx="318525" cy="462525"/>
            </a:xfrm>
            <a:custGeom>
              <a:avLst/>
              <a:gdLst/>
              <a:ahLst/>
              <a:cxnLst/>
              <a:rect l="0" t="0" r="0" b="0"/>
              <a:pathLst>
                <a:path w="12741" h="18501" extrusionOk="0">
                  <a:moveTo>
                    <a:pt x="2857" y="0"/>
                  </a:moveTo>
                  <a:cubicBezTo>
                    <a:pt x="2815" y="0"/>
                    <a:pt x="2768" y="15"/>
                    <a:pt x="2718" y="48"/>
                  </a:cubicBezTo>
                  <a:lnTo>
                    <a:pt x="308" y="1584"/>
                  </a:lnTo>
                  <a:cubicBezTo>
                    <a:pt x="135" y="1689"/>
                    <a:pt x="1" y="1929"/>
                    <a:pt x="1" y="2131"/>
                  </a:cubicBezTo>
                  <a:lnTo>
                    <a:pt x="1" y="13133"/>
                  </a:lnTo>
                  <a:cubicBezTo>
                    <a:pt x="1" y="13335"/>
                    <a:pt x="145" y="13575"/>
                    <a:pt x="318" y="13661"/>
                  </a:cubicBezTo>
                  <a:lnTo>
                    <a:pt x="9544" y="18442"/>
                  </a:lnTo>
                  <a:cubicBezTo>
                    <a:pt x="9621" y="18481"/>
                    <a:pt x="9721" y="18501"/>
                    <a:pt x="9822" y="18501"/>
                  </a:cubicBezTo>
                  <a:cubicBezTo>
                    <a:pt x="9946" y="18501"/>
                    <a:pt x="10073" y="18472"/>
                    <a:pt x="10168" y="18414"/>
                  </a:cubicBezTo>
                  <a:lnTo>
                    <a:pt x="12577" y="16887"/>
                  </a:lnTo>
                  <a:cubicBezTo>
                    <a:pt x="12741" y="16781"/>
                    <a:pt x="12731" y="16618"/>
                    <a:pt x="12558" y="16522"/>
                  </a:cubicBezTo>
                  <a:lnTo>
                    <a:pt x="3332" y="11741"/>
                  </a:lnTo>
                  <a:cubicBezTo>
                    <a:pt x="3159" y="11655"/>
                    <a:pt x="3015" y="11415"/>
                    <a:pt x="3015" y="11223"/>
                  </a:cubicBezTo>
                  <a:lnTo>
                    <a:pt x="3015" y="211"/>
                  </a:lnTo>
                  <a:cubicBezTo>
                    <a:pt x="3015" y="78"/>
                    <a:pt x="2951" y="0"/>
                    <a:pt x="2857"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7" name="Shape 667"/>
            <p:cNvSpPr/>
            <p:nvPr/>
          </p:nvSpPr>
          <p:spPr>
            <a:xfrm>
              <a:off x="2499750" y="2501875"/>
              <a:ext cx="321900" cy="463525"/>
            </a:xfrm>
            <a:custGeom>
              <a:avLst/>
              <a:gdLst/>
              <a:ahLst/>
              <a:cxnLst/>
              <a:rect l="0" t="0" r="0" b="0"/>
              <a:pathLst>
                <a:path w="12876" h="18541" extrusionOk="0">
                  <a:moveTo>
                    <a:pt x="3055" y="1"/>
                  </a:moveTo>
                  <a:cubicBezTo>
                    <a:pt x="2932" y="1"/>
                    <a:pt x="2807" y="30"/>
                    <a:pt x="2718" y="88"/>
                  </a:cubicBezTo>
                  <a:lnTo>
                    <a:pt x="308" y="1624"/>
                  </a:lnTo>
                  <a:cubicBezTo>
                    <a:pt x="135" y="1729"/>
                    <a:pt x="1" y="1969"/>
                    <a:pt x="1" y="2171"/>
                  </a:cubicBezTo>
                  <a:lnTo>
                    <a:pt x="1" y="2296"/>
                  </a:lnTo>
                  <a:cubicBezTo>
                    <a:pt x="1" y="2133"/>
                    <a:pt x="135" y="1998"/>
                    <a:pt x="298" y="1998"/>
                  </a:cubicBezTo>
                  <a:cubicBezTo>
                    <a:pt x="366" y="1998"/>
                    <a:pt x="442" y="2037"/>
                    <a:pt x="442" y="2037"/>
                  </a:cubicBezTo>
                  <a:lnTo>
                    <a:pt x="9544" y="6760"/>
                  </a:lnTo>
                  <a:cubicBezTo>
                    <a:pt x="9716" y="6847"/>
                    <a:pt x="9860" y="7087"/>
                    <a:pt x="9860" y="7279"/>
                  </a:cubicBezTo>
                  <a:lnTo>
                    <a:pt x="9860" y="18166"/>
                  </a:lnTo>
                  <a:cubicBezTo>
                    <a:pt x="9860" y="18329"/>
                    <a:pt x="9736" y="18463"/>
                    <a:pt x="9572" y="18463"/>
                  </a:cubicBezTo>
                  <a:cubicBezTo>
                    <a:pt x="9524" y="18463"/>
                    <a:pt x="9476" y="18444"/>
                    <a:pt x="9428" y="18425"/>
                  </a:cubicBezTo>
                  <a:lnTo>
                    <a:pt x="9428" y="18425"/>
                  </a:lnTo>
                  <a:lnTo>
                    <a:pt x="9544" y="18482"/>
                  </a:lnTo>
                  <a:cubicBezTo>
                    <a:pt x="9621" y="18521"/>
                    <a:pt x="9721" y="18541"/>
                    <a:pt x="9822" y="18541"/>
                  </a:cubicBezTo>
                  <a:cubicBezTo>
                    <a:pt x="9946" y="18541"/>
                    <a:pt x="10073" y="18512"/>
                    <a:pt x="10168" y="18454"/>
                  </a:cubicBezTo>
                  <a:lnTo>
                    <a:pt x="12577" y="16927"/>
                  </a:lnTo>
                  <a:cubicBezTo>
                    <a:pt x="12741" y="16821"/>
                    <a:pt x="12875" y="16572"/>
                    <a:pt x="12875" y="16370"/>
                  </a:cubicBezTo>
                  <a:lnTo>
                    <a:pt x="12875" y="5368"/>
                  </a:lnTo>
                  <a:cubicBezTo>
                    <a:pt x="12875" y="5166"/>
                    <a:pt x="12731" y="4936"/>
                    <a:pt x="12558" y="4840"/>
                  </a:cubicBezTo>
                  <a:lnTo>
                    <a:pt x="3332" y="59"/>
                  </a:lnTo>
                  <a:cubicBezTo>
                    <a:pt x="3254" y="20"/>
                    <a:pt x="3155" y="1"/>
                    <a:pt x="3055"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8" name="Shape 668"/>
            <p:cNvSpPr/>
            <p:nvPr/>
          </p:nvSpPr>
          <p:spPr>
            <a:xfrm>
              <a:off x="2328875" y="2611600"/>
              <a:ext cx="318525" cy="462525"/>
            </a:xfrm>
            <a:custGeom>
              <a:avLst/>
              <a:gdLst/>
              <a:ahLst/>
              <a:cxnLst/>
              <a:rect l="0" t="0" r="0" b="0"/>
              <a:pathLst>
                <a:path w="12741" h="18501" extrusionOk="0">
                  <a:moveTo>
                    <a:pt x="2853" y="0"/>
                  </a:moveTo>
                  <a:cubicBezTo>
                    <a:pt x="2810" y="0"/>
                    <a:pt x="2761" y="15"/>
                    <a:pt x="2708" y="48"/>
                  </a:cubicBezTo>
                  <a:lnTo>
                    <a:pt x="298" y="1574"/>
                  </a:lnTo>
                  <a:cubicBezTo>
                    <a:pt x="135" y="1680"/>
                    <a:pt x="0" y="1929"/>
                    <a:pt x="0" y="2131"/>
                  </a:cubicBezTo>
                  <a:lnTo>
                    <a:pt x="0" y="13133"/>
                  </a:lnTo>
                  <a:cubicBezTo>
                    <a:pt x="0" y="13335"/>
                    <a:pt x="144" y="13565"/>
                    <a:pt x="317" y="13661"/>
                  </a:cubicBezTo>
                  <a:lnTo>
                    <a:pt x="9543" y="18442"/>
                  </a:lnTo>
                  <a:cubicBezTo>
                    <a:pt x="9621" y="18481"/>
                    <a:pt x="9720" y="18501"/>
                    <a:pt x="9820" y="18501"/>
                  </a:cubicBezTo>
                  <a:cubicBezTo>
                    <a:pt x="9943" y="18501"/>
                    <a:pt x="10068" y="18472"/>
                    <a:pt x="10158" y="18414"/>
                  </a:cubicBezTo>
                  <a:lnTo>
                    <a:pt x="12567" y="16877"/>
                  </a:lnTo>
                  <a:cubicBezTo>
                    <a:pt x="12740" y="16772"/>
                    <a:pt x="12730" y="16618"/>
                    <a:pt x="12558" y="16522"/>
                  </a:cubicBezTo>
                  <a:lnTo>
                    <a:pt x="3332" y="11741"/>
                  </a:lnTo>
                  <a:cubicBezTo>
                    <a:pt x="3159" y="11655"/>
                    <a:pt x="3015" y="11415"/>
                    <a:pt x="3015" y="11223"/>
                  </a:cubicBezTo>
                  <a:lnTo>
                    <a:pt x="3015" y="211"/>
                  </a:lnTo>
                  <a:cubicBezTo>
                    <a:pt x="3015" y="78"/>
                    <a:pt x="2950" y="0"/>
                    <a:pt x="2853"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9" name="Shape 669"/>
            <p:cNvSpPr/>
            <p:nvPr/>
          </p:nvSpPr>
          <p:spPr>
            <a:xfrm>
              <a:off x="2328875" y="2610600"/>
              <a:ext cx="321875" cy="463525"/>
            </a:xfrm>
            <a:custGeom>
              <a:avLst/>
              <a:gdLst/>
              <a:ahLst/>
              <a:cxnLst/>
              <a:rect l="0" t="0" r="0" b="0"/>
              <a:pathLst>
                <a:path w="12875" h="18541" extrusionOk="0">
                  <a:moveTo>
                    <a:pt x="3053" y="1"/>
                  </a:moveTo>
                  <a:cubicBezTo>
                    <a:pt x="2930" y="1"/>
                    <a:pt x="2803" y="30"/>
                    <a:pt x="2708" y="88"/>
                  </a:cubicBezTo>
                  <a:lnTo>
                    <a:pt x="298" y="1614"/>
                  </a:lnTo>
                  <a:cubicBezTo>
                    <a:pt x="135" y="1720"/>
                    <a:pt x="0" y="1969"/>
                    <a:pt x="0" y="2171"/>
                  </a:cubicBezTo>
                  <a:lnTo>
                    <a:pt x="0" y="2286"/>
                  </a:lnTo>
                  <a:cubicBezTo>
                    <a:pt x="0" y="2133"/>
                    <a:pt x="135" y="1998"/>
                    <a:pt x="288" y="1998"/>
                  </a:cubicBezTo>
                  <a:cubicBezTo>
                    <a:pt x="365" y="1998"/>
                    <a:pt x="442" y="2037"/>
                    <a:pt x="442" y="2037"/>
                  </a:cubicBezTo>
                  <a:lnTo>
                    <a:pt x="9543" y="6760"/>
                  </a:lnTo>
                  <a:cubicBezTo>
                    <a:pt x="9716" y="6847"/>
                    <a:pt x="9860" y="7087"/>
                    <a:pt x="9860" y="7279"/>
                  </a:cubicBezTo>
                  <a:lnTo>
                    <a:pt x="9860" y="18166"/>
                  </a:lnTo>
                  <a:cubicBezTo>
                    <a:pt x="9860" y="18329"/>
                    <a:pt x="9726" y="18463"/>
                    <a:pt x="9572" y="18463"/>
                  </a:cubicBezTo>
                  <a:cubicBezTo>
                    <a:pt x="9514" y="18463"/>
                    <a:pt x="9466" y="18444"/>
                    <a:pt x="9428" y="18425"/>
                  </a:cubicBezTo>
                  <a:lnTo>
                    <a:pt x="9428" y="18425"/>
                  </a:lnTo>
                  <a:lnTo>
                    <a:pt x="9543" y="18482"/>
                  </a:lnTo>
                  <a:cubicBezTo>
                    <a:pt x="9621" y="18521"/>
                    <a:pt x="9720" y="18541"/>
                    <a:pt x="9820" y="18541"/>
                  </a:cubicBezTo>
                  <a:cubicBezTo>
                    <a:pt x="9943" y="18541"/>
                    <a:pt x="10068" y="18512"/>
                    <a:pt x="10158" y="18454"/>
                  </a:cubicBezTo>
                  <a:lnTo>
                    <a:pt x="12567" y="16917"/>
                  </a:lnTo>
                  <a:cubicBezTo>
                    <a:pt x="12740" y="16812"/>
                    <a:pt x="12874" y="16572"/>
                    <a:pt x="12874" y="16370"/>
                  </a:cubicBezTo>
                  <a:lnTo>
                    <a:pt x="12874" y="5368"/>
                  </a:lnTo>
                  <a:cubicBezTo>
                    <a:pt x="12874" y="5166"/>
                    <a:pt x="12730" y="4936"/>
                    <a:pt x="12558" y="4840"/>
                  </a:cubicBezTo>
                  <a:lnTo>
                    <a:pt x="3332" y="59"/>
                  </a:lnTo>
                  <a:cubicBezTo>
                    <a:pt x="3254" y="20"/>
                    <a:pt x="3155" y="1"/>
                    <a:pt x="3053" y="1"/>
                  </a:cubicBezTo>
                  <a:close/>
                </a:path>
              </a:pathLst>
            </a:custGeom>
            <a:solidFill>
              <a:srgbClr val="00AF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0" name="Shape 670"/>
            <p:cNvSpPr/>
            <p:nvPr/>
          </p:nvSpPr>
          <p:spPr>
            <a:xfrm>
              <a:off x="2157725" y="2720325"/>
              <a:ext cx="318525" cy="462625"/>
            </a:xfrm>
            <a:custGeom>
              <a:avLst/>
              <a:gdLst/>
              <a:ahLst/>
              <a:cxnLst/>
              <a:rect l="0" t="0" r="0" b="0"/>
              <a:pathLst>
                <a:path w="12741" h="18505" extrusionOk="0">
                  <a:moveTo>
                    <a:pt x="2853" y="0"/>
                  </a:moveTo>
                  <a:cubicBezTo>
                    <a:pt x="2810" y="0"/>
                    <a:pt x="2761" y="16"/>
                    <a:pt x="2708" y="48"/>
                  </a:cubicBezTo>
                  <a:lnTo>
                    <a:pt x="299" y="1584"/>
                  </a:lnTo>
                  <a:cubicBezTo>
                    <a:pt x="135" y="1690"/>
                    <a:pt x="1" y="1939"/>
                    <a:pt x="1" y="2131"/>
                  </a:cubicBezTo>
                  <a:lnTo>
                    <a:pt x="1" y="13143"/>
                  </a:lnTo>
                  <a:cubicBezTo>
                    <a:pt x="1" y="13335"/>
                    <a:pt x="145" y="13575"/>
                    <a:pt x="318" y="13661"/>
                  </a:cubicBezTo>
                  <a:lnTo>
                    <a:pt x="9544" y="18442"/>
                  </a:lnTo>
                  <a:cubicBezTo>
                    <a:pt x="9620" y="18485"/>
                    <a:pt x="9717" y="18505"/>
                    <a:pt x="9815" y="18505"/>
                  </a:cubicBezTo>
                  <a:cubicBezTo>
                    <a:pt x="9940" y="18505"/>
                    <a:pt x="10067" y="18473"/>
                    <a:pt x="10158" y="18414"/>
                  </a:cubicBezTo>
                  <a:lnTo>
                    <a:pt x="12568" y="16887"/>
                  </a:lnTo>
                  <a:cubicBezTo>
                    <a:pt x="12741" y="16781"/>
                    <a:pt x="12731" y="16618"/>
                    <a:pt x="12558" y="16532"/>
                  </a:cubicBezTo>
                  <a:lnTo>
                    <a:pt x="3332" y="11751"/>
                  </a:lnTo>
                  <a:cubicBezTo>
                    <a:pt x="3160" y="11655"/>
                    <a:pt x="3016" y="11424"/>
                    <a:pt x="3016" y="11223"/>
                  </a:cubicBezTo>
                  <a:lnTo>
                    <a:pt x="3016" y="221"/>
                  </a:lnTo>
                  <a:cubicBezTo>
                    <a:pt x="3016" y="80"/>
                    <a:pt x="2950" y="0"/>
                    <a:pt x="2853" y="0"/>
                  </a:cubicBez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1" name="Shape 671"/>
            <p:cNvSpPr/>
            <p:nvPr/>
          </p:nvSpPr>
          <p:spPr>
            <a:xfrm>
              <a:off x="2157725" y="2719325"/>
              <a:ext cx="321900" cy="463625"/>
            </a:xfrm>
            <a:custGeom>
              <a:avLst/>
              <a:gdLst/>
              <a:ahLst/>
              <a:cxnLst/>
              <a:rect l="0" t="0" r="0" b="0"/>
              <a:pathLst>
                <a:path w="12876" h="18545" extrusionOk="0">
                  <a:moveTo>
                    <a:pt x="3054" y="1"/>
                  </a:moveTo>
                  <a:cubicBezTo>
                    <a:pt x="2930" y="1"/>
                    <a:pt x="2803" y="30"/>
                    <a:pt x="2708" y="88"/>
                  </a:cubicBezTo>
                  <a:lnTo>
                    <a:pt x="299" y="1624"/>
                  </a:lnTo>
                  <a:cubicBezTo>
                    <a:pt x="135" y="1730"/>
                    <a:pt x="1" y="1979"/>
                    <a:pt x="1" y="2171"/>
                  </a:cubicBezTo>
                  <a:lnTo>
                    <a:pt x="1" y="2296"/>
                  </a:lnTo>
                  <a:cubicBezTo>
                    <a:pt x="1" y="2133"/>
                    <a:pt x="126" y="2008"/>
                    <a:pt x="289" y="2008"/>
                  </a:cubicBezTo>
                  <a:cubicBezTo>
                    <a:pt x="366" y="2008"/>
                    <a:pt x="443" y="2046"/>
                    <a:pt x="443" y="2046"/>
                  </a:cubicBezTo>
                  <a:lnTo>
                    <a:pt x="9544" y="6760"/>
                  </a:lnTo>
                  <a:cubicBezTo>
                    <a:pt x="9717" y="6847"/>
                    <a:pt x="9861" y="7087"/>
                    <a:pt x="9861" y="7288"/>
                  </a:cubicBezTo>
                  <a:lnTo>
                    <a:pt x="9861" y="18175"/>
                  </a:lnTo>
                  <a:cubicBezTo>
                    <a:pt x="9861" y="18329"/>
                    <a:pt x="9726" y="18463"/>
                    <a:pt x="9563" y="18463"/>
                  </a:cubicBezTo>
                  <a:cubicBezTo>
                    <a:pt x="9515" y="18463"/>
                    <a:pt x="9467" y="18444"/>
                    <a:pt x="9429" y="18425"/>
                  </a:cubicBezTo>
                  <a:lnTo>
                    <a:pt x="9429" y="18425"/>
                  </a:lnTo>
                  <a:lnTo>
                    <a:pt x="9544" y="18482"/>
                  </a:lnTo>
                  <a:cubicBezTo>
                    <a:pt x="9620" y="18525"/>
                    <a:pt x="9717" y="18545"/>
                    <a:pt x="9815" y="18545"/>
                  </a:cubicBezTo>
                  <a:cubicBezTo>
                    <a:pt x="9940" y="18545"/>
                    <a:pt x="10067" y="18513"/>
                    <a:pt x="10158" y="18454"/>
                  </a:cubicBezTo>
                  <a:lnTo>
                    <a:pt x="12568" y="16927"/>
                  </a:lnTo>
                  <a:cubicBezTo>
                    <a:pt x="12741" y="16821"/>
                    <a:pt x="12875" y="16572"/>
                    <a:pt x="12875" y="16370"/>
                  </a:cubicBezTo>
                  <a:lnTo>
                    <a:pt x="12875" y="5368"/>
                  </a:lnTo>
                  <a:cubicBezTo>
                    <a:pt x="12875" y="5166"/>
                    <a:pt x="12731" y="4936"/>
                    <a:pt x="12558" y="4840"/>
                  </a:cubicBezTo>
                  <a:lnTo>
                    <a:pt x="3332" y="59"/>
                  </a:lnTo>
                  <a:cubicBezTo>
                    <a:pt x="3255" y="20"/>
                    <a:pt x="3155" y="1"/>
                    <a:pt x="3054" y="1"/>
                  </a:cubicBezTo>
                  <a:close/>
                </a:path>
              </a:pathLst>
            </a:custGeom>
            <a:solidFill>
              <a:srgbClr val="1C97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72" name="Shape 672"/>
          <p:cNvSpPr txBox="1"/>
          <p:nvPr/>
        </p:nvSpPr>
        <p:spPr>
          <a:xfrm>
            <a:off x="5696075" y="1470788"/>
            <a:ext cx="2405700" cy="371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b="1">
                <a:solidFill>
                  <a:schemeClr val="dk1"/>
                </a:solidFill>
                <a:latin typeface="Proxima Nova"/>
                <a:ea typeface="Proxima Nova"/>
                <a:cs typeface="Proxima Nova"/>
                <a:sym typeface="Proxima Nova"/>
              </a:rPr>
              <a:t>Pivotal Container Service (PKS)</a:t>
            </a:r>
            <a:endParaRPr sz="1100" b="1">
              <a:solidFill>
                <a:schemeClr val="dk1"/>
              </a:solidFill>
              <a:latin typeface="Proxima Nova"/>
              <a:ea typeface="Proxima Nova"/>
              <a:cs typeface="Proxima Nova"/>
              <a:sym typeface="Proxima Nova"/>
            </a:endParaRPr>
          </a:p>
        </p:txBody>
      </p:sp>
      <p:grpSp>
        <p:nvGrpSpPr>
          <p:cNvPr id="673" name="Shape 673"/>
          <p:cNvGrpSpPr/>
          <p:nvPr/>
        </p:nvGrpSpPr>
        <p:grpSpPr>
          <a:xfrm>
            <a:off x="1286366" y="1511214"/>
            <a:ext cx="261370" cy="290235"/>
            <a:chOff x="916875" y="2528475"/>
            <a:chExt cx="585900" cy="650750"/>
          </a:xfrm>
        </p:grpSpPr>
        <p:sp>
          <p:nvSpPr>
            <p:cNvPr id="674" name="Shape 674"/>
            <p:cNvSpPr/>
            <p:nvPr/>
          </p:nvSpPr>
          <p:spPr>
            <a:xfrm>
              <a:off x="980225" y="2777200"/>
              <a:ext cx="349725" cy="271700"/>
            </a:xfrm>
            <a:custGeom>
              <a:avLst/>
              <a:gdLst/>
              <a:ahLst/>
              <a:cxnLst/>
              <a:rect l="0" t="0" r="0" b="0"/>
              <a:pathLst>
                <a:path w="13989" h="10868" extrusionOk="0">
                  <a:moveTo>
                    <a:pt x="13989" y="0"/>
                  </a:moveTo>
                  <a:lnTo>
                    <a:pt x="1" y="7306"/>
                  </a:lnTo>
                  <a:lnTo>
                    <a:pt x="1" y="10868"/>
                  </a:lnTo>
                  <a:lnTo>
                    <a:pt x="13989" y="3552"/>
                  </a:lnTo>
                  <a:lnTo>
                    <a:pt x="13989" y="0"/>
                  </a:ln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5" name="Shape 675"/>
            <p:cNvSpPr/>
            <p:nvPr/>
          </p:nvSpPr>
          <p:spPr>
            <a:xfrm>
              <a:off x="955750" y="2561175"/>
              <a:ext cx="312525" cy="450775"/>
            </a:xfrm>
            <a:custGeom>
              <a:avLst/>
              <a:gdLst/>
              <a:ahLst/>
              <a:cxnLst/>
              <a:rect l="0" t="0" r="0" b="0"/>
              <a:pathLst>
                <a:path w="12501" h="18031" extrusionOk="0">
                  <a:moveTo>
                    <a:pt x="9726" y="1"/>
                  </a:moveTo>
                  <a:lnTo>
                    <a:pt x="1" y="16456"/>
                  </a:lnTo>
                  <a:lnTo>
                    <a:pt x="2775" y="18030"/>
                  </a:lnTo>
                  <a:lnTo>
                    <a:pt x="12500" y="1585"/>
                  </a:lnTo>
                  <a:lnTo>
                    <a:pt x="9726"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6" name="Shape 676"/>
            <p:cNvSpPr/>
            <p:nvPr/>
          </p:nvSpPr>
          <p:spPr>
            <a:xfrm>
              <a:off x="916875" y="2673025"/>
              <a:ext cx="293075" cy="506200"/>
            </a:xfrm>
            <a:custGeom>
              <a:avLst/>
              <a:gdLst/>
              <a:ahLst/>
              <a:cxnLst/>
              <a:rect l="0" t="0" r="0" b="0"/>
              <a:pathLst>
                <a:path w="11723" h="20248" extrusionOk="0">
                  <a:moveTo>
                    <a:pt x="0" y="1"/>
                  </a:moveTo>
                  <a:lnTo>
                    <a:pt x="0" y="12961"/>
                  </a:lnTo>
                  <a:cubicBezTo>
                    <a:pt x="0" y="13595"/>
                    <a:pt x="461" y="14353"/>
                    <a:pt x="1028" y="14651"/>
                  </a:cubicBezTo>
                  <a:lnTo>
                    <a:pt x="11723" y="20248"/>
                  </a:lnTo>
                  <a:lnTo>
                    <a:pt x="11723" y="16648"/>
                  </a:lnTo>
                  <a:lnTo>
                    <a:pt x="2957" y="12059"/>
                  </a:lnTo>
                  <a:lnTo>
                    <a:pt x="2957" y="1546"/>
                  </a:lnTo>
                  <a:lnTo>
                    <a:pt x="0" y="1"/>
                  </a:ln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7" name="Shape 677"/>
            <p:cNvSpPr/>
            <p:nvPr/>
          </p:nvSpPr>
          <p:spPr>
            <a:xfrm>
              <a:off x="1151350" y="2561175"/>
              <a:ext cx="351425" cy="618050"/>
            </a:xfrm>
            <a:custGeom>
              <a:avLst/>
              <a:gdLst/>
              <a:ahLst/>
              <a:cxnLst/>
              <a:rect l="0" t="0" r="0" b="0"/>
              <a:pathLst>
                <a:path w="14057" h="24722" extrusionOk="0">
                  <a:moveTo>
                    <a:pt x="2785" y="1"/>
                  </a:moveTo>
                  <a:lnTo>
                    <a:pt x="1" y="1585"/>
                  </a:lnTo>
                  <a:lnTo>
                    <a:pt x="9381" y="17435"/>
                  </a:lnTo>
                  <a:lnTo>
                    <a:pt x="2344" y="21122"/>
                  </a:lnTo>
                  <a:lnTo>
                    <a:pt x="2344" y="24722"/>
                  </a:lnTo>
                  <a:lnTo>
                    <a:pt x="13039" y="19125"/>
                  </a:lnTo>
                  <a:cubicBezTo>
                    <a:pt x="13605" y="18827"/>
                    <a:pt x="14056" y="18069"/>
                    <a:pt x="14056" y="17435"/>
                  </a:cubicBezTo>
                  <a:lnTo>
                    <a:pt x="14056" y="4475"/>
                  </a:lnTo>
                  <a:lnTo>
                    <a:pt x="11109" y="6020"/>
                  </a:lnTo>
                  <a:lnTo>
                    <a:pt x="11109" y="14085"/>
                  </a:lnTo>
                  <a:lnTo>
                    <a:pt x="2785" y="1"/>
                  </a:lnTo>
                  <a:close/>
                </a:path>
              </a:pathLst>
            </a:custGeom>
            <a:solidFill>
              <a:srgbClr val="00AF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8" name="Shape 678"/>
            <p:cNvSpPr/>
            <p:nvPr/>
          </p:nvSpPr>
          <p:spPr>
            <a:xfrm>
              <a:off x="916875" y="2528475"/>
              <a:ext cx="585900" cy="183225"/>
            </a:xfrm>
            <a:custGeom>
              <a:avLst/>
              <a:gdLst/>
              <a:ahLst/>
              <a:cxnLst/>
              <a:rect l="0" t="0" r="0" b="0"/>
              <a:pathLst>
                <a:path w="23436" h="7329" extrusionOk="0">
                  <a:moveTo>
                    <a:pt x="11723" y="1"/>
                  </a:moveTo>
                  <a:cubicBezTo>
                    <a:pt x="11298" y="1"/>
                    <a:pt x="10873" y="85"/>
                    <a:pt x="10551" y="253"/>
                  </a:cubicBezTo>
                  <a:lnTo>
                    <a:pt x="0" y="5783"/>
                  </a:lnTo>
                  <a:lnTo>
                    <a:pt x="2957" y="7328"/>
                  </a:lnTo>
                  <a:lnTo>
                    <a:pt x="11723" y="2739"/>
                  </a:lnTo>
                  <a:lnTo>
                    <a:pt x="20488" y="7328"/>
                  </a:lnTo>
                  <a:lnTo>
                    <a:pt x="23435" y="5783"/>
                  </a:lnTo>
                  <a:lnTo>
                    <a:pt x="12894" y="253"/>
                  </a:lnTo>
                  <a:cubicBezTo>
                    <a:pt x="12572" y="85"/>
                    <a:pt x="12147" y="1"/>
                    <a:pt x="11723" y="1"/>
                  </a:cubicBezTo>
                  <a:close/>
                </a:path>
              </a:pathLst>
            </a:custGeom>
            <a:solidFill>
              <a:srgbClr val="1C97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Shape 683"/>
          <p:cNvSpPr/>
          <p:nvPr/>
        </p:nvSpPr>
        <p:spPr>
          <a:xfrm>
            <a:off x="450500" y="781250"/>
            <a:ext cx="8235900" cy="3719100"/>
          </a:xfrm>
          <a:prstGeom prst="roundRect">
            <a:avLst>
              <a:gd name="adj" fmla="val 2152"/>
            </a:avLst>
          </a:prstGeom>
          <a:solidFill>
            <a:srgbClr val="CFD5DD"/>
          </a:solidFill>
          <a:ln>
            <a:noFill/>
          </a:ln>
        </p:spPr>
        <p:txBody>
          <a:bodyPr spcFirstLastPara="1" wrap="square" lIns="0" tIns="0" rIns="0" bIns="9125" anchor="ctr" anchorCtr="0">
            <a:noAutofit/>
          </a:bodyPr>
          <a:lstStyle/>
          <a:p>
            <a:pPr marL="0" marR="0" lvl="0" indent="0" algn="ctr" rtl="0">
              <a:spcBef>
                <a:spcPts val="0"/>
              </a:spcBef>
              <a:spcAft>
                <a:spcPts val="0"/>
              </a:spcAft>
              <a:buNone/>
            </a:pPr>
            <a:endParaRPr sz="1200" i="0" u="none" strike="noStrike" cap="none">
              <a:solidFill>
                <a:schemeClr val="dk1"/>
              </a:solidFill>
              <a:latin typeface="Proxima Nova"/>
              <a:ea typeface="Proxima Nova"/>
              <a:cs typeface="Proxima Nova"/>
              <a:sym typeface="Proxima Nova"/>
            </a:endParaRPr>
          </a:p>
        </p:txBody>
      </p:sp>
      <p:sp>
        <p:nvSpPr>
          <p:cNvPr id="684" name="Shape 684"/>
          <p:cNvSpPr/>
          <p:nvPr/>
        </p:nvSpPr>
        <p:spPr>
          <a:xfrm>
            <a:off x="4777925" y="1358950"/>
            <a:ext cx="3727800" cy="2505300"/>
          </a:xfrm>
          <a:prstGeom prst="roundRect">
            <a:avLst>
              <a:gd name="adj" fmla="val 1719"/>
            </a:avLst>
          </a:prstGeom>
          <a:solidFill>
            <a:srgbClr val="FFFFFF">
              <a:alpha val="56540"/>
            </a:srgbClr>
          </a:solidFill>
          <a:ln>
            <a:noFill/>
          </a:ln>
        </p:spPr>
        <p:txBody>
          <a:bodyPr spcFirstLastPara="1" wrap="square" lIns="0" tIns="0" rIns="0" bIns="9125" anchor="ctr" anchorCtr="0">
            <a:noAutofit/>
          </a:bodyPr>
          <a:lstStyle/>
          <a:p>
            <a:pPr marL="0" marR="0" lvl="0" indent="0" algn="ctr" rtl="0">
              <a:spcBef>
                <a:spcPts val="0"/>
              </a:spcBef>
              <a:spcAft>
                <a:spcPts val="0"/>
              </a:spcAft>
              <a:buNone/>
            </a:pPr>
            <a:endParaRPr sz="1200" i="0" u="none" strike="noStrike" cap="none">
              <a:solidFill>
                <a:srgbClr val="FFFFFF"/>
              </a:solidFill>
              <a:latin typeface="Proxima Nova"/>
              <a:ea typeface="Proxima Nova"/>
              <a:cs typeface="Proxima Nova"/>
              <a:sym typeface="Proxima Nova"/>
            </a:endParaRPr>
          </a:p>
        </p:txBody>
      </p:sp>
      <p:sp>
        <p:nvSpPr>
          <p:cNvPr id="685" name="Shape 685"/>
          <p:cNvSpPr txBox="1">
            <a:spLocks noGrp="1"/>
          </p:cNvSpPr>
          <p:nvPr>
            <p:ph type="title"/>
          </p:nvPr>
        </p:nvSpPr>
        <p:spPr>
          <a:xfrm>
            <a:off x="253550" y="151275"/>
            <a:ext cx="8663100" cy="557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Sample Use Case</a:t>
            </a:r>
            <a:endParaRPr/>
          </a:p>
        </p:txBody>
      </p:sp>
      <p:sp>
        <p:nvSpPr>
          <p:cNvPr id="686" name="Shape 686"/>
          <p:cNvSpPr/>
          <p:nvPr/>
        </p:nvSpPr>
        <p:spPr>
          <a:xfrm>
            <a:off x="627400" y="3986834"/>
            <a:ext cx="7878300" cy="371100"/>
          </a:xfrm>
          <a:prstGeom prst="roundRect">
            <a:avLst>
              <a:gd name="adj" fmla="val 13626"/>
            </a:avLst>
          </a:prstGeom>
          <a:solidFill>
            <a:schemeClr val="accent2"/>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1100">
                <a:solidFill>
                  <a:srgbClr val="FFFFFF"/>
                </a:solidFill>
                <a:latin typeface="Proxima Nova"/>
                <a:ea typeface="Proxima Nova"/>
                <a:cs typeface="Proxima Nova"/>
                <a:sym typeface="Proxima Nova"/>
              </a:rPr>
              <a:t>BOSH</a:t>
            </a:r>
            <a:endParaRPr sz="1100" i="0" u="none" strike="noStrike" cap="none">
              <a:solidFill>
                <a:srgbClr val="FFFFFF"/>
              </a:solidFill>
              <a:latin typeface="Proxima Nova"/>
              <a:ea typeface="Proxima Nova"/>
              <a:cs typeface="Proxima Nova"/>
              <a:sym typeface="Proxima Nova"/>
            </a:endParaRPr>
          </a:p>
        </p:txBody>
      </p:sp>
      <p:sp>
        <p:nvSpPr>
          <p:cNvPr id="687" name="Shape 687"/>
          <p:cNvSpPr/>
          <p:nvPr/>
        </p:nvSpPr>
        <p:spPr>
          <a:xfrm>
            <a:off x="626763" y="1352177"/>
            <a:ext cx="3692100" cy="1677000"/>
          </a:xfrm>
          <a:prstGeom prst="roundRect">
            <a:avLst>
              <a:gd name="adj" fmla="val 1736"/>
            </a:avLst>
          </a:prstGeom>
          <a:solidFill>
            <a:schemeClr val="accent1"/>
          </a:solidFill>
          <a:ln>
            <a:noFill/>
          </a:ln>
        </p:spPr>
        <p:txBody>
          <a:bodyPr spcFirstLastPara="1" wrap="square" lIns="0" tIns="0" rIns="0" bIns="9125" anchor="t" anchorCtr="0">
            <a:noAutofit/>
          </a:bodyPr>
          <a:lstStyle/>
          <a:p>
            <a:pPr marL="0" marR="0" lvl="0" indent="0" algn="ctr" rtl="0">
              <a:spcBef>
                <a:spcPts val="0"/>
              </a:spcBef>
              <a:spcAft>
                <a:spcPts val="0"/>
              </a:spcAft>
              <a:buNone/>
            </a:pPr>
            <a:endParaRPr sz="1200" i="0" u="none" strike="noStrike" cap="none">
              <a:solidFill>
                <a:srgbClr val="FFFFFF"/>
              </a:solidFill>
              <a:latin typeface="Proxima Nova"/>
              <a:ea typeface="Proxima Nova"/>
              <a:cs typeface="Proxima Nova"/>
              <a:sym typeface="Proxima Nova"/>
            </a:endParaRPr>
          </a:p>
        </p:txBody>
      </p:sp>
      <p:sp>
        <p:nvSpPr>
          <p:cNvPr id="688" name="Shape 688"/>
          <p:cNvSpPr/>
          <p:nvPr/>
        </p:nvSpPr>
        <p:spPr>
          <a:xfrm>
            <a:off x="626763" y="3099569"/>
            <a:ext cx="2768700" cy="765300"/>
          </a:xfrm>
          <a:prstGeom prst="roundRect">
            <a:avLst>
              <a:gd name="adj" fmla="val 4825"/>
            </a:avLst>
          </a:prstGeom>
          <a:solidFill>
            <a:schemeClr val="accent1"/>
          </a:solidFill>
          <a:ln>
            <a:noFill/>
          </a:ln>
        </p:spPr>
        <p:txBody>
          <a:bodyPr spcFirstLastPara="1" wrap="square" lIns="0" tIns="0" rIns="0" bIns="9125" anchor="t" anchorCtr="0">
            <a:noAutofit/>
          </a:bodyPr>
          <a:lstStyle/>
          <a:p>
            <a:pPr marL="0" marR="0" lvl="0" indent="0" algn="ctr" rtl="0">
              <a:spcBef>
                <a:spcPts val="0"/>
              </a:spcBef>
              <a:spcAft>
                <a:spcPts val="0"/>
              </a:spcAft>
              <a:buNone/>
            </a:pPr>
            <a:endParaRPr sz="1200" i="0" u="none" strike="noStrike" cap="none">
              <a:solidFill>
                <a:srgbClr val="FFFFFF"/>
              </a:solidFill>
              <a:latin typeface="Proxima Nova"/>
              <a:ea typeface="Proxima Nova"/>
              <a:cs typeface="Proxima Nova"/>
              <a:sym typeface="Proxima Nova"/>
            </a:endParaRPr>
          </a:p>
        </p:txBody>
      </p:sp>
      <p:sp>
        <p:nvSpPr>
          <p:cNvPr id="689" name="Shape 689"/>
          <p:cNvSpPr/>
          <p:nvPr/>
        </p:nvSpPr>
        <p:spPr>
          <a:xfrm>
            <a:off x="3447142" y="3099577"/>
            <a:ext cx="871800" cy="765300"/>
          </a:xfrm>
          <a:prstGeom prst="roundRect">
            <a:avLst>
              <a:gd name="adj" fmla="val 7233"/>
            </a:avLst>
          </a:prstGeom>
          <a:solidFill>
            <a:srgbClr val="78909C"/>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800">
                <a:solidFill>
                  <a:srgbClr val="FFFFFF"/>
                </a:solidFill>
                <a:latin typeface="Proxima Nova"/>
                <a:ea typeface="Proxima Nova"/>
                <a:cs typeface="Proxima Nova"/>
                <a:sym typeface="Proxima Nova"/>
              </a:rPr>
              <a:t>Other</a:t>
            </a:r>
            <a:endParaRPr sz="800">
              <a:solidFill>
                <a:srgbClr val="FFFFFF"/>
              </a:solidFill>
              <a:latin typeface="Proxima Nova"/>
              <a:ea typeface="Proxima Nova"/>
              <a:cs typeface="Proxima Nova"/>
              <a:sym typeface="Proxima Nova"/>
            </a:endParaRPr>
          </a:p>
          <a:p>
            <a:pPr marL="0" marR="0" lvl="0" indent="0" algn="ctr" rtl="0">
              <a:spcBef>
                <a:spcPts val="0"/>
              </a:spcBef>
              <a:spcAft>
                <a:spcPts val="0"/>
              </a:spcAft>
              <a:buNone/>
            </a:pPr>
            <a:r>
              <a:rPr lang="en" sz="800">
                <a:solidFill>
                  <a:srgbClr val="FFFFFF"/>
                </a:solidFill>
                <a:latin typeface="Proxima Nova"/>
                <a:ea typeface="Proxima Nova"/>
                <a:cs typeface="Proxima Nova"/>
                <a:sym typeface="Proxima Nova"/>
              </a:rPr>
              <a:t>Broker</a:t>
            </a:r>
            <a:endParaRPr sz="800">
              <a:solidFill>
                <a:srgbClr val="FFFFFF"/>
              </a:solidFill>
              <a:latin typeface="Proxima Nova"/>
              <a:ea typeface="Proxima Nova"/>
              <a:cs typeface="Proxima Nova"/>
              <a:sym typeface="Proxima Nova"/>
            </a:endParaRPr>
          </a:p>
          <a:p>
            <a:pPr marL="0" marR="0" lvl="0" indent="0" algn="ctr" rtl="0">
              <a:spcBef>
                <a:spcPts val="0"/>
              </a:spcBef>
              <a:spcAft>
                <a:spcPts val="0"/>
              </a:spcAft>
              <a:buNone/>
            </a:pPr>
            <a:r>
              <a:rPr lang="en" sz="800">
                <a:solidFill>
                  <a:srgbClr val="FFFFFF"/>
                </a:solidFill>
                <a:latin typeface="Proxima Nova"/>
                <a:ea typeface="Proxima Nova"/>
                <a:cs typeface="Proxima Nova"/>
                <a:sym typeface="Proxima Nova"/>
              </a:rPr>
              <a:t>Services</a:t>
            </a:r>
            <a:endParaRPr sz="800">
              <a:solidFill>
                <a:srgbClr val="FFFFFF"/>
              </a:solidFill>
              <a:latin typeface="Proxima Nova"/>
              <a:ea typeface="Proxima Nova"/>
              <a:cs typeface="Proxima Nova"/>
              <a:sym typeface="Proxima Nova"/>
            </a:endParaRPr>
          </a:p>
        </p:txBody>
      </p:sp>
      <p:sp>
        <p:nvSpPr>
          <p:cNvPr id="690" name="Shape 690"/>
          <p:cNvSpPr txBox="1"/>
          <p:nvPr/>
        </p:nvSpPr>
        <p:spPr>
          <a:xfrm>
            <a:off x="803346" y="3191808"/>
            <a:ext cx="2415600" cy="21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1"/>
                </a:solidFill>
                <a:latin typeface="Proxima Nova"/>
                <a:ea typeface="Proxima Nova"/>
                <a:cs typeface="Proxima Nova"/>
                <a:sym typeface="Proxima Nova"/>
              </a:rPr>
              <a:t>Platform Services</a:t>
            </a:r>
            <a:endParaRPr sz="1100">
              <a:solidFill>
                <a:schemeClr val="dk1"/>
              </a:solidFill>
              <a:latin typeface="Proxima Nova"/>
              <a:ea typeface="Proxima Nova"/>
              <a:cs typeface="Proxima Nova"/>
              <a:sym typeface="Proxima Nova"/>
            </a:endParaRPr>
          </a:p>
        </p:txBody>
      </p:sp>
      <p:sp>
        <p:nvSpPr>
          <p:cNvPr id="691" name="Shape 691"/>
          <p:cNvSpPr/>
          <p:nvPr/>
        </p:nvSpPr>
        <p:spPr>
          <a:xfrm>
            <a:off x="744940" y="3487152"/>
            <a:ext cx="799500" cy="277200"/>
          </a:xfrm>
          <a:prstGeom prst="roundRect">
            <a:avLst>
              <a:gd name="adj" fmla="val 8284"/>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Proxima Nova"/>
                <a:ea typeface="Proxima Nova"/>
                <a:cs typeface="Proxima Nova"/>
                <a:sym typeface="Proxima Nova"/>
              </a:rPr>
              <a:t>Logging</a:t>
            </a:r>
            <a:endParaRPr sz="800">
              <a:solidFill>
                <a:schemeClr val="dk1"/>
              </a:solidFill>
              <a:latin typeface="Proxima Nova"/>
              <a:ea typeface="Proxima Nova"/>
              <a:cs typeface="Proxima Nova"/>
              <a:sym typeface="Proxima Nova"/>
            </a:endParaRPr>
          </a:p>
        </p:txBody>
      </p:sp>
      <p:sp>
        <p:nvSpPr>
          <p:cNvPr id="692" name="Shape 692"/>
          <p:cNvSpPr/>
          <p:nvPr/>
        </p:nvSpPr>
        <p:spPr>
          <a:xfrm>
            <a:off x="1629693" y="3487152"/>
            <a:ext cx="799500" cy="277200"/>
          </a:xfrm>
          <a:prstGeom prst="roundRect">
            <a:avLst>
              <a:gd name="adj" fmla="val 8284"/>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Proxima Nova"/>
                <a:ea typeface="Proxima Nova"/>
                <a:cs typeface="Proxima Nova"/>
                <a:sym typeface="Proxima Nova"/>
              </a:rPr>
              <a:t>Metrics</a:t>
            </a:r>
            <a:endParaRPr sz="800">
              <a:solidFill>
                <a:schemeClr val="dk1"/>
              </a:solidFill>
              <a:latin typeface="Proxima Nova"/>
              <a:ea typeface="Proxima Nova"/>
              <a:cs typeface="Proxima Nova"/>
              <a:sym typeface="Proxima Nova"/>
            </a:endParaRPr>
          </a:p>
        </p:txBody>
      </p:sp>
      <p:sp>
        <p:nvSpPr>
          <p:cNvPr id="693" name="Shape 693"/>
          <p:cNvSpPr/>
          <p:nvPr/>
        </p:nvSpPr>
        <p:spPr>
          <a:xfrm>
            <a:off x="2488739" y="3487152"/>
            <a:ext cx="799500" cy="277200"/>
          </a:xfrm>
          <a:prstGeom prst="roundRect">
            <a:avLst>
              <a:gd name="adj" fmla="val 8284"/>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Proxima Nova"/>
                <a:ea typeface="Proxima Nova"/>
                <a:cs typeface="Proxima Nova"/>
                <a:sym typeface="Proxima Nova"/>
              </a:rPr>
              <a:t>Monitoring</a:t>
            </a:r>
            <a:endParaRPr sz="800">
              <a:solidFill>
                <a:schemeClr val="dk1"/>
              </a:solidFill>
              <a:latin typeface="Proxima Nova"/>
              <a:ea typeface="Proxima Nova"/>
              <a:cs typeface="Proxima Nova"/>
              <a:sym typeface="Proxima Nova"/>
            </a:endParaRPr>
          </a:p>
        </p:txBody>
      </p:sp>
      <p:grpSp>
        <p:nvGrpSpPr>
          <p:cNvPr id="694" name="Shape 694"/>
          <p:cNvGrpSpPr/>
          <p:nvPr/>
        </p:nvGrpSpPr>
        <p:grpSpPr>
          <a:xfrm>
            <a:off x="1126946" y="1945047"/>
            <a:ext cx="1137753" cy="981480"/>
            <a:chOff x="1155106" y="2039153"/>
            <a:chExt cx="1063122" cy="781060"/>
          </a:xfrm>
        </p:grpSpPr>
        <p:sp>
          <p:nvSpPr>
            <p:cNvPr id="695" name="Shape 695"/>
            <p:cNvSpPr/>
            <p:nvPr/>
          </p:nvSpPr>
          <p:spPr>
            <a:xfrm>
              <a:off x="1316428" y="2039153"/>
              <a:ext cx="901800" cy="584700"/>
            </a:xfrm>
            <a:prstGeom prst="roundRect">
              <a:avLst>
                <a:gd name="adj" fmla="val 8284"/>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FFFFFF"/>
                </a:solidFill>
                <a:latin typeface="Proxima Nova"/>
                <a:ea typeface="Proxima Nova"/>
                <a:cs typeface="Proxima Nova"/>
                <a:sym typeface="Proxima Nova"/>
              </a:endParaRPr>
            </a:p>
          </p:txBody>
        </p:sp>
        <p:sp>
          <p:nvSpPr>
            <p:cNvPr id="696" name="Shape 696"/>
            <p:cNvSpPr/>
            <p:nvPr/>
          </p:nvSpPr>
          <p:spPr>
            <a:xfrm>
              <a:off x="1235767" y="2137333"/>
              <a:ext cx="901800" cy="584700"/>
            </a:xfrm>
            <a:prstGeom prst="roundRect">
              <a:avLst>
                <a:gd name="adj" fmla="val 8284"/>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FFFFFF"/>
                </a:solidFill>
                <a:latin typeface="Proxima Nova"/>
                <a:ea typeface="Proxima Nova"/>
                <a:cs typeface="Proxima Nova"/>
                <a:sym typeface="Proxima Nova"/>
              </a:endParaRPr>
            </a:p>
          </p:txBody>
        </p:sp>
        <p:sp>
          <p:nvSpPr>
            <p:cNvPr id="697" name="Shape 697"/>
            <p:cNvSpPr/>
            <p:nvPr/>
          </p:nvSpPr>
          <p:spPr>
            <a:xfrm>
              <a:off x="1155106" y="2235513"/>
              <a:ext cx="901800" cy="584700"/>
            </a:xfrm>
            <a:prstGeom prst="roundRect">
              <a:avLst>
                <a:gd name="adj" fmla="val 8284"/>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900">
                <a:solidFill>
                  <a:srgbClr val="FFFFFF"/>
                </a:solidFill>
                <a:latin typeface="Proxima Nova"/>
                <a:ea typeface="Proxima Nova"/>
                <a:cs typeface="Proxima Nova"/>
                <a:sym typeface="Proxima Nova"/>
              </a:endParaRPr>
            </a:p>
          </p:txBody>
        </p:sp>
      </p:grpSp>
      <p:grpSp>
        <p:nvGrpSpPr>
          <p:cNvPr id="698" name="Shape 698"/>
          <p:cNvGrpSpPr/>
          <p:nvPr/>
        </p:nvGrpSpPr>
        <p:grpSpPr>
          <a:xfrm>
            <a:off x="2650405" y="1945047"/>
            <a:ext cx="1137753" cy="981480"/>
            <a:chOff x="1155106" y="2039153"/>
            <a:chExt cx="1063122" cy="781060"/>
          </a:xfrm>
        </p:grpSpPr>
        <p:sp>
          <p:nvSpPr>
            <p:cNvPr id="699" name="Shape 699"/>
            <p:cNvSpPr/>
            <p:nvPr/>
          </p:nvSpPr>
          <p:spPr>
            <a:xfrm>
              <a:off x="1316428" y="2039153"/>
              <a:ext cx="901800" cy="584700"/>
            </a:xfrm>
            <a:prstGeom prst="roundRect">
              <a:avLst>
                <a:gd name="adj" fmla="val 8284"/>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FFFFFF"/>
                </a:solidFill>
                <a:latin typeface="Proxima Nova"/>
                <a:ea typeface="Proxima Nova"/>
                <a:cs typeface="Proxima Nova"/>
                <a:sym typeface="Proxima Nova"/>
              </a:endParaRPr>
            </a:p>
          </p:txBody>
        </p:sp>
        <p:sp>
          <p:nvSpPr>
            <p:cNvPr id="700" name="Shape 700"/>
            <p:cNvSpPr/>
            <p:nvPr/>
          </p:nvSpPr>
          <p:spPr>
            <a:xfrm>
              <a:off x="1235767" y="2137333"/>
              <a:ext cx="901800" cy="584700"/>
            </a:xfrm>
            <a:prstGeom prst="roundRect">
              <a:avLst>
                <a:gd name="adj" fmla="val 8284"/>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FFFFFF"/>
                </a:solidFill>
                <a:latin typeface="Proxima Nova"/>
                <a:ea typeface="Proxima Nova"/>
                <a:cs typeface="Proxima Nova"/>
                <a:sym typeface="Proxima Nova"/>
              </a:endParaRPr>
            </a:p>
          </p:txBody>
        </p:sp>
        <p:sp>
          <p:nvSpPr>
            <p:cNvPr id="701" name="Shape 701"/>
            <p:cNvSpPr/>
            <p:nvPr/>
          </p:nvSpPr>
          <p:spPr>
            <a:xfrm>
              <a:off x="1155106" y="2235513"/>
              <a:ext cx="901800" cy="584700"/>
            </a:xfrm>
            <a:prstGeom prst="roundRect">
              <a:avLst>
                <a:gd name="adj" fmla="val 8284"/>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900">
                <a:solidFill>
                  <a:srgbClr val="FFFFFF"/>
                </a:solidFill>
                <a:latin typeface="Proxima Nova"/>
                <a:ea typeface="Proxima Nova"/>
                <a:cs typeface="Proxima Nova"/>
                <a:sym typeface="Proxima Nova"/>
              </a:endParaRPr>
            </a:p>
          </p:txBody>
        </p:sp>
      </p:grpSp>
      <p:cxnSp>
        <p:nvCxnSpPr>
          <p:cNvPr id="702" name="Shape 702"/>
          <p:cNvCxnSpPr/>
          <p:nvPr/>
        </p:nvCxnSpPr>
        <p:spPr>
          <a:xfrm rot="10800000">
            <a:off x="2319088" y="4357925"/>
            <a:ext cx="0" cy="282000"/>
          </a:xfrm>
          <a:prstGeom prst="straightConnector1">
            <a:avLst/>
          </a:prstGeom>
          <a:noFill/>
          <a:ln w="9525" cap="flat" cmpd="sng">
            <a:solidFill>
              <a:schemeClr val="accent2"/>
            </a:solidFill>
            <a:prstDash val="solid"/>
            <a:round/>
            <a:headEnd type="none" w="med" len="med"/>
            <a:tailEnd type="none" w="med" len="med"/>
          </a:ln>
        </p:spPr>
      </p:cxnSp>
      <p:cxnSp>
        <p:nvCxnSpPr>
          <p:cNvPr id="703" name="Shape 703"/>
          <p:cNvCxnSpPr/>
          <p:nvPr/>
        </p:nvCxnSpPr>
        <p:spPr>
          <a:xfrm rot="10800000">
            <a:off x="3428863" y="4357925"/>
            <a:ext cx="0" cy="282000"/>
          </a:xfrm>
          <a:prstGeom prst="straightConnector1">
            <a:avLst/>
          </a:prstGeom>
          <a:noFill/>
          <a:ln w="9525" cap="flat" cmpd="sng">
            <a:solidFill>
              <a:schemeClr val="accent2"/>
            </a:solidFill>
            <a:prstDash val="solid"/>
            <a:round/>
            <a:headEnd type="none" w="med" len="med"/>
            <a:tailEnd type="none" w="med" len="med"/>
          </a:ln>
        </p:spPr>
      </p:cxnSp>
      <p:cxnSp>
        <p:nvCxnSpPr>
          <p:cNvPr id="704" name="Shape 704"/>
          <p:cNvCxnSpPr/>
          <p:nvPr/>
        </p:nvCxnSpPr>
        <p:spPr>
          <a:xfrm rot="10800000">
            <a:off x="4534300" y="4357925"/>
            <a:ext cx="0" cy="282000"/>
          </a:xfrm>
          <a:prstGeom prst="straightConnector1">
            <a:avLst/>
          </a:prstGeom>
          <a:noFill/>
          <a:ln w="9525" cap="flat" cmpd="sng">
            <a:solidFill>
              <a:schemeClr val="accent2"/>
            </a:solidFill>
            <a:prstDash val="solid"/>
            <a:round/>
            <a:headEnd type="none" w="med" len="med"/>
            <a:tailEnd type="none" w="med" len="med"/>
          </a:ln>
        </p:spPr>
      </p:cxnSp>
      <p:cxnSp>
        <p:nvCxnSpPr>
          <p:cNvPr id="705" name="Shape 705"/>
          <p:cNvCxnSpPr/>
          <p:nvPr/>
        </p:nvCxnSpPr>
        <p:spPr>
          <a:xfrm rot="10800000">
            <a:off x="5653463" y="4357925"/>
            <a:ext cx="0" cy="282000"/>
          </a:xfrm>
          <a:prstGeom prst="straightConnector1">
            <a:avLst/>
          </a:prstGeom>
          <a:noFill/>
          <a:ln w="9525" cap="flat" cmpd="sng">
            <a:solidFill>
              <a:schemeClr val="accent2"/>
            </a:solidFill>
            <a:prstDash val="solid"/>
            <a:round/>
            <a:headEnd type="none" w="med" len="med"/>
            <a:tailEnd type="none" w="med" len="med"/>
          </a:ln>
        </p:spPr>
      </p:cxnSp>
      <p:cxnSp>
        <p:nvCxnSpPr>
          <p:cNvPr id="706" name="Shape 706"/>
          <p:cNvCxnSpPr/>
          <p:nvPr/>
        </p:nvCxnSpPr>
        <p:spPr>
          <a:xfrm rot="10800000">
            <a:off x="6845350" y="4357925"/>
            <a:ext cx="0" cy="282000"/>
          </a:xfrm>
          <a:prstGeom prst="straightConnector1">
            <a:avLst/>
          </a:prstGeom>
          <a:noFill/>
          <a:ln w="9525" cap="flat" cmpd="sng">
            <a:solidFill>
              <a:schemeClr val="accent2"/>
            </a:solidFill>
            <a:prstDash val="solid"/>
            <a:round/>
            <a:headEnd type="none" w="med" len="med"/>
            <a:tailEnd type="none" w="med" len="med"/>
          </a:ln>
        </p:spPr>
      </p:cxnSp>
      <p:sp>
        <p:nvSpPr>
          <p:cNvPr id="707" name="Shape 707"/>
          <p:cNvSpPr/>
          <p:nvPr/>
        </p:nvSpPr>
        <p:spPr>
          <a:xfrm>
            <a:off x="2038913"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lt1"/>
                </a:solidFill>
                <a:latin typeface="Proxima Nova"/>
                <a:ea typeface="Proxima Nova"/>
                <a:cs typeface="Proxima Nova"/>
                <a:sym typeface="Proxima Nova"/>
              </a:rPr>
              <a:t>VMware</a:t>
            </a:r>
            <a:endParaRPr sz="600">
              <a:solidFill>
                <a:schemeClr val="lt1"/>
              </a:solidFill>
              <a:latin typeface="Proxima Nova"/>
              <a:ea typeface="Proxima Nova"/>
              <a:cs typeface="Proxima Nova"/>
              <a:sym typeface="Proxima Nova"/>
            </a:endParaRPr>
          </a:p>
        </p:txBody>
      </p:sp>
      <p:sp>
        <p:nvSpPr>
          <p:cNvPr id="708" name="Shape 708"/>
          <p:cNvSpPr/>
          <p:nvPr/>
        </p:nvSpPr>
        <p:spPr>
          <a:xfrm>
            <a:off x="31533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lt1"/>
                </a:solidFill>
                <a:latin typeface="Proxima Nova"/>
                <a:ea typeface="Proxima Nova"/>
                <a:cs typeface="Proxima Nova"/>
                <a:sym typeface="Proxima Nova"/>
              </a:rPr>
              <a:t>GCP</a:t>
            </a:r>
            <a:endParaRPr sz="600">
              <a:solidFill>
                <a:schemeClr val="lt1"/>
              </a:solidFill>
              <a:latin typeface="Proxima Nova"/>
              <a:ea typeface="Proxima Nova"/>
              <a:cs typeface="Proxima Nova"/>
              <a:sym typeface="Proxima Nova"/>
            </a:endParaRPr>
          </a:p>
        </p:txBody>
      </p:sp>
      <p:sp>
        <p:nvSpPr>
          <p:cNvPr id="709" name="Shape 709"/>
          <p:cNvSpPr/>
          <p:nvPr/>
        </p:nvSpPr>
        <p:spPr>
          <a:xfrm>
            <a:off x="42703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lt1"/>
                </a:solidFill>
                <a:latin typeface="Proxima Nova"/>
                <a:ea typeface="Proxima Nova"/>
                <a:cs typeface="Proxima Nova"/>
                <a:sym typeface="Proxima Nova"/>
              </a:rPr>
              <a:t>Azure</a:t>
            </a:r>
            <a:endParaRPr sz="600">
              <a:solidFill>
                <a:schemeClr val="lt1"/>
              </a:solidFill>
              <a:latin typeface="Proxima Nova"/>
              <a:ea typeface="Proxima Nova"/>
              <a:cs typeface="Proxima Nova"/>
              <a:sym typeface="Proxima Nova"/>
            </a:endParaRPr>
          </a:p>
        </p:txBody>
      </p:sp>
      <p:sp>
        <p:nvSpPr>
          <p:cNvPr id="710" name="Shape 710"/>
          <p:cNvSpPr/>
          <p:nvPr/>
        </p:nvSpPr>
        <p:spPr>
          <a:xfrm>
            <a:off x="53779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lt1"/>
                </a:solidFill>
                <a:latin typeface="Proxima Nova"/>
                <a:ea typeface="Proxima Nova"/>
                <a:cs typeface="Proxima Nova"/>
                <a:sym typeface="Proxima Nova"/>
              </a:rPr>
              <a:t>Openstack</a:t>
            </a:r>
            <a:endParaRPr sz="600">
              <a:solidFill>
                <a:schemeClr val="lt1"/>
              </a:solidFill>
              <a:latin typeface="Proxima Nova"/>
              <a:ea typeface="Proxima Nova"/>
              <a:cs typeface="Proxima Nova"/>
              <a:sym typeface="Proxima Nova"/>
            </a:endParaRPr>
          </a:p>
        </p:txBody>
      </p:sp>
      <p:sp>
        <p:nvSpPr>
          <p:cNvPr id="711" name="Shape 711"/>
          <p:cNvSpPr/>
          <p:nvPr/>
        </p:nvSpPr>
        <p:spPr>
          <a:xfrm>
            <a:off x="6570725" y="458023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lt1"/>
                </a:solidFill>
                <a:latin typeface="Proxima Nova"/>
                <a:ea typeface="Proxima Nova"/>
                <a:cs typeface="Proxima Nova"/>
                <a:sym typeface="Proxima Nova"/>
              </a:rPr>
              <a:t>AWS</a:t>
            </a:r>
            <a:endParaRPr sz="600">
              <a:solidFill>
                <a:schemeClr val="lt1"/>
              </a:solidFill>
              <a:latin typeface="Proxima Nova"/>
              <a:ea typeface="Proxima Nova"/>
              <a:cs typeface="Proxima Nova"/>
              <a:sym typeface="Proxima Nova"/>
            </a:endParaRPr>
          </a:p>
        </p:txBody>
      </p:sp>
      <p:sp>
        <p:nvSpPr>
          <p:cNvPr id="712" name="Shape 712"/>
          <p:cNvSpPr/>
          <p:nvPr/>
        </p:nvSpPr>
        <p:spPr>
          <a:xfrm>
            <a:off x="4312219" y="2240625"/>
            <a:ext cx="674400" cy="324000"/>
          </a:xfrm>
          <a:prstGeom prst="right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713" name="Shape 713" descr="Image result for Spring Boot"/>
          <p:cNvPicPr preferRelativeResize="0"/>
          <p:nvPr/>
        </p:nvPicPr>
        <p:blipFill>
          <a:blip r:embed="rId3">
            <a:alphaModFix/>
          </a:blip>
          <a:stretch>
            <a:fillRect/>
          </a:stretch>
        </p:blipFill>
        <p:spPr>
          <a:xfrm>
            <a:off x="1461973" y="2316817"/>
            <a:ext cx="324000" cy="324000"/>
          </a:xfrm>
          <a:prstGeom prst="rect">
            <a:avLst/>
          </a:prstGeom>
          <a:noFill/>
          <a:ln>
            <a:noFill/>
          </a:ln>
        </p:spPr>
      </p:pic>
      <p:sp>
        <p:nvSpPr>
          <p:cNvPr id="714" name="Shape 714"/>
          <p:cNvSpPr txBox="1"/>
          <p:nvPr/>
        </p:nvSpPr>
        <p:spPr>
          <a:xfrm>
            <a:off x="1120980" y="2653250"/>
            <a:ext cx="973800" cy="1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Proxima Nova"/>
                <a:ea typeface="Proxima Nova"/>
                <a:cs typeface="Proxima Nova"/>
                <a:sym typeface="Proxima Nova"/>
              </a:rPr>
              <a:t>Spring Boot App</a:t>
            </a:r>
            <a:endParaRPr sz="800">
              <a:solidFill>
                <a:srgbClr val="FFFFFF"/>
              </a:solidFill>
              <a:latin typeface="Proxima Nova"/>
              <a:ea typeface="Proxima Nova"/>
              <a:cs typeface="Proxima Nova"/>
              <a:sym typeface="Proxima Nova"/>
            </a:endParaRPr>
          </a:p>
        </p:txBody>
      </p:sp>
      <p:pic>
        <p:nvPicPr>
          <p:cNvPr id="715" name="Shape 715" descr="Image result for Spring Boot"/>
          <p:cNvPicPr preferRelativeResize="0"/>
          <p:nvPr/>
        </p:nvPicPr>
        <p:blipFill>
          <a:blip r:embed="rId3">
            <a:alphaModFix/>
          </a:blip>
          <a:stretch>
            <a:fillRect/>
          </a:stretch>
        </p:blipFill>
        <p:spPr>
          <a:xfrm>
            <a:off x="2985995" y="2316817"/>
            <a:ext cx="324000" cy="324000"/>
          </a:xfrm>
          <a:prstGeom prst="rect">
            <a:avLst/>
          </a:prstGeom>
          <a:noFill/>
          <a:ln>
            <a:noFill/>
          </a:ln>
        </p:spPr>
      </p:pic>
      <p:grpSp>
        <p:nvGrpSpPr>
          <p:cNvPr id="716" name="Shape 716"/>
          <p:cNvGrpSpPr/>
          <p:nvPr/>
        </p:nvGrpSpPr>
        <p:grpSpPr>
          <a:xfrm>
            <a:off x="5004687" y="2057758"/>
            <a:ext cx="3366488" cy="1690283"/>
            <a:chOff x="5004687" y="2057758"/>
            <a:chExt cx="3366488" cy="1690283"/>
          </a:xfrm>
        </p:grpSpPr>
        <p:sp>
          <p:nvSpPr>
            <p:cNvPr id="717" name="Shape 717"/>
            <p:cNvSpPr/>
            <p:nvPr/>
          </p:nvSpPr>
          <p:spPr>
            <a:xfrm rot="-5400000">
              <a:off x="4371987" y="2691150"/>
              <a:ext cx="1689000" cy="423600"/>
            </a:xfrm>
            <a:prstGeom prst="roundRect">
              <a:avLst>
                <a:gd name="adj" fmla="val 6212"/>
              </a:avLst>
            </a:prstGeom>
            <a:solidFill>
              <a:srgbClr val="78909C"/>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900">
                  <a:solidFill>
                    <a:srgbClr val="FFFFFF"/>
                  </a:solidFill>
                  <a:latin typeface="Proxima Nova"/>
                  <a:ea typeface="Proxima Nova"/>
                  <a:cs typeface="Proxima Nova"/>
                  <a:sym typeface="Proxima Nova"/>
                </a:rPr>
                <a:t>PKS Controller</a:t>
              </a:r>
              <a:endParaRPr sz="900">
                <a:solidFill>
                  <a:srgbClr val="FFFFFF"/>
                </a:solidFill>
                <a:latin typeface="Proxima Nova"/>
                <a:ea typeface="Proxima Nova"/>
                <a:cs typeface="Proxima Nova"/>
                <a:sym typeface="Proxima Nova"/>
              </a:endParaRPr>
            </a:p>
          </p:txBody>
        </p:sp>
        <p:grpSp>
          <p:nvGrpSpPr>
            <p:cNvPr id="718" name="Shape 718"/>
            <p:cNvGrpSpPr/>
            <p:nvPr/>
          </p:nvGrpSpPr>
          <p:grpSpPr>
            <a:xfrm>
              <a:off x="5472605" y="2057758"/>
              <a:ext cx="2898570" cy="1690283"/>
              <a:chOff x="5521275" y="1754951"/>
              <a:chExt cx="2898570" cy="1634071"/>
            </a:xfrm>
          </p:grpSpPr>
          <p:sp>
            <p:nvSpPr>
              <p:cNvPr id="719" name="Shape 719"/>
              <p:cNvSpPr/>
              <p:nvPr/>
            </p:nvSpPr>
            <p:spPr>
              <a:xfrm>
                <a:off x="5521350" y="1756423"/>
                <a:ext cx="1663500" cy="1632600"/>
              </a:xfrm>
              <a:prstGeom prst="roundRect">
                <a:avLst>
                  <a:gd name="adj" fmla="val 1736"/>
                </a:avLst>
              </a:prstGeom>
              <a:solidFill>
                <a:schemeClr val="accent3"/>
              </a:solidFill>
              <a:ln>
                <a:noFill/>
              </a:ln>
            </p:spPr>
            <p:txBody>
              <a:bodyPr spcFirstLastPara="1" wrap="square" lIns="0" tIns="0" rIns="0" bIns="9125" anchor="t" anchorCtr="0">
                <a:noAutofit/>
              </a:bodyPr>
              <a:lstStyle/>
              <a:p>
                <a:pPr marL="0" marR="0" lvl="0" indent="0" algn="ctr" rtl="0">
                  <a:spcBef>
                    <a:spcPts val="0"/>
                  </a:spcBef>
                  <a:spcAft>
                    <a:spcPts val="0"/>
                  </a:spcAft>
                  <a:buNone/>
                </a:pPr>
                <a:endParaRPr sz="1000" i="0" u="none" strike="noStrike" cap="none">
                  <a:solidFill>
                    <a:srgbClr val="FFFFFF"/>
                  </a:solidFill>
                  <a:latin typeface="Proxima Nova"/>
                  <a:ea typeface="Proxima Nova"/>
                  <a:cs typeface="Proxima Nova"/>
                  <a:sym typeface="Proxima Nova"/>
                </a:endParaRPr>
              </a:p>
            </p:txBody>
          </p:sp>
          <p:sp>
            <p:nvSpPr>
              <p:cNvPr id="720" name="Shape 720"/>
              <p:cNvSpPr/>
              <p:nvPr/>
            </p:nvSpPr>
            <p:spPr>
              <a:xfrm>
                <a:off x="7229499" y="1756423"/>
                <a:ext cx="841500" cy="1055700"/>
              </a:xfrm>
              <a:prstGeom prst="roundRect">
                <a:avLst>
                  <a:gd name="adj" fmla="val 3067"/>
                </a:avLst>
              </a:prstGeom>
              <a:solidFill>
                <a:srgbClr val="78909C"/>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900">
                    <a:solidFill>
                      <a:srgbClr val="FFFFFF"/>
                    </a:solidFill>
                    <a:latin typeface="Proxima Nova"/>
                    <a:ea typeface="Proxima Nova"/>
                    <a:cs typeface="Proxima Nova"/>
                    <a:sym typeface="Proxima Nova"/>
                  </a:rPr>
                  <a:t>GCP</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Service</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Broker</a:t>
                </a:r>
                <a:endParaRPr sz="900" i="0" u="none" strike="noStrike" cap="none">
                  <a:solidFill>
                    <a:srgbClr val="FFFFFF"/>
                  </a:solidFill>
                  <a:latin typeface="Proxima Nova"/>
                  <a:ea typeface="Proxima Nova"/>
                  <a:cs typeface="Proxima Nova"/>
                  <a:sym typeface="Proxima Nova"/>
                </a:endParaRPr>
              </a:p>
            </p:txBody>
          </p:sp>
          <p:sp>
            <p:nvSpPr>
              <p:cNvPr id="721" name="Shape 721"/>
              <p:cNvSpPr/>
              <p:nvPr/>
            </p:nvSpPr>
            <p:spPr>
              <a:xfrm>
                <a:off x="7229499" y="2864653"/>
                <a:ext cx="841500" cy="516600"/>
              </a:xfrm>
              <a:prstGeom prst="roundRect">
                <a:avLst>
                  <a:gd name="adj" fmla="val 6212"/>
                </a:avLst>
              </a:prstGeom>
              <a:solidFill>
                <a:srgbClr val="78909C"/>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900">
                    <a:solidFill>
                      <a:srgbClr val="FFFFFF"/>
                    </a:solidFill>
                    <a:latin typeface="Proxima Nova"/>
                    <a:ea typeface="Proxima Nova"/>
                    <a:cs typeface="Proxima Nova"/>
                    <a:sym typeface="Proxima Nova"/>
                  </a:rPr>
                  <a:t>Harbor</a:t>
                </a:r>
                <a:endParaRPr sz="900" i="0" u="none" strike="noStrike" cap="none">
                  <a:solidFill>
                    <a:srgbClr val="FFFFFF"/>
                  </a:solidFill>
                  <a:latin typeface="Proxima Nova"/>
                  <a:ea typeface="Proxima Nova"/>
                  <a:cs typeface="Proxima Nova"/>
                  <a:sym typeface="Proxima Nova"/>
                </a:endParaRPr>
              </a:p>
            </p:txBody>
          </p:sp>
          <p:sp>
            <p:nvSpPr>
              <p:cNvPr id="722" name="Shape 722"/>
              <p:cNvSpPr/>
              <p:nvPr/>
            </p:nvSpPr>
            <p:spPr>
              <a:xfrm rot="-5400000">
                <a:off x="7453845" y="2422451"/>
                <a:ext cx="1633500" cy="298500"/>
              </a:xfrm>
              <a:prstGeom prst="roundRect">
                <a:avLst>
                  <a:gd name="adj" fmla="val 12889"/>
                </a:avLst>
              </a:prstGeom>
              <a:solidFill>
                <a:srgbClr val="78909C"/>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900">
                    <a:solidFill>
                      <a:srgbClr val="FFFFFF"/>
                    </a:solidFill>
                    <a:latin typeface="Proxima Nova"/>
                    <a:ea typeface="Proxima Nova"/>
                    <a:cs typeface="Proxima Nova"/>
                    <a:sym typeface="Proxima Nova"/>
                  </a:rPr>
                  <a:t>NSX-T</a:t>
                </a:r>
                <a:endParaRPr sz="900" i="0" u="none" strike="noStrike" cap="none">
                  <a:solidFill>
                    <a:srgbClr val="FFFFFF"/>
                  </a:solidFill>
                  <a:latin typeface="Proxima Nova"/>
                  <a:ea typeface="Proxima Nova"/>
                  <a:cs typeface="Proxima Nova"/>
                  <a:sym typeface="Proxima Nova"/>
                </a:endParaRPr>
              </a:p>
            </p:txBody>
          </p:sp>
          <p:sp>
            <p:nvSpPr>
              <p:cNvPr id="723" name="Shape 723"/>
              <p:cNvSpPr txBox="1"/>
              <p:nvPr/>
            </p:nvSpPr>
            <p:spPr>
              <a:xfrm>
                <a:off x="5521275" y="1926138"/>
                <a:ext cx="1663500" cy="29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Proxima Nova"/>
                    <a:ea typeface="Proxima Nova"/>
                    <a:cs typeface="Proxima Nova"/>
                    <a:sym typeface="Proxima Nova"/>
                  </a:rPr>
                  <a:t>Kubernetes</a:t>
                </a:r>
                <a:endParaRPr sz="1100">
                  <a:solidFill>
                    <a:srgbClr val="FFFFFF"/>
                  </a:solidFill>
                  <a:latin typeface="Proxima Nova"/>
                  <a:ea typeface="Proxima Nova"/>
                  <a:cs typeface="Proxima Nova"/>
                  <a:sym typeface="Proxima Nova"/>
                </a:endParaRPr>
              </a:p>
            </p:txBody>
          </p:sp>
          <p:grpSp>
            <p:nvGrpSpPr>
              <p:cNvPr id="724" name="Shape 724"/>
              <p:cNvGrpSpPr/>
              <p:nvPr/>
            </p:nvGrpSpPr>
            <p:grpSpPr>
              <a:xfrm>
                <a:off x="5804941" y="2336058"/>
                <a:ext cx="1063125" cy="895370"/>
                <a:chOff x="5652542" y="2123435"/>
                <a:chExt cx="1408300" cy="954145"/>
              </a:xfrm>
            </p:grpSpPr>
            <p:sp>
              <p:nvSpPr>
                <p:cNvPr id="725" name="Shape 725"/>
                <p:cNvSpPr/>
                <p:nvPr/>
              </p:nvSpPr>
              <p:spPr>
                <a:xfrm>
                  <a:off x="5866242" y="2123435"/>
                  <a:ext cx="1194600" cy="714300"/>
                </a:xfrm>
                <a:prstGeom prst="roundRect">
                  <a:avLst>
                    <a:gd name="adj" fmla="val 8284"/>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a:ea typeface="Proxima Nova"/>
                      <a:cs typeface="Proxima Nova"/>
                      <a:sym typeface="Proxima Nova"/>
                    </a:rPr>
                    <a:t>K8s Cluster</a:t>
                  </a:r>
                  <a:endParaRPr sz="1000">
                    <a:solidFill>
                      <a:srgbClr val="FFFFFF"/>
                    </a:solidFill>
                    <a:latin typeface="Proxima Nova"/>
                    <a:ea typeface="Proxima Nova"/>
                    <a:cs typeface="Proxima Nova"/>
                    <a:sym typeface="Proxima Nova"/>
                  </a:endParaRPr>
                </a:p>
              </p:txBody>
            </p:sp>
            <p:sp>
              <p:nvSpPr>
                <p:cNvPr id="726" name="Shape 726"/>
                <p:cNvSpPr/>
                <p:nvPr/>
              </p:nvSpPr>
              <p:spPr>
                <a:xfrm>
                  <a:off x="5759392" y="2243357"/>
                  <a:ext cx="1194600" cy="714300"/>
                </a:xfrm>
                <a:prstGeom prst="roundRect">
                  <a:avLst>
                    <a:gd name="adj" fmla="val 8284"/>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a:ea typeface="Proxima Nova"/>
                      <a:cs typeface="Proxima Nova"/>
                      <a:sym typeface="Proxima Nova"/>
                    </a:rPr>
                    <a:t>K8s Cluster</a:t>
                  </a:r>
                  <a:endParaRPr sz="1000">
                    <a:solidFill>
                      <a:srgbClr val="FFFFFF"/>
                    </a:solidFill>
                    <a:latin typeface="Proxima Nova"/>
                    <a:ea typeface="Proxima Nova"/>
                    <a:cs typeface="Proxima Nova"/>
                    <a:sym typeface="Proxima Nova"/>
                  </a:endParaRPr>
                </a:p>
              </p:txBody>
            </p:sp>
            <p:sp>
              <p:nvSpPr>
                <p:cNvPr id="727" name="Shape 727"/>
                <p:cNvSpPr/>
                <p:nvPr/>
              </p:nvSpPr>
              <p:spPr>
                <a:xfrm>
                  <a:off x="5652542" y="2363280"/>
                  <a:ext cx="1194600" cy="714300"/>
                </a:xfrm>
                <a:prstGeom prst="roundRect">
                  <a:avLst>
                    <a:gd name="adj" fmla="val 8284"/>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900">
                    <a:solidFill>
                      <a:srgbClr val="FFFFFF"/>
                    </a:solidFill>
                    <a:latin typeface="Proxima Nova"/>
                    <a:ea typeface="Proxima Nova"/>
                    <a:cs typeface="Proxima Nova"/>
                    <a:sym typeface="Proxima Nova"/>
                  </a:endParaRPr>
                </a:p>
              </p:txBody>
            </p:sp>
          </p:grpSp>
        </p:grpSp>
      </p:grpSp>
      <p:sp>
        <p:nvSpPr>
          <p:cNvPr id="728" name="Shape 728"/>
          <p:cNvSpPr txBox="1"/>
          <p:nvPr/>
        </p:nvSpPr>
        <p:spPr>
          <a:xfrm>
            <a:off x="2645002" y="2653250"/>
            <a:ext cx="973800" cy="1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Proxima Nova"/>
                <a:ea typeface="Proxima Nova"/>
                <a:cs typeface="Proxima Nova"/>
                <a:sym typeface="Proxima Nova"/>
              </a:rPr>
              <a:t>Spring Boot App</a:t>
            </a:r>
            <a:endParaRPr sz="800">
              <a:solidFill>
                <a:srgbClr val="FFFFFF"/>
              </a:solidFill>
              <a:latin typeface="Proxima Nova"/>
              <a:ea typeface="Proxima Nova"/>
              <a:cs typeface="Proxima Nova"/>
              <a:sym typeface="Proxima Nova"/>
            </a:endParaRPr>
          </a:p>
        </p:txBody>
      </p:sp>
      <p:pic>
        <p:nvPicPr>
          <p:cNvPr id="729" name="Shape 729" descr="Image result for elastic search"/>
          <p:cNvPicPr preferRelativeResize="0"/>
          <p:nvPr/>
        </p:nvPicPr>
        <p:blipFill>
          <a:blip r:embed="rId4">
            <a:alphaModFix/>
          </a:blip>
          <a:stretch>
            <a:fillRect/>
          </a:stretch>
        </p:blipFill>
        <p:spPr>
          <a:xfrm>
            <a:off x="6027875" y="2988525"/>
            <a:ext cx="362150" cy="362150"/>
          </a:xfrm>
          <a:prstGeom prst="rect">
            <a:avLst/>
          </a:prstGeom>
          <a:noFill/>
          <a:ln>
            <a:noFill/>
          </a:ln>
        </p:spPr>
      </p:pic>
      <p:sp>
        <p:nvSpPr>
          <p:cNvPr id="730" name="Shape 730"/>
          <p:cNvSpPr txBox="1"/>
          <p:nvPr/>
        </p:nvSpPr>
        <p:spPr>
          <a:xfrm>
            <a:off x="5749375" y="3351895"/>
            <a:ext cx="897000" cy="1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Proxima Nova"/>
                <a:ea typeface="Proxima Nova"/>
                <a:cs typeface="Proxima Nova"/>
                <a:sym typeface="Proxima Nova"/>
              </a:rPr>
              <a:t>Elastic Search</a:t>
            </a:r>
            <a:endParaRPr sz="800">
              <a:solidFill>
                <a:srgbClr val="FFFFFF"/>
              </a:solidFill>
              <a:latin typeface="Proxima Nova"/>
              <a:ea typeface="Proxima Nova"/>
              <a:cs typeface="Proxima Nova"/>
              <a:sym typeface="Proxima Nova"/>
            </a:endParaRPr>
          </a:p>
        </p:txBody>
      </p:sp>
      <p:sp>
        <p:nvSpPr>
          <p:cNvPr id="731" name="Shape 731"/>
          <p:cNvSpPr txBox="1"/>
          <p:nvPr/>
        </p:nvSpPr>
        <p:spPr>
          <a:xfrm>
            <a:off x="1578474" y="1548624"/>
            <a:ext cx="2456100" cy="215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b="1">
                <a:solidFill>
                  <a:schemeClr val="dk1"/>
                </a:solidFill>
                <a:latin typeface="Proxima Nova"/>
                <a:ea typeface="Proxima Nova"/>
                <a:cs typeface="Proxima Nova"/>
                <a:sym typeface="Proxima Nova"/>
              </a:rPr>
              <a:t>Pivotal Application Service (PAS)</a:t>
            </a:r>
            <a:endParaRPr sz="1100" b="1">
              <a:solidFill>
                <a:schemeClr val="dk1"/>
              </a:solidFill>
              <a:latin typeface="Proxima Nova"/>
              <a:ea typeface="Proxima Nova"/>
              <a:cs typeface="Proxima Nova"/>
              <a:sym typeface="Proxima Nova"/>
            </a:endParaRPr>
          </a:p>
        </p:txBody>
      </p:sp>
      <p:grpSp>
        <p:nvGrpSpPr>
          <p:cNvPr id="732" name="Shape 732"/>
          <p:cNvGrpSpPr/>
          <p:nvPr/>
        </p:nvGrpSpPr>
        <p:grpSpPr>
          <a:xfrm>
            <a:off x="3713668" y="913417"/>
            <a:ext cx="1391059" cy="294148"/>
            <a:chOff x="1543300" y="2347675"/>
            <a:chExt cx="4661725" cy="985750"/>
          </a:xfrm>
        </p:grpSpPr>
        <p:sp>
          <p:nvSpPr>
            <p:cNvPr id="733" name="Shape 733"/>
            <p:cNvSpPr/>
            <p:nvPr/>
          </p:nvSpPr>
          <p:spPr>
            <a:xfrm>
              <a:off x="1543300" y="2746075"/>
              <a:ext cx="710575" cy="492375"/>
            </a:xfrm>
            <a:custGeom>
              <a:avLst/>
              <a:gdLst/>
              <a:ahLst/>
              <a:cxnLst/>
              <a:rect l="0" t="0" r="0" b="0"/>
              <a:pathLst>
                <a:path w="28423" h="19695" extrusionOk="0">
                  <a:moveTo>
                    <a:pt x="14212" y="1"/>
                  </a:moveTo>
                  <a:cubicBezTo>
                    <a:pt x="6367" y="1"/>
                    <a:pt x="1" y="6387"/>
                    <a:pt x="1" y="14212"/>
                  </a:cubicBezTo>
                  <a:cubicBezTo>
                    <a:pt x="1" y="15526"/>
                    <a:pt x="165" y="16779"/>
                    <a:pt x="494" y="17990"/>
                  </a:cubicBezTo>
                  <a:cubicBezTo>
                    <a:pt x="637" y="18442"/>
                    <a:pt x="781" y="18894"/>
                    <a:pt x="945" y="19325"/>
                  </a:cubicBezTo>
                  <a:cubicBezTo>
                    <a:pt x="1028" y="19551"/>
                    <a:pt x="1253" y="19695"/>
                    <a:pt x="1500" y="19695"/>
                  </a:cubicBezTo>
                  <a:lnTo>
                    <a:pt x="5361" y="19695"/>
                  </a:lnTo>
                  <a:cubicBezTo>
                    <a:pt x="5813" y="19695"/>
                    <a:pt x="6100" y="19222"/>
                    <a:pt x="5874" y="18832"/>
                  </a:cubicBezTo>
                  <a:cubicBezTo>
                    <a:pt x="5730" y="18565"/>
                    <a:pt x="5587" y="18278"/>
                    <a:pt x="5463" y="17990"/>
                  </a:cubicBezTo>
                  <a:cubicBezTo>
                    <a:pt x="4971" y="16820"/>
                    <a:pt x="4683" y="15567"/>
                    <a:pt x="4683" y="14212"/>
                  </a:cubicBezTo>
                  <a:cubicBezTo>
                    <a:pt x="4683" y="8975"/>
                    <a:pt x="8955" y="4683"/>
                    <a:pt x="14212" y="4683"/>
                  </a:cubicBezTo>
                  <a:cubicBezTo>
                    <a:pt x="19469" y="4683"/>
                    <a:pt x="23740" y="8975"/>
                    <a:pt x="23740" y="14212"/>
                  </a:cubicBezTo>
                  <a:cubicBezTo>
                    <a:pt x="23740" y="15567"/>
                    <a:pt x="23453" y="16820"/>
                    <a:pt x="22960" y="17990"/>
                  </a:cubicBezTo>
                  <a:cubicBezTo>
                    <a:pt x="22837" y="18298"/>
                    <a:pt x="22673" y="18586"/>
                    <a:pt x="22508" y="18894"/>
                  </a:cubicBezTo>
                  <a:cubicBezTo>
                    <a:pt x="22303" y="19243"/>
                    <a:pt x="22590" y="19695"/>
                    <a:pt x="23001" y="19695"/>
                  </a:cubicBezTo>
                  <a:lnTo>
                    <a:pt x="26965" y="19695"/>
                  </a:lnTo>
                  <a:cubicBezTo>
                    <a:pt x="27191" y="19695"/>
                    <a:pt x="27396" y="19572"/>
                    <a:pt x="27478" y="19346"/>
                  </a:cubicBezTo>
                  <a:cubicBezTo>
                    <a:pt x="27642" y="18914"/>
                    <a:pt x="27786" y="18442"/>
                    <a:pt x="27909" y="17990"/>
                  </a:cubicBezTo>
                  <a:cubicBezTo>
                    <a:pt x="28238" y="16779"/>
                    <a:pt x="28423" y="15526"/>
                    <a:pt x="28423" y="14212"/>
                  </a:cubicBezTo>
                  <a:cubicBezTo>
                    <a:pt x="28423" y="6387"/>
                    <a:pt x="22057" y="1"/>
                    <a:pt x="14212"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4" name="Shape 734"/>
            <p:cNvSpPr/>
            <p:nvPr/>
          </p:nvSpPr>
          <p:spPr>
            <a:xfrm>
              <a:off x="1852900" y="2629025"/>
              <a:ext cx="902575" cy="609425"/>
            </a:xfrm>
            <a:custGeom>
              <a:avLst/>
              <a:gdLst/>
              <a:ahLst/>
              <a:cxnLst/>
              <a:rect l="0" t="0" r="0" b="0"/>
              <a:pathLst>
                <a:path w="36103" h="24377" extrusionOk="0">
                  <a:moveTo>
                    <a:pt x="18051" y="0"/>
                  </a:moveTo>
                  <a:cubicBezTo>
                    <a:pt x="8091" y="0"/>
                    <a:pt x="0" y="8092"/>
                    <a:pt x="0" y="18052"/>
                  </a:cubicBezTo>
                  <a:cubicBezTo>
                    <a:pt x="0" y="19633"/>
                    <a:pt x="226" y="21173"/>
                    <a:pt x="596" y="22631"/>
                  </a:cubicBezTo>
                  <a:lnTo>
                    <a:pt x="616" y="22631"/>
                  </a:lnTo>
                  <a:cubicBezTo>
                    <a:pt x="739" y="23104"/>
                    <a:pt x="863" y="23555"/>
                    <a:pt x="1027" y="24007"/>
                  </a:cubicBezTo>
                  <a:cubicBezTo>
                    <a:pt x="1109" y="24233"/>
                    <a:pt x="1314" y="24377"/>
                    <a:pt x="1561" y="24377"/>
                  </a:cubicBezTo>
                  <a:lnTo>
                    <a:pt x="5380" y="24377"/>
                  </a:lnTo>
                  <a:cubicBezTo>
                    <a:pt x="5791" y="24377"/>
                    <a:pt x="6058" y="23946"/>
                    <a:pt x="5894" y="23576"/>
                  </a:cubicBezTo>
                  <a:cubicBezTo>
                    <a:pt x="5750" y="23268"/>
                    <a:pt x="5627" y="22960"/>
                    <a:pt x="5504" y="22631"/>
                  </a:cubicBezTo>
                  <a:cubicBezTo>
                    <a:pt x="4990" y="21194"/>
                    <a:pt x="4682" y="19653"/>
                    <a:pt x="4682" y="18052"/>
                  </a:cubicBezTo>
                  <a:cubicBezTo>
                    <a:pt x="4682" y="10679"/>
                    <a:pt x="10679" y="4683"/>
                    <a:pt x="18051" y="4683"/>
                  </a:cubicBezTo>
                  <a:cubicBezTo>
                    <a:pt x="25424" y="4683"/>
                    <a:pt x="31420" y="10679"/>
                    <a:pt x="31420" y="18052"/>
                  </a:cubicBezTo>
                  <a:cubicBezTo>
                    <a:pt x="31420" y="19653"/>
                    <a:pt x="31112" y="21194"/>
                    <a:pt x="30599" y="22631"/>
                  </a:cubicBezTo>
                  <a:cubicBezTo>
                    <a:pt x="30476" y="22960"/>
                    <a:pt x="30332" y="23288"/>
                    <a:pt x="30188" y="23617"/>
                  </a:cubicBezTo>
                  <a:cubicBezTo>
                    <a:pt x="30024" y="23966"/>
                    <a:pt x="30291" y="24377"/>
                    <a:pt x="30681" y="24377"/>
                  </a:cubicBezTo>
                  <a:lnTo>
                    <a:pt x="34562" y="24377"/>
                  </a:lnTo>
                  <a:cubicBezTo>
                    <a:pt x="34788" y="24377"/>
                    <a:pt x="34993" y="24233"/>
                    <a:pt x="35076" y="24028"/>
                  </a:cubicBezTo>
                  <a:cubicBezTo>
                    <a:pt x="35240" y="23576"/>
                    <a:pt x="35363" y="23104"/>
                    <a:pt x="35486" y="22631"/>
                  </a:cubicBezTo>
                  <a:lnTo>
                    <a:pt x="35507" y="22631"/>
                  </a:lnTo>
                  <a:cubicBezTo>
                    <a:pt x="35897" y="21173"/>
                    <a:pt x="36102" y="19633"/>
                    <a:pt x="36102" y="18052"/>
                  </a:cubicBezTo>
                  <a:cubicBezTo>
                    <a:pt x="36102" y="8092"/>
                    <a:pt x="28011" y="0"/>
                    <a:pt x="18051" y="0"/>
                  </a:cubicBezTo>
                  <a:close/>
                </a:path>
              </a:pathLst>
            </a:custGeom>
            <a:solidFill>
              <a:srgbClr val="1AB1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5" name="Shape 735"/>
            <p:cNvSpPr/>
            <p:nvPr/>
          </p:nvSpPr>
          <p:spPr>
            <a:xfrm>
              <a:off x="1753800" y="2347675"/>
              <a:ext cx="800425" cy="594025"/>
            </a:xfrm>
            <a:custGeom>
              <a:avLst/>
              <a:gdLst/>
              <a:ahLst/>
              <a:cxnLst/>
              <a:rect l="0" t="0" r="0" b="0"/>
              <a:pathLst>
                <a:path w="32017" h="23761" extrusionOk="0">
                  <a:moveTo>
                    <a:pt x="15998" y="1"/>
                  </a:moveTo>
                  <a:cubicBezTo>
                    <a:pt x="7188" y="1"/>
                    <a:pt x="1" y="7168"/>
                    <a:pt x="1" y="15998"/>
                  </a:cubicBezTo>
                  <a:cubicBezTo>
                    <a:pt x="1" y="16491"/>
                    <a:pt x="42" y="16984"/>
                    <a:pt x="83" y="17456"/>
                  </a:cubicBezTo>
                  <a:lnTo>
                    <a:pt x="4785" y="17456"/>
                  </a:lnTo>
                  <a:cubicBezTo>
                    <a:pt x="4724" y="16984"/>
                    <a:pt x="4703" y="16491"/>
                    <a:pt x="4703" y="15998"/>
                  </a:cubicBezTo>
                  <a:cubicBezTo>
                    <a:pt x="4703" y="9755"/>
                    <a:pt x="9776" y="4683"/>
                    <a:pt x="15998" y="4683"/>
                  </a:cubicBezTo>
                  <a:cubicBezTo>
                    <a:pt x="22241" y="4683"/>
                    <a:pt x="27314" y="9755"/>
                    <a:pt x="27314" y="15998"/>
                  </a:cubicBezTo>
                  <a:cubicBezTo>
                    <a:pt x="27314" y="16204"/>
                    <a:pt x="27314" y="16409"/>
                    <a:pt x="27293" y="16614"/>
                  </a:cubicBezTo>
                  <a:cubicBezTo>
                    <a:pt x="27170" y="18914"/>
                    <a:pt x="26348" y="21050"/>
                    <a:pt x="25034" y="22796"/>
                  </a:cubicBezTo>
                  <a:cubicBezTo>
                    <a:pt x="24726" y="23206"/>
                    <a:pt x="25014" y="23761"/>
                    <a:pt x="25527" y="23761"/>
                  </a:cubicBezTo>
                  <a:lnTo>
                    <a:pt x="29614" y="23761"/>
                  </a:lnTo>
                  <a:cubicBezTo>
                    <a:pt x="29839" y="23761"/>
                    <a:pt x="30045" y="23658"/>
                    <a:pt x="30148" y="23453"/>
                  </a:cubicBezTo>
                  <a:cubicBezTo>
                    <a:pt x="31236" y="21399"/>
                    <a:pt x="31893" y="19079"/>
                    <a:pt x="31996" y="16614"/>
                  </a:cubicBezTo>
                  <a:cubicBezTo>
                    <a:pt x="31996" y="16409"/>
                    <a:pt x="32016" y="16204"/>
                    <a:pt x="32016" y="15998"/>
                  </a:cubicBezTo>
                  <a:cubicBezTo>
                    <a:pt x="32016" y="7168"/>
                    <a:pt x="24829" y="1"/>
                    <a:pt x="15998"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6" name="Shape 736"/>
            <p:cNvSpPr/>
            <p:nvPr/>
          </p:nvSpPr>
          <p:spPr>
            <a:xfrm>
              <a:off x="2980325" y="2456525"/>
              <a:ext cx="230525" cy="322425"/>
            </a:xfrm>
            <a:custGeom>
              <a:avLst/>
              <a:gdLst/>
              <a:ahLst/>
              <a:cxnLst/>
              <a:rect l="0" t="0" r="0" b="0"/>
              <a:pathLst>
                <a:path w="9221" h="12897" extrusionOk="0">
                  <a:moveTo>
                    <a:pt x="4990" y="1438"/>
                  </a:moveTo>
                  <a:cubicBezTo>
                    <a:pt x="6531" y="1438"/>
                    <a:pt x="7558" y="2444"/>
                    <a:pt x="7558" y="3882"/>
                  </a:cubicBezTo>
                  <a:cubicBezTo>
                    <a:pt x="7558" y="5340"/>
                    <a:pt x="6531" y="6346"/>
                    <a:pt x="4990" y="6346"/>
                  </a:cubicBezTo>
                  <a:lnTo>
                    <a:pt x="1602" y="6346"/>
                  </a:lnTo>
                  <a:lnTo>
                    <a:pt x="1602" y="1438"/>
                  </a:lnTo>
                  <a:close/>
                  <a:moveTo>
                    <a:pt x="0" y="0"/>
                  </a:moveTo>
                  <a:lnTo>
                    <a:pt x="0" y="12897"/>
                  </a:lnTo>
                  <a:lnTo>
                    <a:pt x="1602" y="12897"/>
                  </a:lnTo>
                  <a:lnTo>
                    <a:pt x="1602" y="7784"/>
                  </a:lnTo>
                  <a:lnTo>
                    <a:pt x="5196" y="7784"/>
                  </a:lnTo>
                  <a:cubicBezTo>
                    <a:pt x="7742" y="7784"/>
                    <a:pt x="9221" y="5997"/>
                    <a:pt x="9221" y="3882"/>
                  </a:cubicBezTo>
                  <a:cubicBezTo>
                    <a:pt x="9221" y="1787"/>
                    <a:pt x="7783" y="0"/>
                    <a:pt x="5196" y="0"/>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7" name="Shape 737"/>
            <p:cNvSpPr/>
            <p:nvPr/>
          </p:nvSpPr>
          <p:spPr>
            <a:xfrm>
              <a:off x="3247275" y="2463200"/>
              <a:ext cx="48800" cy="315750"/>
            </a:xfrm>
            <a:custGeom>
              <a:avLst/>
              <a:gdLst/>
              <a:ahLst/>
              <a:cxnLst/>
              <a:rect l="0" t="0" r="0" b="0"/>
              <a:pathLst>
                <a:path w="1952" h="12630" extrusionOk="0">
                  <a:moveTo>
                    <a:pt x="966" y="0"/>
                  </a:moveTo>
                  <a:cubicBezTo>
                    <a:pt x="453" y="0"/>
                    <a:pt x="1" y="452"/>
                    <a:pt x="1" y="986"/>
                  </a:cubicBezTo>
                  <a:cubicBezTo>
                    <a:pt x="1" y="1520"/>
                    <a:pt x="453" y="1951"/>
                    <a:pt x="966" y="1951"/>
                  </a:cubicBezTo>
                  <a:cubicBezTo>
                    <a:pt x="1521" y="1951"/>
                    <a:pt x="1952" y="1520"/>
                    <a:pt x="1952" y="986"/>
                  </a:cubicBezTo>
                  <a:cubicBezTo>
                    <a:pt x="1952" y="452"/>
                    <a:pt x="1521" y="0"/>
                    <a:pt x="966" y="0"/>
                  </a:cubicBezTo>
                  <a:close/>
                  <a:moveTo>
                    <a:pt x="247" y="3286"/>
                  </a:moveTo>
                  <a:lnTo>
                    <a:pt x="247" y="12630"/>
                  </a:lnTo>
                  <a:lnTo>
                    <a:pt x="1705" y="12630"/>
                  </a:lnTo>
                  <a:lnTo>
                    <a:pt x="1705" y="3286"/>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8" name="Shape 738"/>
            <p:cNvSpPr/>
            <p:nvPr/>
          </p:nvSpPr>
          <p:spPr>
            <a:xfrm>
              <a:off x="3324300" y="2545350"/>
              <a:ext cx="234125" cy="233600"/>
            </a:xfrm>
            <a:custGeom>
              <a:avLst/>
              <a:gdLst/>
              <a:ahLst/>
              <a:cxnLst/>
              <a:rect l="0" t="0" r="0" b="0"/>
              <a:pathLst>
                <a:path w="9365" h="9344" extrusionOk="0">
                  <a:moveTo>
                    <a:pt x="0" y="0"/>
                  </a:moveTo>
                  <a:lnTo>
                    <a:pt x="3902" y="9344"/>
                  </a:lnTo>
                  <a:lnTo>
                    <a:pt x="5484" y="9344"/>
                  </a:lnTo>
                  <a:lnTo>
                    <a:pt x="9365" y="0"/>
                  </a:lnTo>
                  <a:lnTo>
                    <a:pt x="7784" y="0"/>
                  </a:lnTo>
                  <a:lnTo>
                    <a:pt x="4683" y="7660"/>
                  </a:lnTo>
                  <a:lnTo>
                    <a:pt x="1582"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9" name="Shape 739"/>
            <p:cNvSpPr/>
            <p:nvPr/>
          </p:nvSpPr>
          <p:spPr>
            <a:xfrm>
              <a:off x="3570225" y="2539700"/>
              <a:ext cx="231050" cy="244900"/>
            </a:xfrm>
            <a:custGeom>
              <a:avLst/>
              <a:gdLst/>
              <a:ahLst/>
              <a:cxnLst/>
              <a:rect l="0" t="0" r="0" b="0"/>
              <a:pathLst>
                <a:path w="9242" h="9796" extrusionOk="0">
                  <a:moveTo>
                    <a:pt x="4621" y="1294"/>
                  </a:moveTo>
                  <a:cubicBezTo>
                    <a:pt x="6613" y="1294"/>
                    <a:pt x="7722" y="2998"/>
                    <a:pt x="7722" y="4888"/>
                  </a:cubicBezTo>
                  <a:cubicBezTo>
                    <a:pt x="7722" y="6798"/>
                    <a:pt x="6613" y="8502"/>
                    <a:pt x="4621" y="8502"/>
                  </a:cubicBezTo>
                  <a:cubicBezTo>
                    <a:pt x="2629" y="8502"/>
                    <a:pt x="1499" y="6798"/>
                    <a:pt x="1499" y="4888"/>
                  </a:cubicBezTo>
                  <a:cubicBezTo>
                    <a:pt x="1499" y="2998"/>
                    <a:pt x="2629" y="1294"/>
                    <a:pt x="4621" y="1294"/>
                  </a:cubicBezTo>
                  <a:close/>
                  <a:moveTo>
                    <a:pt x="4621" y="0"/>
                  </a:moveTo>
                  <a:cubicBezTo>
                    <a:pt x="1766" y="0"/>
                    <a:pt x="0" y="2177"/>
                    <a:pt x="0" y="4888"/>
                  </a:cubicBezTo>
                  <a:cubicBezTo>
                    <a:pt x="0" y="7599"/>
                    <a:pt x="1766" y="9796"/>
                    <a:pt x="4621" y="9796"/>
                  </a:cubicBezTo>
                  <a:cubicBezTo>
                    <a:pt x="7455" y="9796"/>
                    <a:pt x="9241" y="7599"/>
                    <a:pt x="9241" y="4888"/>
                  </a:cubicBezTo>
                  <a:cubicBezTo>
                    <a:pt x="9241" y="2177"/>
                    <a:pt x="7455" y="0"/>
                    <a:pt x="4621" y="0"/>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0" name="Shape 740"/>
            <p:cNvSpPr/>
            <p:nvPr/>
          </p:nvSpPr>
          <p:spPr>
            <a:xfrm>
              <a:off x="3819725" y="2481675"/>
              <a:ext cx="134025" cy="302925"/>
            </a:xfrm>
            <a:custGeom>
              <a:avLst/>
              <a:gdLst/>
              <a:ahLst/>
              <a:cxnLst/>
              <a:rect l="0" t="0" r="0" b="0"/>
              <a:pathLst>
                <a:path w="5361" h="12117" extrusionOk="0">
                  <a:moveTo>
                    <a:pt x="1561" y="1"/>
                  </a:moveTo>
                  <a:lnTo>
                    <a:pt x="1561" y="2547"/>
                  </a:lnTo>
                  <a:lnTo>
                    <a:pt x="1" y="2547"/>
                  </a:lnTo>
                  <a:lnTo>
                    <a:pt x="1" y="3820"/>
                  </a:lnTo>
                  <a:lnTo>
                    <a:pt x="1561" y="3820"/>
                  </a:lnTo>
                  <a:lnTo>
                    <a:pt x="1561" y="9940"/>
                  </a:lnTo>
                  <a:cubicBezTo>
                    <a:pt x="1561" y="11337"/>
                    <a:pt x="2260" y="12117"/>
                    <a:pt x="3615" y="12117"/>
                  </a:cubicBezTo>
                  <a:cubicBezTo>
                    <a:pt x="4478" y="12117"/>
                    <a:pt x="4991" y="11870"/>
                    <a:pt x="5361" y="11521"/>
                  </a:cubicBezTo>
                  <a:lnTo>
                    <a:pt x="4929" y="10453"/>
                  </a:lnTo>
                  <a:cubicBezTo>
                    <a:pt x="4745" y="10659"/>
                    <a:pt x="4354" y="10823"/>
                    <a:pt x="3944" y="10823"/>
                  </a:cubicBezTo>
                  <a:cubicBezTo>
                    <a:pt x="3307" y="10823"/>
                    <a:pt x="2999" y="10330"/>
                    <a:pt x="2999" y="9632"/>
                  </a:cubicBezTo>
                  <a:lnTo>
                    <a:pt x="2999" y="3820"/>
                  </a:lnTo>
                  <a:lnTo>
                    <a:pt x="4909" y="3820"/>
                  </a:lnTo>
                  <a:lnTo>
                    <a:pt x="4909" y="2547"/>
                  </a:lnTo>
                  <a:lnTo>
                    <a:pt x="2999" y="2547"/>
                  </a:lnTo>
                  <a:lnTo>
                    <a:pt x="2999" y="1"/>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1" name="Shape 741"/>
            <p:cNvSpPr/>
            <p:nvPr/>
          </p:nvSpPr>
          <p:spPr>
            <a:xfrm>
              <a:off x="3975800" y="2539700"/>
              <a:ext cx="195125" cy="244900"/>
            </a:xfrm>
            <a:custGeom>
              <a:avLst/>
              <a:gdLst/>
              <a:ahLst/>
              <a:cxnLst/>
              <a:rect l="0" t="0" r="0" b="0"/>
              <a:pathLst>
                <a:path w="7805" h="9796" extrusionOk="0">
                  <a:moveTo>
                    <a:pt x="3800" y="4682"/>
                  </a:moveTo>
                  <a:cubicBezTo>
                    <a:pt x="4806" y="4682"/>
                    <a:pt x="5792" y="5073"/>
                    <a:pt x="6367" y="5832"/>
                  </a:cubicBezTo>
                  <a:lnTo>
                    <a:pt x="6367" y="7599"/>
                  </a:lnTo>
                  <a:cubicBezTo>
                    <a:pt x="5792" y="8379"/>
                    <a:pt x="4806" y="8769"/>
                    <a:pt x="3800" y="8769"/>
                  </a:cubicBezTo>
                  <a:cubicBezTo>
                    <a:pt x="2444" y="8769"/>
                    <a:pt x="1479" y="7907"/>
                    <a:pt x="1479" y="6736"/>
                  </a:cubicBezTo>
                  <a:cubicBezTo>
                    <a:pt x="1479" y="5524"/>
                    <a:pt x="2444" y="4682"/>
                    <a:pt x="3800" y="4682"/>
                  </a:cubicBezTo>
                  <a:close/>
                  <a:moveTo>
                    <a:pt x="4190" y="0"/>
                  </a:moveTo>
                  <a:cubicBezTo>
                    <a:pt x="2670" y="0"/>
                    <a:pt x="1459" y="493"/>
                    <a:pt x="473" y="1540"/>
                  </a:cubicBezTo>
                  <a:lnTo>
                    <a:pt x="1130" y="2547"/>
                  </a:lnTo>
                  <a:cubicBezTo>
                    <a:pt x="1972" y="1664"/>
                    <a:pt x="2876" y="1253"/>
                    <a:pt x="4005" y="1253"/>
                  </a:cubicBezTo>
                  <a:cubicBezTo>
                    <a:pt x="5361" y="1253"/>
                    <a:pt x="6367" y="1972"/>
                    <a:pt x="6367" y="3224"/>
                  </a:cubicBezTo>
                  <a:lnTo>
                    <a:pt x="6367" y="4908"/>
                  </a:lnTo>
                  <a:cubicBezTo>
                    <a:pt x="5607" y="4046"/>
                    <a:pt x="4539" y="3635"/>
                    <a:pt x="3266" y="3635"/>
                  </a:cubicBezTo>
                  <a:cubicBezTo>
                    <a:pt x="1685" y="3635"/>
                    <a:pt x="1" y="4621"/>
                    <a:pt x="1" y="6715"/>
                  </a:cubicBezTo>
                  <a:cubicBezTo>
                    <a:pt x="1" y="8749"/>
                    <a:pt x="1685" y="9796"/>
                    <a:pt x="3266" y="9796"/>
                  </a:cubicBezTo>
                  <a:cubicBezTo>
                    <a:pt x="4519" y="9796"/>
                    <a:pt x="5586" y="9365"/>
                    <a:pt x="6367" y="8502"/>
                  </a:cubicBezTo>
                  <a:lnTo>
                    <a:pt x="6367" y="9570"/>
                  </a:lnTo>
                  <a:lnTo>
                    <a:pt x="7804" y="9570"/>
                  </a:lnTo>
                  <a:lnTo>
                    <a:pt x="7804" y="3142"/>
                  </a:lnTo>
                  <a:cubicBezTo>
                    <a:pt x="7804" y="883"/>
                    <a:pt x="6161" y="0"/>
                    <a:pt x="4190" y="0"/>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2" name="Shape 742"/>
            <p:cNvSpPr/>
            <p:nvPr/>
          </p:nvSpPr>
          <p:spPr>
            <a:xfrm>
              <a:off x="4236100" y="2456525"/>
              <a:ext cx="35950" cy="322425"/>
            </a:xfrm>
            <a:custGeom>
              <a:avLst/>
              <a:gdLst/>
              <a:ahLst/>
              <a:cxnLst/>
              <a:rect l="0" t="0" r="0" b="0"/>
              <a:pathLst>
                <a:path w="1438" h="12897" extrusionOk="0">
                  <a:moveTo>
                    <a:pt x="0" y="0"/>
                  </a:moveTo>
                  <a:lnTo>
                    <a:pt x="0" y="12897"/>
                  </a:lnTo>
                  <a:lnTo>
                    <a:pt x="1438" y="12897"/>
                  </a:lnTo>
                  <a:lnTo>
                    <a:pt x="1438"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3" name="Shape 743"/>
            <p:cNvSpPr/>
            <p:nvPr/>
          </p:nvSpPr>
          <p:spPr>
            <a:xfrm>
              <a:off x="2959275" y="2910875"/>
              <a:ext cx="306525" cy="333750"/>
            </a:xfrm>
            <a:custGeom>
              <a:avLst/>
              <a:gdLst/>
              <a:ahLst/>
              <a:cxnLst/>
              <a:rect l="0" t="0" r="0" b="0"/>
              <a:pathLst>
                <a:path w="12261" h="13350" extrusionOk="0">
                  <a:moveTo>
                    <a:pt x="6859" y="1"/>
                  </a:moveTo>
                  <a:cubicBezTo>
                    <a:pt x="2999" y="1"/>
                    <a:pt x="0" y="2691"/>
                    <a:pt x="0" y="6675"/>
                  </a:cubicBezTo>
                  <a:cubicBezTo>
                    <a:pt x="0" y="10638"/>
                    <a:pt x="2999" y="13349"/>
                    <a:pt x="6859" y="13349"/>
                  </a:cubicBezTo>
                  <a:cubicBezTo>
                    <a:pt x="9714" y="13349"/>
                    <a:pt x="11336" y="11768"/>
                    <a:pt x="12260" y="10166"/>
                  </a:cubicBezTo>
                  <a:lnTo>
                    <a:pt x="9899" y="9016"/>
                  </a:lnTo>
                  <a:cubicBezTo>
                    <a:pt x="9365" y="10084"/>
                    <a:pt x="8194" y="10905"/>
                    <a:pt x="6859" y="10905"/>
                  </a:cubicBezTo>
                  <a:cubicBezTo>
                    <a:pt x="4518" y="10905"/>
                    <a:pt x="2814" y="9098"/>
                    <a:pt x="2814" y="6675"/>
                  </a:cubicBezTo>
                  <a:cubicBezTo>
                    <a:pt x="2814" y="4231"/>
                    <a:pt x="4518" y="2424"/>
                    <a:pt x="6859" y="2424"/>
                  </a:cubicBezTo>
                  <a:cubicBezTo>
                    <a:pt x="8194" y="2424"/>
                    <a:pt x="9365" y="3266"/>
                    <a:pt x="9899" y="4313"/>
                  </a:cubicBezTo>
                  <a:lnTo>
                    <a:pt x="12260" y="3143"/>
                  </a:lnTo>
                  <a:cubicBezTo>
                    <a:pt x="11357" y="1541"/>
                    <a:pt x="9714" y="1"/>
                    <a:pt x="6859" y="1"/>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4" name="Shape 744"/>
            <p:cNvSpPr/>
            <p:nvPr/>
          </p:nvSpPr>
          <p:spPr>
            <a:xfrm>
              <a:off x="3295550" y="2916025"/>
              <a:ext cx="61625" cy="322425"/>
            </a:xfrm>
            <a:custGeom>
              <a:avLst/>
              <a:gdLst/>
              <a:ahLst/>
              <a:cxnLst/>
              <a:rect l="0" t="0" r="0" b="0"/>
              <a:pathLst>
                <a:path w="2465" h="12897" extrusionOk="0">
                  <a:moveTo>
                    <a:pt x="0" y="0"/>
                  </a:moveTo>
                  <a:lnTo>
                    <a:pt x="0" y="12897"/>
                  </a:lnTo>
                  <a:lnTo>
                    <a:pt x="2465" y="12897"/>
                  </a:lnTo>
                  <a:lnTo>
                    <a:pt x="2465"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5" name="Shape 745"/>
            <p:cNvSpPr/>
            <p:nvPr/>
          </p:nvSpPr>
          <p:spPr>
            <a:xfrm>
              <a:off x="3395150" y="2999175"/>
              <a:ext cx="246975" cy="245450"/>
            </a:xfrm>
            <a:custGeom>
              <a:avLst/>
              <a:gdLst/>
              <a:ahLst/>
              <a:cxnLst/>
              <a:rect l="0" t="0" r="0" b="0"/>
              <a:pathLst>
                <a:path w="9879" h="9818" extrusionOk="0">
                  <a:moveTo>
                    <a:pt x="4929" y="2178"/>
                  </a:moveTo>
                  <a:cubicBezTo>
                    <a:pt x="6469" y="2178"/>
                    <a:pt x="7332" y="3451"/>
                    <a:pt x="7332" y="4889"/>
                  </a:cubicBezTo>
                  <a:cubicBezTo>
                    <a:pt x="7332" y="6367"/>
                    <a:pt x="6469" y="7620"/>
                    <a:pt x="4929" y="7620"/>
                  </a:cubicBezTo>
                  <a:cubicBezTo>
                    <a:pt x="3409" y="7620"/>
                    <a:pt x="2547" y="6367"/>
                    <a:pt x="2547" y="4889"/>
                  </a:cubicBezTo>
                  <a:cubicBezTo>
                    <a:pt x="2547" y="3451"/>
                    <a:pt x="3409" y="2178"/>
                    <a:pt x="4929" y="2178"/>
                  </a:cubicBezTo>
                  <a:close/>
                  <a:moveTo>
                    <a:pt x="4929" y="1"/>
                  </a:moveTo>
                  <a:cubicBezTo>
                    <a:pt x="1849" y="1"/>
                    <a:pt x="0" y="2239"/>
                    <a:pt x="0" y="4889"/>
                  </a:cubicBezTo>
                  <a:cubicBezTo>
                    <a:pt x="0" y="7558"/>
                    <a:pt x="1849" y="9817"/>
                    <a:pt x="4929" y="9817"/>
                  </a:cubicBezTo>
                  <a:cubicBezTo>
                    <a:pt x="8030" y="9817"/>
                    <a:pt x="9878" y="7558"/>
                    <a:pt x="9878" y="4889"/>
                  </a:cubicBezTo>
                  <a:cubicBezTo>
                    <a:pt x="9878" y="2239"/>
                    <a:pt x="8030" y="1"/>
                    <a:pt x="4929" y="1"/>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6" name="Shape 746"/>
            <p:cNvSpPr/>
            <p:nvPr/>
          </p:nvSpPr>
          <p:spPr>
            <a:xfrm>
              <a:off x="3680075" y="3004825"/>
              <a:ext cx="218750" cy="239800"/>
            </a:xfrm>
            <a:custGeom>
              <a:avLst/>
              <a:gdLst/>
              <a:ahLst/>
              <a:cxnLst/>
              <a:rect l="0" t="0" r="0" b="0"/>
              <a:pathLst>
                <a:path w="8750" h="9592" extrusionOk="0">
                  <a:moveTo>
                    <a:pt x="1" y="1"/>
                  </a:moveTo>
                  <a:lnTo>
                    <a:pt x="1" y="6634"/>
                  </a:lnTo>
                  <a:cubicBezTo>
                    <a:pt x="1" y="8462"/>
                    <a:pt x="966" y="9591"/>
                    <a:pt x="3020" y="9591"/>
                  </a:cubicBezTo>
                  <a:cubicBezTo>
                    <a:pt x="4539" y="9591"/>
                    <a:pt x="5669" y="8893"/>
                    <a:pt x="6305" y="8174"/>
                  </a:cubicBezTo>
                  <a:lnTo>
                    <a:pt x="6305" y="9345"/>
                  </a:lnTo>
                  <a:lnTo>
                    <a:pt x="8749" y="9345"/>
                  </a:lnTo>
                  <a:lnTo>
                    <a:pt x="8749" y="1"/>
                  </a:lnTo>
                  <a:lnTo>
                    <a:pt x="6305" y="1"/>
                  </a:lnTo>
                  <a:lnTo>
                    <a:pt x="6305" y="6326"/>
                  </a:lnTo>
                  <a:cubicBezTo>
                    <a:pt x="5874" y="6880"/>
                    <a:pt x="5114" y="7394"/>
                    <a:pt x="4170" y="7394"/>
                  </a:cubicBezTo>
                  <a:cubicBezTo>
                    <a:pt x="3122" y="7394"/>
                    <a:pt x="2445" y="6963"/>
                    <a:pt x="2445" y="5669"/>
                  </a:cubicBezTo>
                  <a:lnTo>
                    <a:pt x="2445" y="1"/>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7" name="Shape 747"/>
            <p:cNvSpPr/>
            <p:nvPr/>
          </p:nvSpPr>
          <p:spPr>
            <a:xfrm>
              <a:off x="3938325" y="2916025"/>
              <a:ext cx="237725" cy="328600"/>
            </a:xfrm>
            <a:custGeom>
              <a:avLst/>
              <a:gdLst/>
              <a:ahLst/>
              <a:cxnLst/>
              <a:rect l="0" t="0" r="0" b="0"/>
              <a:pathLst>
                <a:path w="9509" h="13144" extrusionOk="0">
                  <a:moveTo>
                    <a:pt x="4909" y="5504"/>
                  </a:moveTo>
                  <a:cubicBezTo>
                    <a:pt x="5730" y="5504"/>
                    <a:pt x="6634" y="5956"/>
                    <a:pt x="7024" y="6572"/>
                  </a:cubicBezTo>
                  <a:lnTo>
                    <a:pt x="7024" y="9878"/>
                  </a:lnTo>
                  <a:cubicBezTo>
                    <a:pt x="6634" y="10494"/>
                    <a:pt x="5730" y="10946"/>
                    <a:pt x="4909" y="10946"/>
                  </a:cubicBezTo>
                  <a:cubicBezTo>
                    <a:pt x="3512" y="10946"/>
                    <a:pt x="2547" y="9837"/>
                    <a:pt x="2547" y="8235"/>
                  </a:cubicBezTo>
                  <a:cubicBezTo>
                    <a:pt x="2547" y="6613"/>
                    <a:pt x="3512" y="5504"/>
                    <a:pt x="4909" y="5504"/>
                  </a:cubicBezTo>
                  <a:close/>
                  <a:moveTo>
                    <a:pt x="7024" y="0"/>
                  </a:moveTo>
                  <a:lnTo>
                    <a:pt x="7024" y="4764"/>
                  </a:lnTo>
                  <a:cubicBezTo>
                    <a:pt x="6305" y="3799"/>
                    <a:pt x="5258" y="3327"/>
                    <a:pt x="4149" y="3327"/>
                  </a:cubicBezTo>
                  <a:cubicBezTo>
                    <a:pt x="1767" y="3327"/>
                    <a:pt x="1" y="5175"/>
                    <a:pt x="1" y="8235"/>
                  </a:cubicBezTo>
                  <a:cubicBezTo>
                    <a:pt x="1" y="11357"/>
                    <a:pt x="1787" y="13143"/>
                    <a:pt x="4149" y="13143"/>
                  </a:cubicBezTo>
                  <a:cubicBezTo>
                    <a:pt x="5278" y="13143"/>
                    <a:pt x="6305" y="12630"/>
                    <a:pt x="7024" y="11706"/>
                  </a:cubicBezTo>
                  <a:lnTo>
                    <a:pt x="7024" y="12897"/>
                  </a:lnTo>
                  <a:lnTo>
                    <a:pt x="9509" y="12897"/>
                  </a:lnTo>
                  <a:lnTo>
                    <a:pt x="9509"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8" name="Shape 748"/>
            <p:cNvSpPr/>
            <p:nvPr/>
          </p:nvSpPr>
          <p:spPr>
            <a:xfrm>
              <a:off x="4357250" y="2916025"/>
              <a:ext cx="228500" cy="322425"/>
            </a:xfrm>
            <a:custGeom>
              <a:avLst/>
              <a:gdLst/>
              <a:ahLst/>
              <a:cxnLst/>
              <a:rect l="0" t="0" r="0" b="0"/>
              <a:pathLst>
                <a:path w="9140" h="12897" extrusionOk="0">
                  <a:moveTo>
                    <a:pt x="1" y="0"/>
                  </a:moveTo>
                  <a:lnTo>
                    <a:pt x="1" y="12897"/>
                  </a:lnTo>
                  <a:lnTo>
                    <a:pt x="2753" y="12897"/>
                  </a:lnTo>
                  <a:lnTo>
                    <a:pt x="2753" y="7557"/>
                  </a:lnTo>
                  <a:lnTo>
                    <a:pt x="8996" y="7557"/>
                  </a:lnTo>
                  <a:lnTo>
                    <a:pt x="8996" y="5134"/>
                  </a:lnTo>
                  <a:lnTo>
                    <a:pt x="2753" y="5134"/>
                  </a:lnTo>
                  <a:lnTo>
                    <a:pt x="2753" y="2423"/>
                  </a:lnTo>
                  <a:lnTo>
                    <a:pt x="9139" y="2423"/>
                  </a:lnTo>
                  <a:lnTo>
                    <a:pt x="9139"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9" name="Shape 749"/>
            <p:cNvSpPr/>
            <p:nvPr/>
          </p:nvSpPr>
          <p:spPr>
            <a:xfrm>
              <a:off x="4609350" y="2999175"/>
              <a:ext cx="246950" cy="245450"/>
            </a:xfrm>
            <a:custGeom>
              <a:avLst/>
              <a:gdLst/>
              <a:ahLst/>
              <a:cxnLst/>
              <a:rect l="0" t="0" r="0" b="0"/>
              <a:pathLst>
                <a:path w="9878" h="9818" extrusionOk="0">
                  <a:moveTo>
                    <a:pt x="4929" y="2178"/>
                  </a:moveTo>
                  <a:cubicBezTo>
                    <a:pt x="6448" y="2178"/>
                    <a:pt x="7332" y="3451"/>
                    <a:pt x="7332" y="4889"/>
                  </a:cubicBezTo>
                  <a:cubicBezTo>
                    <a:pt x="7332" y="6367"/>
                    <a:pt x="6448" y="7620"/>
                    <a:pt x="4929" y="7620"/>
                  </a:cubicBezTo>
                  <a:cubicBezTo>
                    <a:pt x="3409" y="7620"/>
                    <a:pt x="2547" y="6367"/>
                    <a:pt x="2547" y="4889"/>
                  </a:cubicBezTo>
                  <a:cubicBezTo>
                    <a:pt x="2547" y="3451"/>
                    <a:pt x="3409" y="2178"/>
                    <a:pt x="4929" y="2178"/>
                  </a:cubicBezTo>
                  <a:close/>
                  <a:moveTo>
                    <a:pt x="4929" y="1"/>
                  </a:moveTo>
                  <a:cubicBezTo>
                    <a:pt x="1848" y="1"/>
                    <a:pt x="0" y="2239"/>
                    <a:pt x="0" y="4889"/>
                  </a:cubicBezTo>
                  <a:cubicBezTo>
                    <a:pt x="0" y="7558"/>
                    <a:pt x="1848" y="9817"/>
                    <a:pt x="4929" y="9817"/>
                  </a:cubicBezTo>
                  <a:cubicBezTo>
                    <a:pt x="8030" y="9817"/>
                    <a:pt x="9878" y="7558"/>
                    <a:pt x="9878" y="4889"/>
                  </a:cubicBezTo>
                  <a:cubicBezTo>
                    <a:pt x="9878" y="2239"/>
                    <a:pt x="8030" y="1"/>
                    <a:pt x="4929" y="1"/>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0" name="Shape 750"/>
            <p:cNvSpPr/>
            <p:nvPr/>
          </p:nvSpPr>
          <p:spPr>
            <a:xfrm>
              <a:off x="4894275" y="3004825"/>
              <a:ext cx="218750" cy="239800"/>
            </a:xfrm>
            <a:custGeom>
              <a:avLst/>
              <a:gdLst/>
              <a:ahLst/>
              <a:cxnLst/>
              <a:rect l="0" t="0" r="0" b="0"/>
              <a:pathLst>
                <a:path w="8750" h="9592" extrusionOk="0">
                  <a:moveTo>
                    <a:pt x="1" y="1"/>
                  </a:moveTo>
                  <a:lnTo>
                    <a:pt x="1" y="6634"/>
                  </a:lnTo>
                  <a:cubicBezTo>
                    <a:pt x="1" y="8462"/>
                    <a:pt x="966" y="9591"/>
                    <a:pt x="3019" y="9591"/>
                  </a:cubicBezTo>
                  <a:cubicBezTo>
                    <a:pt x="4539" y="9591"/>
                    <a:pt x="5669" y="8893"/>
                    <a:pt x="6305" y="8174"/>
                  </a:cubicBezTo>
                  <a:lnTo>
                    <a:pt x="6305" y="9345"/>
                  </a:lnTo>
                  <a:lnTo>
                    <a:pt x="8749" y="9345"/>
                  </a:lnTo>
                  <a:lnTo>
                    <a:pt x="8749" y="1"/>
                  </a:lnTo>
                  <a:lnTo>
                    <a:pt x="6305" y="1"/>
                  </a:lnTo>
                  <a:lnTo>
                    <a:pt x="6305" y="6326"/>
                  </a:lnTo>
                  <a:cubicBezTo>
                    <a:pt x="5874" y="6880"/>
                    <a:pt x="5114" y="7394"/>
                    <a:pt x="4169" y="7394"/>
                  </a:cubicBezTo>
                  <a:cubicBezTo>
                    <a:pt x="3122" y="7394"/>
                    <a:pt x="2444" y="6963"/>
                    <a:pt x="2444" y="5669"/>
                  </a:cubicBezTo>
                  <a:lnTo>
                    <a:pt x="2444" y="1"/>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1" name="Shape 751"/>
            <p:cNvSpPr/>
            <p:nvPr/>
          </p:nvSpPr>
          <p:spPr>
            <a:xfrm>
              <a:off x="5165350" y="2999175"/>
              <a:ext cx="219250" cy="239275"/>
            </a:xfrm>
            <a:custGeom>
              <a:avLst/>
              <a:gdLst/>
              <a:ahLst/>
              <a:cxnLst/>
              <a:rect l="0" t="0" r="0" b="0"/>
              <a:pathLst>
                <a:path w="8770" h="9571" extrusionOk="0">
                  <a:moveTo>
                    <a:pt x="5730" y="1"/>
                  </a:moveTo>
                  <a:cubicBezTo>
                    <a:pt x="4211" y="1"/>
                    <a:pt x="3061" y="740"/>
                    <a:pt x="2465" y="1459"/>
                  </a:cubicBezTo>
                  <a:lnTo>
                    <a:pt x="2465" y="227"/>
                  </a:lnTo>
                  <a:lnTo>
                    <a:pt x="1" y="227"/>
                  </a:lnTo>
                  <a:lnTo>
                    <a:pt x="1" y="9571"/>
                  </a:lnTo>
                  <a:lnTo>
                    <a:pt x="2465" y="9571"/>
                  </a:lnTo>
                  <a:lnTo>
                    <a:pt x="2465" y="3287"/>
                  </a:lnTo>
                  <a:cubicBezTo>
                    <a:pt x="2876" y="2732"/>
                    <a:pt x="3615" y="2178"/>
                    <a:pt x="4601" y="2178"/>
                  </a:cubicBezTo>
                  <a:cubicBezTo>
                    <a:pt x="5628" y="2178"/>
                    <a:pt x="6305" y="2630"/>
                    <a:pt x="6305" y="3923"/>
                  </a:cubicBezTo>
                  <a:lnTo>
                    <a:pt x="6305" y="9571"/>
                  </a:lnTo>
                  <a:lnTo>
                    <a:pt x="8770" y="9571"/>
                  </a:lnTo>
                  <a:lnTo>
                    <a:pt x="8770" y="2979"/>
                  </a:lnTo>
                  <a:cubicBezTo>
                    <a:pt x="8770" y="1151"/>
                    <a:pt x="7784" y="1"/>
                    <a:pt x="5730" y="1"/>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2" name="Shape 752"/>
            <p:cNvSpPr/>
            <p:nvPr/>
          </p:nvSpPr>
          <p:spPr>
            <a:xfrm>
              <a:off x="5423600" y="2916025"/>
              <a:ext cx="237200" cy="328600"/>
            </a:xfrm>
            <a:custGeom>
              <a:avLst/>
              <a:gdLst/>
              <a:ahLst/>
              <a:cxnLst/>
              <a:rect l="0" t="0" r="0" b="0"/>
              <a:pathLst>
                <a:path w="9488" h="13144" extrusionOk="0">
                  <a:moveTo>
                    <a:pt x="4888" y="5504"/>
                  </a:moveTo>
                  <a:cubicBezTo>
                    <a:pt x="5709" y="5504"/>
                    <a:pt x="6613" y="5956"/>
                    <a:pt x="7024" y="6572"/>
                  </a:cubicBezTo>
                  <a:lnTo>
                    <a:pt x="7024" y="9878"/>
                  </a:lnTo>
                  <a:cubicBezTo>
                    <a:pt x="6613" y="10494"/>
                    <a:pt x="5709" y="10946"/>
                    <a:pt x="4888" y="10946"/>
                  </a:cubicBezTo>
                  <a:cubicBezTo>
                    <a:pt x="3491" y="10946"/>
                    <a:pt x="2526" y="9837"/>
                    <a:pt x="2526" y="8235"/>
                  </a:cubicBezTo>
                  <a:cubicBezTo>
                    <a:pt x="2526" y="6613"/>
                    <a:pt x="3491" y="5504"/>
                    <a:pt x="4888" y="5504"/>
                  </a:cubicBezTo>
                  <a:close/>
                  <a:moveTo>
                    <a:pt x="7024" y="0"/>
                  </a:moveTo>
                  <a:lnTo>
                    <a:pt x="7024" y="4764"/>
                  </a:lnTo>
                  <a:cubicBezTo>
                    <a:pt x="6284" y="3799"/>
                    <a:pt x="5237" y="3327"/>
                    <a:pt x="4128" y="3327"/>
                  </a:cubicBezTo>
                  <a:cubicBezTo>
                    <a:pt x="1746" y="3327"/>
                    <a:pt x="0" y="5175"/>
                    <a:pt x="0" y="8235"/>
                  </a:cubicBezTo>
                  <a:cubicBezTo>
                    <a:pt x="0" y="11357"/>
                    <a:pt x="1766" y="13143"/>
                    <a:pt x="4128" y="13143"/>
                  </a:cubicBezTo>
                  <a:cubicBezTo>
                    <a:pt x="5258" y="13143"/>
                    <a:pt x="6284" y="12630"/>
                    <a:pt x="7024" y="11706"/>
                  </a:cubicBezTo>
                  <a:lnTo>
                    <a:pt x="7024" y="12897"/>
                  </a:lnTo>
                  <a:lnTo>
                    <a:pt x="9488" y="12897"/>
                  </a:lnTo>
                  <a:lnTo>
                    <a:pt x="9488"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3" name="Shape 753"/>
            <p:cNvSpPr/>
            <p:nvPr/>
          </p:nvSpPr>
          <p:spPr>
            <a:xfrm>
              <a:off x="5713150" y="2999175"/>
              <a:ext cx="136075" cy="239275"/>
            </a:xfrm>
            <a:custGeom>
              <a:avLst/>
              <a:gdLst/>
              <a:ahLst/>
              <a:cxnLst/>
              <a:rect l="0" t="0" r="0" b="0"/>
              <a:pathLst>
                <a:path w="5443" h="9571" extrusionOk="0">
                  <a:moveTo>
                    <a:pt x="5443" y="1"/>
                  </a:moveTo>
                  <a:cubicBezTo>
                    <a:pt x="4272" y="1"/>
                    <a:pt x="3122" y="679"/>
                    <a:pt x="2465" y="1500"/>
                  </a:cubicBezTo>
                  <a:lnTo>
                    <a:pt x="2465" y="227"/>
                  </a:lnTo>
                  <a:lnTo>
                    <a:pt x="1" y="227"/>
                  </a:lnTo>
                  <a:lnTo>
                    <a:pt x="1" y="9571"/>
                  </a:lnTo>
                  <a:lnTo>
                    <a:pt x="2465" y="9571"/>
                  </a:lnTo>
                  <a:lnTo>
                    <a:pt x="2465" y="3410"/>
                  </a:lnTo>
                  <a:cubicBezTo>
                    <a:pt x="2876" y="2814"/>
                    <a:pt x="3944" y="2342"/>
                    <a:pt x="4765" y="2342"/>
                  </a:cubicBezTo>
                  <a:cubicBezTo>
                    <a:pt x="5032" y="2342"/>
                    <a:pt x="5258" y="2363"/>
                    <a:pt x="5443" y="2404"/>
                  </a:cubicBezTo>
                  <a:lnTo>
                    <a:pt x="5443" y="1"/>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4" name="Shape 754"/>
            <p:cNvSpPr/>
            <p:nvPr/>
          </p:nvSpPr>
          <p:spPr>
            <a:xfrm>
              <a:off x="5861525" y="3004825"/>
              <a:ext cx="253650" cy="328600"/>
            </a:xfrm>
            <a:custGeom>
              <a:avLst/>
              <a:gdLst/>
              <a:ahLst/>
              <a:cxnLst/>
              <a:rect l="0" t="0" r="0" b="0"/>
              <a:pathLst>
                <a:path w="10146" h="13144" extrusionOk="0">
                  <a:moveTo>
                    <a:pt x="1" y="1"/>
                  </a:moveTo>
                  <a:lnTo>
                    <a:pt x="3779" y="9489"/>
                  </a:lnTo>
                  <a:lnTo>
                    <a:pt x="3430" y="10269"/>
                  </a:lnTo>
                  <a:cubicBezTo>
                    <a:pt x="3204" y="10782"/>
                    <a:pt x="2773" y="10947"/>
                    <a:pt x="2136" y="10947"/>
                  </a:cubicBezTo>
                  <a:cubicBezTo>
                    <a:pt x="1910" y="10947"/>
                    <a:pt x="1582" y="10906"/>
                    <a:pt x="1377" y="10803"/>
                  </a:cubicBezTo>
                  <a:lnTo>
                    <a:pt x="1007" y="13000"/>
                  </a:lnTo>
                  <a:cubicBezTo>
                    <a:pt x="1315" y="13082"/>
                    <a:pt x="1931" y="13144"/>
                    <a:pt x="2218" y="13144"/>
                  </a:cubicBezTo>
                  <a:cubicBezTo>
                    <a:pt x="3820" y="13103"/>
                    <a:pt x="5052" y="12631"/>
                    <a:pt x="5751" y="10885"/>
                  </a:cubicBezTo>
                  <a:lnTo>
                    <a:pt x="10145" y="1"/>
                  </a:lnTo>
                  <a:lnTo>
                    <a:pt x="7496" y="1"/>
                  </a:lnTo>
                  <a:lnTo>
                    <a:pt x="5052" y="6511"/>
                  </a:lnTo>
                  <a:lnTo>
                    <a:pt x="2629" y="1"/>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5" name="Shape 755"/>
            <p:cNvSpPr/>
            <p:nvPr/>
          </p:nvSpPr>
          <p:spPr>
            <a:xfrm>
              <a:off x="6129000" y="3003800"/>
              <a:ext cx="76025" cy="76025"/>
            </a:xfrm>
            <a:custGeom>
              <a:avLst/>
              <a:gdLst/>
              <a:ahLst/>
              <a:cxnLst/>
              <a:rect l="0" t="0" r="0" b="0"/>
              <a:pathLst>
                <a:path w="3041" h="3041" extrusionOk="0">
                  <a:moveTo>
                    <a:pt x="1644" y="863"/>
                  </a:moveTo>
                  <a:cubicBezTo>
                    <a:pt x="1788" y="863"/>
                    <a:pt x="1952" y="987"/>
                    <a:pt x="1952" y="1192"/>
                  </a:cubicBezTo>
                  <a:cubicBezTo>
                    <a:pt x="1952" y="1356"/>
                    <a:pt x="1788" y="1479"/>
                    <a:pt x="1644" y="1479"/>
                  </a:cubicBezTo>
                  <a:lnTo>
                    <a:pt x="1171" y="1479"/>
                  </a:lnTo>
                  <a:lnTo>
                    <a:pt x="1171" y="863"/>
                  </a:lnTo>
                  <a:close/>
                  <a:moveTo>
                    <a:pt x="925" y="658"/>
                  </a:moveTo>
                  <a:lnTo>
                    <a:pt x="925" y="2404"/>
                  </a:lnTo>
                  <a:lnTo>
                    <a:pt x="1171" y="2404"/>
                  </a:lnTo>
                  <a:lnTo>
                    <a:pt x="1171" y="1705"/>
                  </a:lnTo>
                  <a:lnTo>
                    <a:pt x="1479" y="1705"/>
                  </a:lnTo>
                  <a:lnTo>
                    <a:pt x="1931" y="2404"/>
                  </a:lnTo>
                  <a:lnTo>
                    <a:pt x="2219" y="2404"/>
                  </a:lnTo>
                  <a:lnTo>
                    <a:pt x="1767" y="1705"/>
                  </a:lnTo>
                  <a:cubicBezTo>
                    <a:pt x="1870" y="1705"/>
                    <a:pt x="2198" y="1562"/>
                    <a:pt x="2198" y="1192"/>
                  </a:cubicBezTo>
                  <a:cubicBezTo>
                    <a:pt x="2198" y="863"/>
                    <a:pt x="1931" y="658"/>
                    <a:pt x="1644" y="658"/>
                  </a:cubicBezTo>
                  <a:close/>
                  <a:moveTo>
                    <a:pt x="1521" y="227"/>
                  </a:moveTo>
                  <a:cubicBezTo>
                    <a:pt x="2219" y="227"/>
                    <a:pt x="2794" y="802"/>
                    <a:pt x="2794" y="1520"/>
                  </a:cubicBezTo>
                  <a:cubicBezTo>
                    <a:pt x="2794" y="2239"/>
                    <a:pt x="2219" y="2814"/>
                    <a:pt x="1521" y="2814"/>
                  </a:cubicBezTo>
                  <a:cubicBezTo>
                    <a:pt x="802" y="2814"/>
                    <a:pt x="227" y="2239"/>
                    <a:pt x="227" y="1520"/>
                  </a:cubicBezTo>
                  <a:cubicBezTo>
                    <a:pt x="227" y="802"/>
                    <a:pt x="802" y="227"/>
                    <a:pt x="1521" y="227"/>
                  </a:cubicBezTo>
                  <a:close/>
                  <a:moveTo>
                    <a:pt x="1521" y="1"/>
                  </a:moveTo>
                  <a:cubicBezTo>
                    <a:pt x="679" y="1"/>
                    <a:pt x="1" y="678"/>
                    <a:pt x="1" y="1520"/>
                  </a:cubicBezTo>
                  <a:cubicBezTo>
                    <a:pt x="1" y="2362"/>
                    <a:pt x="679" y="3040"/>
                    <a:pt x="1521" y="3040"/>
                  </a:cubicBezTo>
                  <a:cubicBezTo>
                    <a:pt x="2363" y="3040"/>
                    <a:pt x="3040" y="2362"/>
                    <a:pt x="3040" y="1520"/>
                  </a:cubicBezTo>
                  <a:cubicBezTo>
                    <a:pt x="3040" y="678"/>
                    <a:pt x="2363" y="1"/>
                    <a:pt x="1521" y="1"/>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56" name="Shape 756"/>
          <p:cNvGrpSpPr/>
          <p:nvPr/>
        </p:nvGrpSpPr>
        <p:grpSpPr>
          <a:xfrm>
            <a:off x="5371733" y="1531981"/>
            <a:ext cx="295380" cy="303010"/>
            <a:chOff x="2157725" y="2501875"/>
            <a:chExt cx="663925" cy="681075"/>
          </a:xfrm>
        </p:grpSpPr>
        <p:sp>
          <p:nvSpPr>
            <p:cNvPr id="757" name="Shape 757"/>
            <p:cNvSpPr/>
            <p:nvPr/>
          </p:nvSpPr>
          <p:spPr>
            <a:xfrm>
              <a:off x="2499750" y="2502875"/>
              <a:ext cx="318525" cy="462525"/>
            </a:xfrm>
            <a:custGeom>
              <a:avLst/>
              <a:gdLst/>
              <a:ahLst/>
              <a:cxnLst/>
              <a:rect l="0" t="0" r="0" b="0"/>
              <a:pathLst>
                <a:path w="12741" h="18501" extrusionOk="0">
                  <a:moveTo>
                    <a:pt x="2857" y="0"/>
                  </a:moveTo>
                  <a:cubicBezTo>
                    <a:pt x="2815" y="0"/>
                    <a:pt x="2768" y="15"/>
                    <a:pt x="2718" y="48"/>
                  </a:cubicBezTo>
                  <a:lnTo>
                    <a:pt x="308" y="1584"/>
                  </a:lnTo>
                  <a:cubicBezTo>
                    <a:pt x="135" y="1689"/>
                    <a:pt x="1" y="1929"/>
                    <a:pt x="1" y="2131"/>
                  </a:cubicBezTo>
                  <a:lnTo>
                    <a:pt x="1" y="13133"/>
                  </a:lnTo>
                  <a:cubicBezTo>
                    <a:pt x="1" y="13335"/>
                    <a:pt x="145" y="13575"/>
                    <a:pt x="318" y="13661"/>
                  </a:cubicBezTo>
                  <a:lnTo>
                    <a:pt x="9544" y="18442"/>
                  </a:lnTo>
                  <a:cubicBezTo>
                    <a:pt x="9621" y="18481"/>
                    <a:pt x="9721" y="18501"/>
                    <a:pt x="9822" y="18501"/>
                  </a:cubicBezTo>
                  <a:cubicBezTo>
                    <a:pt x="9946" y="18501"/>
                    <a:pt x="10073" y="18472"/>
                    <a:pt x="10168" y="18414"/>
                  </a:cubicBezTo>
                  <a:lnTo>
                    <a:pt x="12577" y="16887"/>
                  </a:lnTo>
                  <a:cubicBezTo>
                    <a:pt x="12741" y="16781"/>
                    <a:pt x="12731" y="16618"/>
                    <a:pt x="12558" y="16522"/>
                  </a:cubicBezTo>
                  <a:lnTo>
                    <a:pt x="3332" y="11741"/>
                  </a:lnTo>
                  <a:cubicBezTo>
                    <a:pt x="3159" y="11655"/>
                    <a:pt x="3015" y="11415"/>
                    <a:pt x="3015" y="11223"/>
                  </a:cubicBezTo>
                  <a:lnTo>
                    <a:pt x="3015" y="211"/>
                  </a:lnTo>
                  <a:cubicBezTo>
                    <a:pt x="3015" y="78"/>
                    <a:pt x="2951" y="0"/>
                    <a:pt x="2857"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8" name="Shape 758"/>
            <p:cNvSpPr/>
            <p:nvPr/>
          </p:nvSpPr>
          <p:spPr>
            <a:xfrm>
              <a:off x="2499750" y="2501875"/>
              <a:ext cx="321900" cy="463525"/>
            </a:xfrm>
            <a:custGeom>
              <a:avLst/>
              <a:gdLst/>
              <a:ahLst/>
              <a:cxnLst/>
              <a:rect l="0" t="0" r="0" b="0"/>
              <a:pathLst>
                <a:path w="12876" h="18541" extrusionOk="0">
                  <a:moveTo>
                    <a:pt x="3055" y="1"/>
                  </a:moveTo>
                  <a:cubicBezTo>
                    <a:pt x="2932" y="1"/>
                    <a:pt x="2807" y="30"/>
                    <a:pt x="2718" y="88"/>
                  </a:cubicBezTo>
                  <a:lnTo>
                    <a:pt x="308" y="1624"/>
                  </a:lnTo>
                  <a:cubicBezTo>
                    <a:pt x="135" y="1729"/>
                    <a:pt x="1" y="1969"/>
                    <a:pt x="1" y="2171"/>
                  </a:cubicBezTo>
                  <a:lnTo>
                    <a:pt x="1" y="2296"/>
                  </a:lnTo>
                  <a:cubicBezTo>
                    <a:pt x="1" y="2133"/>
                    <a:pt x="135" y="1998"/>
                    <a:pt x="298" y="1998"/>
                  </a:cubicBezTo>
                  <a:cubicBezTo>
                    <a:pt x="366" y="1998"/>
                    <a:pt x="442" y="2037"/>
                    <a:pt x="442" y="2037"/>
                  </a:cubicBezTo>
                  <a:lnTo>
                    <a:pt x="9544" y="6760"/>
                  </a:lnTo>
                  <a:cubicBezTo>
                    <a:pt x="9716" y="6847"/>
                    <a:pt x="9860" y="7087"/>
                    <a:pt x="9860" y="7279"/>
                  </a:cubicBezTo>
                  <a:lnTo>
                    <a:pt x="9860" y="18166"/>
                  </a:lnTo>
                  <a:cubicBezTo>
                    <a:pt x="9860" y="18329"/>
                    <a:pt x="9736" y="18463"/>
                    <a:pt x="9572" y="18463"/>
                  </a:cubicBezTo>
                  <a:cubicBezTo>
                    <a:pt x="9524" y="18463"/>
                    <a:pt x="9476" y="18444"/>
                    <a:pt x="9428" y="18425"/>
                  </a:cubicBezTo>
                  <a:lnTo>
                    <a:pt x="9428" y="18425"/>
                  </a:lnTo>
                  <a:lnTo>
                    <a:pt x="9544" y="18482"/>
                  </a:lnTo>
                  <a:cubicBezTo>
                    <a:pt x="9621" y="18521"/>
                    <a:pt x="9721" y="18541"/>
                    <a:pt x="9822" y="18541"/>
                  </a:cubicBezTo>
                  <a:cubicBezTo>
                    <a:pt x="9946" y="18541"/>
                    <a:pt x="10073" y="18512"/>
                    <a:pt x="10168" y="18454"/>
                  </a:cubicBezTo>
                  <a:lnTo>
                    <a:pt x="12577" y="16927"/>
                  </a:lnTo>
                  <a:cubicBezTo>
                    <a:pt x="12741" y="16821"/>
                    <a:pt x="12875" y="16572"/>
                    <a:pt x="12875" y="16370"/>
                  </a:cubicBezTo>
                  <a:lnTo>
                    <a:pt x="12875" y="5368"/>
                  </a:lnTo>
                  <a:cubicBezTo>
                    <a:pt x="12875" y="5166"/>
                    <a:pt x="12731" y="4936"/>
                    <a:pt x="12558" y="4840"/>
                  </a:cubicBezTo>
                  <a:lnTo>
                    <a:pt x="3332" y="59"/>
                  </a:lnTo>
                  <a:cubicBezTo>
                    <a:pt x="3254" y="20"/>
                    <a:pt x="3155" y="1"/>
                    <a:pt x="3055"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9" name="Shape 759"/>
            <p:cNvSpPr/>
            <p:nvPr/>
          </p:nvSpPr>
          <p:spPr>
            <a:xfrm>
              <a:off x="2328875" y="2611600"/>
              <a:ext cx="318525" cy="462525"/>
            </a:xfrm>
            <a:custGeom>
              <a:avLst/>
              <a:gdLst/>
              <a:ahLst/>
              <a:cxnLst/>
              <a:rect l="0" t="0" r="0" b="0"/>
              <a:pathLst>
                <a:path w="12741" h="18501" extrusionOk="0">
                  <a:moveTo>
                    <a:pt x="2853" y="0"/>
                  </a:moveTo>
                  <a:cubicBezTo>
                    <a:pt x="2810" y="0"/>
                    <a:pt x="2761" y="15"/>
                    <a:pt x="2708" y="48"/>
                  </a:cubicBezTo>
                  <a:lnTo>
                    <a:pt x="298" y="1574"/>
                  </a:lnTo>
                  <a:cubicBezTo>
                    <a:pt x="135" y="1680"/>
                    <a:pt x="0" y="1929"/>
                    <a:pt x="0" y="2131"/>
                  </a:cubicBezTo>
                  <a:lnTo>
                    <a:pt x="0" y="13133"/>
                  </a:lnTo>
                  <a:cubicBezTo>
                    <a:pt x="0" y="13335"/>
                    <a:pt x="144" y="13565"/>
                    <a:pt x="317" y="13661"/>
                  </a:cubicBezTo>
                  <a:lnTo>
                    <a:pt x="9543" y="18442"/>
                  </a:lnTo>
                  <a:cubicBezTo>
                    <a:pt x="9621" y="18481"/>
                    <a:pt x="9720" y="18501"/>
                    <a:pt x="9820" y="18501"/>
                  </a:cubicBezTo>
                  <a:cubicBezTo>
                    <a:pt x="9943" y="18501"/>
                    <a:pt x="10068" y="18472"/>
                    <a:pt x="10158" y="18414"/>
                  </a:cubicBezTo>
                  <a:lnTo>
                    <a:pt x="12567" y="16877"/>
                  </a:lnTo>
                  <a:cubicBezTo>
                    <a:pt x="12740" y="16772"/>
                    <a:pt x="12730" y="16618"/>
                    <a:pt x="12558" y="16522"/>
                  </a:cubicBezTo>
                  <a:lnTo>
                    <a:pt x="3332" y="11741"/>
                  </a:lnTo>
                  <a:cubicBezTo>
                    <a:pt x="3159" y="11655"/>
                    <a:pt x="3015" y="11415"/>
                    <a:pt x="3015" y="11223"/>
                  </a:cubicBezTo>
                  <a:lnTo>
                    <a:pt x="3015" y="211"/>
                  </a:lnTo>
                  <a:cubicBezTo>
                    <a:pt x="3015" y="78"/>
                    <a:pt x="2950" y="0"/>
                    <a:pt x="2853"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0" name="Shape 760"/>
            <p:cNvSpPr/>
            <p:nvPr/>
          </p:nvSpPr>
          <p:spPr>
            <a:xfrm>
              <a:off x="2328875" y="2610600"/>
              <a:ext cx="321875" cy="463525"/>
            </a:xfrm>
            <a:custGeom>
              <a:avLst/>
              <a:gdLst/>
              <a:ahLst/>
              <a:cxnLst/>
              <a:rect l="0" t="0" r="0" b="0"/>
              <a:pathLst>
                <a:path w="12875" h="18541" extrusionOk="0">
                  <a:moveTo>
                    <a:pt x="3053" y="1"/>
                  </a:moveTo>
                  <a:cubicBezTo>
                    <a:pt x="2930" y="1"/>
                    <a:pt x="2803" y="30"/>
                    <a:pt x="2708" y="88"/>
                  </a:cubicBezTo>
                  <a:lnTo>
                    <a:pt x="298" y="1614"/>
                  </a:lnTo>
                  <a:cubicBezTo>
                    <a:pt x="135" y="1720"/>
                    <a:pt x="0" y="1969"/>
                    <a:pt x="0" y="2171"/>
                  </a:cubicBezTo>
                  <a:lnTo>
                    <a:pt x="0" y="2286"/>
                  </a:lnTo>
                  <a:cubicBezTo>
                    <a:pt x="0" y="2133"/>
                    <a:pt x="135" y="1998"/>
                    <a:pt x="288" y="1998"/>
                  </a:cubicBezTo>
                  <a:cubicBezTo>
                    <a:pt x="365" y="1998"/>
                    <a:pt x="442" y="2037"/>
                    <a:pt x="442" y="2037"/>
                  </a:cubicBezTo>
                  <a:lnTo>
                    <a:pt x="9543" y="6760"/>
                  </a:lnTo>
                  <a:cubicBezTo>
                    <a:pt x="9716" y="6847"/>
                    <a:pt x="9860" y="7087"/>
                    <a:pt x="9860" y="7279"/>
                  </a:cubicBezTo>
                  <a:lnTo>
                    <a:pt x="9860" y="18166"/>
                  </a:lnTo>
                  <a:cubicBezTo>
                    <a:pt x="9860" y="18329"/>
                    <a:pt x="9726" y="18463"/>
                    <a:pt x="9572" y="18463"/>
                  </a:cubicBezTo>
                  <a:cubicBezTo>
                    <a:pt x="9514" y="18463"/>
                    <a:pt x="9466" y="18444"/>
                    <a:pt x="9428" y="18425"/>
                  </a:cubicBezTo>
                  <a:lnTo>
                    <a:pt x="9428" y="18425"/>
                  </a:lnTo>
                  <a:lnTo>
                    <a:pt x="9543" y="18482"/>
                  </a:lnTo>
                  <a:cubicBezTo>
                    <a:pt x="9621" y="18521"/>
                    <a:pt x="9720" y="18541"/>
                    <a:pt x="9820" y="18541"/>
                  </a:cubicBezTo>
                  <a:cubicBezTo>
                    <a:pt x="9943" y="18541"/>
                    <a:pt x="10068" y="18512"/>
                    <a:pt x="10158" y="18454"/>
                  </a:cubicBezTo>
                  <a:lnTo>
                    <a:pt x="12567" y="16917"/>
                  </a:lnTo>
                  <a:cubicBezTo>
                    <a:pt x="12740" y="16812"/>
                    <a:pt x="12874" y="16572"/>
                    <a:pt x="12874" y="16370"/>
                  </a:cubicBezTo>
                  <a:lnTo>
                    <a:pt x="12874" y="5368"/>
                  </a:lnTo>
                  <a:cubicBezTo>
                    <a:pt x="12874" y="5166"/>
                    <a:pt x="12730" y="4936"/>
                    <a:pt x="12558" y="4840"/>
                  </a:cubicBezTo>
                  <a:lnTo>
                    <a:pt x="3332" y="59"/>
                  </a:lnTo>
                  <a:cubicBezTo>
                    <a:pt x="3254" y="20"/>
                    <a:pt x="3155" y="1"/>
                    <a:pt x="3053" y="1"/>
                  </a:cubicBezTo>
                  <a:close/>
                </a:path>
              </a:pathLst>
            </a:custGeom>
            <a:solidFill>
              <a:srgbClr val="00AF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1" name="Shape 761"/>
            <p:cNvSpPr/>
            <p:nvPr/>
          </p:nvSpPr>
          <p:spPr>
            <a:xfrm>
              <a:off x="2157725" y="2720325"/>
              <a:ext cx="318525" cy="462625"/>
            </a:xfrm>
            <a:custGeom>
              <a:avLst/>
              <a:gdLst/>
              <a:ahLst/>
              <a:cxnLst/>
              <a:rect l="0" t="0" r="0" b="0"/>
              <a:pathLst>
                <a:path w="12741" h="18505" extrusionOk="0">
                  <a:moveTo>
                    <a:pt x="2853" y="0"/>
                  </a:moveTo>
                  <a:cubicBezTo>
                    <a:pt x="2810" y="0"/>
                    <a:pt x="2761" y="16"/>
                    <a:pt x="2708" y="48"/>
                  </a:cubicBezTo>
                  <a:lnTo>
                    <a:pt x="299" y="1584"/>
                  </a:lnTo>
                  <a:cubicBezTo>
                    <a:pt x="135" y="1690"/>
                    <a:pt x="1" y="1939"/>
                    <a:pt x="1" y="2131"/>
                  </a:cubicBezTo>
                  <a:lnTo>
                    <a:pt x="1" y="13143"/>
                  </a:lnTo>
                  <a:cubicBezTo>
                    <a:pt x="1" y="13335"/>
                    <a:pt x="145" y="13575"/>
                    <a:pt x="318" y="13661"/>
                  </a:cubicBezTo>
                  <a:lnTo>
                    <a:pt x="9544" y="18442"/>
                  </a:lnTo>
                  <a:cubicBezTo>
                    <a:pt x="9620" y="18485"/>
                    <a:pt x="9717" y="18505"/>
                    <a:pt x="9815" y="18505"/>
                  </a:cubicBezTo>
                  <a:cubicBezTo>
                    <a:pt x="9940" y="18505"/>
                    <a:pt x="10067" y="18473"/>
                    <a:pt x="10158" y="18414"/>
                  </a:cubicBezTo>
                  <a:lnTo>
                    <a:pt x="12568" y="16887"/>
                  </a:lnTo>
                  <a:cubicBezTo>
                    <a:pt x="12741" y="16781"/>
                    <a:pt x="12731" y="16618"/>
                    <a:pt x="12558" y="16532"/>
                  </a:cubicBezTo>
                  <a:lnTo>
                    <a:pt x="3332" y="11751"/>
                  </a:lnTo>
                  <a:cubicBezTo>
                    <a:pt x="3160" y="11655"/>
                    <a:pt x="3016" y="11424"/>
                    <a:pt x="3016" y="11223"/>
                  </a:cubicBezTo>
                  <a:lnTo>
                    <a:pt x="3016" y="221"/>
                  </a:lnTo>
                  <a:cubicBezTo>
                    <a:pt x="3016" y="80"/>
                    <a:pt x="2950" y="0"/>
                    <a:pt x="2853" y="0"/>
                  </a:cubicBez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2" name="Shape 762"/>
            <p:cNvSpPr/>
            <p:nvPr/>
          </p:nvSpPr>
          <p:spPr>
            <a:xfrm>
              <a:off x="2157725" y="2719325"/>
              <a:ext cx="321900" cy="463625"/>
            </a:xfrm>
            <a:custGeom>
              <a:avLst/>
              <a:gdLst/>
              <a:ahLst/>
              <a:cxnLst/>
              <a:rect l="0" t="0" r="0" b="0"/>
              <a:pathLst>
                <a:path w="12876" h="18545" extrusionOk="0">
                  <a:moveTo>
                    <a:pt x="3054" y="1"/>
                  </a:moveTo>
                  <a:cubicBezTo>
                    <a:pt x="2930" y="1"/>
                    <a:pt x="2803" y="30"/>
                    <a:pt x="2708" y="88"/>
                  </a:cubicBezTo>
                  <a:lnTo>
                    <a:pt x="299" y="1624"/>
                  </a:lnTo>
                  <a:cubicBezTo>
                    <a:pt x="135" y="1730"/>
                    <a:pt x="1" y="1979"/>
                    <a:pt x="1" y="2171"/>
                  </a:cubicBezTo>
                  <a:lnTo>
                    <a:pt x="1" y="2296"/>
                  </a:lnTo>
                  <a:cubicBezTo>
                    <a:pt x="1" y="2133"/>
                    <a:pt x="126" y="2008"/>
                    <a:pt x="289" y="2008"/>
                  </a:cubicBezTo>
                  <a:cubicBezTo>
                    <a:pt x="366" y="2008"/>
                    <a:pt x="443" y="2046"/>
                    <a:pt x="443" y="2046"/>
                  </a:cubicBezTo>
                  <a:lnTo>
                    <a:pt x="9544" y="6760"/>
                  </a:lnTo>
                  <a:cubicBezTo>
                    <a:pt x="9717" y="6847"/>
                    <a:pt x="9861" y="7087"/>
                    <a:pt x="9861" y="7288"/>
                  </a:cubicBezTo>
                  <a:lnTo>
                    <a:pt x="9861" y="18175"/>
                  </a:lnTo>
                  <a:cubicBezTo>
                    <a:pt x="9861" y="18329"/>
                    <a:pt x="9726" y="18463"/>
                    <a:pt x="9563" y="18463"/>
                  </a:cubicBezTo>
                  <a:cubicBezTo>
                    <a:pt x="9515" y="18463"/>
                    <a:pt x="9467" y="18444"/>
                    <a:pt x="9429" y="18425"/>
                  </a:cubicBezTo>
                  <a:lnTo>
                    <a:pt x="9429" y="18425"/>
                  </a:lnTo>
                  <a:lnTo>
                    <a:pt x="9544" y="18482"/>
                  </a:lnTo>
                  <a:cubicBezTo>
                    <a:pt x="9620" y="18525"/>
                    <a:pt x="9717" y="18545"/>
                    <a:pt x="9815" y="18545"/>
                  </a:cubicBezTo>
                  <a:cubicBezTo>
                    <a:pt x="9940" y="18545"/>
                    <a:pt x="10067" y="18513"/>
                    <a:pt x="10158" y="18454"/>
                  </a:cubicBezTo>
                  <a:lnTo>
                    <a:pt x="12568" y="16927"/>
                  </a:lnTo>
                  <a:cubicBezTo>
                    <a:pt x="12741" y="16821"/>
                    <a:pt x="12875" y="16572"/>
                    <a:pt x="12875" y="16370"/>
                  </a:cubicBezTo>
                  <a:lnTo>
                    <a:pt x="12875" y="5368"/>
                  </a:lnTo>
                  <a:cubicBezTo>
                    <a:pt x="12875" y="5166"/>
                    <a:pt x="12731" y="4936"/>
                    <a:pt x="12558" y="4840"/>
                  </a:cubicBezTo>
                  <a:lnTo>
                    <a:pt x="3332" y="59"/>
                  </a:lnTo>
                  <a:cubicBezTo>
                    <a:pt x="3255" y="20"/>
                    <a:pt x="3155" y="1"/>
                    <a:pt x="3054" y="1"/>
                  </a:cubicBezTo>
                  <a:close/>
                </a:path>
              </a:pathLst>
            </a:custGeom>
            <a:solidFill>
              <a:srgbClr val="1C97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63" name="Shape 763"/>
          <p:cNvSpPr txBox="1"/>
          <p:nvPr/>
        </p:nvSpPr>
        <p:spPr>
          <a:xfrm>
            <a:off x="5696075" y="1470788"/>
            <a:ext cx="2405700" cy="371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b="1">
                <a:solidFill>
                  <a:schemeClr val="dk1"/>
                </a:solidFill>
                <a:latin typeface="Proxima Nova"/>
                <a:ea typeface="Proxima Nova"/>
                <a:cs typeface="Proxima Nova"/>
                <a:sym typeface="Proxima Nova"/>
              </a:rPr>
              <a:t>Pivotal Container Service (PKS)</a:t>
            </a:r>
            <a:endParaRPr sz="1100" b="1">
              <a:solidFill>
                <a:schemeClr val="dk1"/>
              </a:solidFill>
              <a:latin typeface="Proxima Nova"/>
              <a:ea typeface="Proxima Nova"/>
              <a:cs typeface="Proxima Nova"/>
              <a:sym typeface="Proxima Nova"/>
            </a:endParaRPr>
          </a:p>
        </p:txBody>
      </p:sp>
      <p:grpSp>
        <p:nvGrpSpPr>
          <p:cNvPr id="764" name="Shape 764"/>
          <p:cNvGrpSpPr/>
          <p:nvPr/>
        </p:nvGrpSpPr>
        <p:grpSpPr>
          <a:xfrm>
            <a:off x="1286366" y="1511214"/>
            <a:ext cx="261370" cy="290235"/>
            <a:chOff x="916875" y="2528475"/>
            <a:chExt cx="585900" cy="650750"/>
          </a:xfrm>
        </p:grpSpPr>
        <p:sp>
          <p:nvSpPr>
            <p:cNvPr id="765" name="Shape 765"/>
            <p:cNvSpPr/>
            <p:nvPr/>
          </p:nvSpPr>
          <p:spPr>
            <a:xfrm>
              <a:off x="980225" y="2777200"/>
              <a:ext cx="349725" cy="271700"/>
            </a:xfrm>
            <a:custGeom>
              <a:avLst/>
              <a:gdLst/>
              <a:ahLst/>
              <a:cxnLst/>
              <a:rect l="0" t="0" r="0" b="0"/>
              <a:pathLst>
                <a:path w="13989" h="10868" extrusionOk="0">
                  <a:moveTo>
                    <a:pt x="13989" y="0"/>
                  </a:moveTo>
                  <a:lnTo>
                    <a:pt x="1" y="7306"/>
                  </a:lnTo>
                  <a:lnTo>
                    <a:pt x="1" y="10868"/>
                  </a:lnTo>
                  <a:lnTo>
                    <a:pt x="13989" y="3552"/>
                  </a:lnTo>
                  <a:lnTo>
                    <a:pt x="13989" y="0"/>
                  </a:ln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6" name="Shape 766"/>
            <p:cNvSpPr/>
            <p:nvPr/>
          </p:nvSpPr>
          <p:spPr>
            <a:xfrm>
              <a:off x="955750" y="2561175"/>
              <a:ext cx="312525" cy="450775"/>
            </a:xfrm>
            <a:custGeom>
              <a:avLst/>
              <a:gdLst/>
              <a:ahLst/>
              <a:cxnLst/>
              <a:rect l="0" t="0" r="0" b="0"/>
              <a:pathLst>
                <a:path w="12501" h="18031" extrusionOk="0">
                  <a:moveTo>
                    <a:pt x="9726" y="1"/>
                  </a:moveTo>
                  <a:lnTo>
                    <a:pt x="1" y="16456"/>
                  </a:lnTo>
                  <a:lnTo>
                    <a:pt x="2775" y="18030"/>
                  </a:lnTo>
                  <a:lnTo>
                    <a:pt x="12500" y="1585"/>
                  </a:lnTo>
                  <a:lnTo>
                    <a:pt x="9726"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7" name="Shape 767"/>
            <p:cNvSpPr/>
            <p:nvPr/>
          </p:nvSpPr>
          <p:spPr>
            <a:xfrm>
              <a:off x="916875" y="2673025"/>
              <a:ext cx="293075" cy="506200"/>
            </a:xfrm>
            <a:custGeom>
              <a:avLst/>
              <a:gdLst/>
              <a:ahLst/>
              <a:cxnLst/>
              <a:rect l="0" t="0" r="0" b="0"/>
              <a:pathLst>
                <a:path w="11723" h="20248" extrusionOk="0">
                  <a:moveTo>
                    <a:pt x="0" y="1"/>
                  </a:moveTo>
                  <a:lnTo>
                    <a:pt x="0" y="12961"/>
                  </a:lnTo>
                  <a:cubicBezTo>
                    <a:pt x="0" y="13595"/>
                    <a:pt x="461" y="14353"/>
                    <a:pt x="1028" y="14651"/>
                  </a:cubicBezTo>
                  <a:lnTo>
                    <a:pt x="11723" y="20248"/>
                  </a:lnTo>
                  <a:lnTo>
                    <a:pt x="11723" y="16648"/>
                  </a:lnTo>
                  <a:lnTo>
                    <a:pt x="2957" y="12059"/>
                  </a:lnTo>
                  <a:lnTo>
                    <a:pt x="2957" y="1546"/>
                  </a:lnTo>
                  <a:lnTo>
                    <a:pt x="0" y="1"/>
                  </a:ln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8" name="Shape 768"/>
            <p:cNvSpPr/>
            <p:nvPr/>
          </p:nvSpPr>
          <p:spPr>
            <a:xfrm>
              <a:off x="1151350" y="2561175"/>
              <a:ext cx="351425" cy="618050"/>
            </a:xfrm>
            <a:custGeom>
              <a:avLst/>
              <a:gdLst/>
              <a:ahLst/>
              <a:cxnLst/>
              <a:rect l="0" t="0" r="0" b="0"/>
              <a:pathLst>
                <a:path w="14057" h="24722" extrusionOk="0">
                  <a:moveTo>
                    <a:pt x="2785" y="1"/>
                  </a:moveTo>
                  <a:lnTo>
                    <a:pt x="1" y="1585"/>
                  </a:lnTo>
                  <a:lnTo>
                    <a:pt x="9381" y="17435"/>
                  </a:lnTo>
                  <a:lnTo>
                    <a:pt x="2344" y="21122"/>
                  </a:lnTo>
                  <a:lnTo>
                    <a:pt x="2344" y="24722"/>
                  </a:lnTo>
                  <a:lnTo>
                    <a:pt x="13039" y="19125"/>
                  </a:lnTo>
                  <a:cubicBezTo>
                    <a:pt x="13605" y="18827"/>
                    <a:pt x="14056" y="18069"/>
                    <a:pt x="14056" y="17435"/>
                  </a:cubicBezTo>
                  <a:lnTo>
                    <a:pt x="14056" y="4475"/>
                  </a:lnTo>
                  <a:lnTo>
                    <a:pt x="11109" y="6020"/>
                  </a:lnTo>
                  <a:lnTo>
                    <a:pt x="11109" y="14085"/>
                  </a:lnTo>
                  <a:lnTo>
                    <a:pt x="2785" y="1"/>
                  </a:lnTo>
                  <a:close/>
                </a:path>
              </a:pathLst>
            </a:custGeom>
            <a:solidFill>
              <a:srgbClr val="00AF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9" name="Shape 769"/>
            <p:cNvSpPr/>
            <p:nvPr/>
          </p:nvSpPr>
          <p:spPr>
            <a:xfrm>
              <a:off x="916875" y="2528475"/>
              <a:ext cx="585900" cy="183225"/>
            </a:xfrm>
            <a:custGeom>
              <a:avLst/>
              <a:gdLst/>
              <a:ahLst/>
              <a:cxnLst/>
              <a:rect l="0" t="0" r="0" b="0"/>
              <a:pathLst>
                <a:path w="23436" h="7329" extrusionOk="0">
                  <a:moveTo>
                    <a:pt x="11723" y="1"/>
                  </a:moveTo>
                  <a:cubicBezTo>
                    <a:pt x="11298" y="1"/>
                    <a:pt x="10873" y="85"/>
                    <a:pt x="10551" y="253"/>
                  </a:cubicBezTo>
                  <a:lnTo>
                    <a:pt x="0" y="5783"/>
                  </a:lnTo>
                  <a:lnTo>
                    <a:pt x="2957" y="7328"/>
                  </a:lnTo>
                  <a:lnTo>
                    <a:pt x="11723" y="2739"/>
                  </a:lnTo>
                  <a:lnTo>
                    <a:pt x="20488" y="7328"/>
                  </a:lnTo>
                  <a:lnTo>
                    <a:pt x="23435" y="5783"/>
                  </a:lnTo>
                  <a:lnTo>
                    <a:pt x="12894" y="253"/>
                  </a:lnTo>
                  <a:cubicBezTo>
                    <a:pt x="12572" y="85"/>
                    <a:pt x="12147" y="1"/>
                    <a:pt x="11723" y="1"/>
                  </a:cubicBezTo>
                  <a:close/>
                </a:path>
              </a:pathLst>
            </a:custGeom>
            <a:solidFill>
              <a:srgbClr val="1C97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pic>
        <p:nvPicPr>
          <p:cNvPr id="774" name="Shape 774"/>
          <p:cNvPicPr preferRelativeResize="0"/>
          <p:nvPr/>
        </p:nvPicPr>
        <p:blipFill>
          <a:blip r:embed="rId3">
            <a:alphaModFix/>
          </a:blip>
          <a:stretch>
            <a:fillRect/>
          </a:stretch>
        </p:blipFill>
        <p:spPr>
          <a:xfrm>
            <a:off x="0" y="0"/>
            <a:ext cx="9144000" cy="5143500"/>
          </a:xfrm>
          <a:prstGeom prst="rect">
            <a:avLst/>
          </a:prstGeom>
          <a:noFill/>
          <a:ln>
            <a:noFill/>
          </a:ln>
        </p:spPr>
      </p:pic>
      <p:sp>
        <p:nvSpPr>
          <p:cNvPr id="775" name="Shape 775"/>
          <p:cNvSpPr/>
          <p:nvPr/>
        </p:nvSpPr>
        <p:spPr>
          <a:xfrm>
            <a:off x="0" y="0"/>
            <a:ext cx="9176400" cy="5143500"/>
          </a:xfrm>
          <a:prstGeom prst="rect">
            <a:avLst/>
          </a:prstGeom>
          <a:solidFill>
            <a:srgbClr val="00253E">
              <a:alpha val="69800"/>
            </a:srgbClr>
          </a:solidFill>
          <a:ln>
            <a:noFill/>
          </a:ln>
          <a:effectLst>
            <a:outerShdw blurRad="39999"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253E"/>
              </a:solidFill>
              <a:latin typeface="Arial"/>
              <a:ea typeface="Arial"/>
              <a:cs typeface="Arial"/>
              <a:sym typeface="Arial"/>
            </a:endParaRPr>
          </a:p>
        </p:txBody>
      </p:sp>
      <p:sp>
        <p:nvSpPr>
          <p:cNvPr id="776" name="Shape 776"/>
          <p:cNvSpPr txBox="1"/>
          <p:nvPr/>
        </p:nvSpPr>
        <p:spPr>
          <a:xfrm>
            <a:off x="760950" y="1376850"/>
            <a:ext cx="7622100" cy="238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4000" b="1">
                <a:solidFill>
                  <a:srgbClr val="FFFFFF"/>
                </a:solidFill>
                <a:latin typeface="Proxima Nova"/>
                <a:ea typeface="Proxima Nova"/>
                <a:cs typeface="Proxima Nova"/>
                <a:sym typeface="Proxima Nova"/>
              </a:rPr>
              <a:t>Pivotal Cloud Foundry Overview</a:t>
            </a:r>
            <a:endParaRPr sz="4000" b="1">
              <a:solidFill>
                <a:srgbClr val="FFFFFF"/>
              </a:solidFill>
              <a:latin typeface="Proxima Nova"/>
              <a:ea typeface="Proxima Nova"/>
              <a:cs typeface="Proxima Nova"/>
              <a:sym typeface="Proxima Nova"/>
            </a:endParaRPr>
          </a:p>
        </p:txBody>
      </p:sp>
      <p:grpSp>
        <p:nvGrpSpPr>
          <p:cNvPr id="777" name="Shape 777"/>
          <p:cNvGrpSpPr/>
          <p:nvPr/>
        </p:nvGrpSpPr>
        <p:grpSpPr>
          <a:xfrm>
            <a:off x="3669300" y="1711460"/>
            <a:ext cx="1805400" cy="536386"/>
            <a:chOff x="3233750" y="1711500"/>
            <a:chExt cx="1805400" cy="589500"/>
          </a:xfrm>
        </p:grpSpPr>
        <p:cxnSp>
          <p:nvCxnSpPr>
            <p:cNvPr id="778" name="Shape 778"/>
            <p:cNvCxnSpPr/>
            <p:nvPr/>
          </p:nvCxnSpPr>
          <p:spPr>
            <a:xfrm>
              <a:off x="3252044" y="1711500"/>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779" name="Shape 779"/>
            <p:cNvCxnSpPr/>
            <p:nvPr/>
          </p:nvCxnSpPr>
          <p:spPr>
            <a:xfrm>
              <a:off x="3233750" y="1711500"/>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780" name="Shape 780"/>
            <p:cNvCxnSpPr/>
            <p:nvPr/>
          </p:nvCxnSpPr>
          <p:spPr>
            <a:xfrm>
              <a:off x="5020696" y="1711500"/>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781" name="Shape 781"/>
          <p:cNvGrpSpPr/>
          <p:nvPr/>
        </p:nvGrpSpPr>
        <p:grpSpPr>
          <a:xfrm>
            <a:off x="3669300" y="3019105"/>
            <a:ext cx="1805400" cy="536386"/>
            <a:chOff x="3233750" y="2966075"/>
            <a:chExt cx="1805400" cy="589500"/>
          </a:xfrm>
        </p:grpSpPr>
        <p:cxnSp>
          <p:nvCxnSpPr>
            <p:cNvPr id="782" name="Shape 782"/>
            <p:cNvCxnSpPr/>
            <p:nvPr/>
          </p:nvCxnSpPr>
          <p:spPr>
            <a:xfrm>
              <a:off x="3252044" y="2966075"/>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783" name="Shape 783"/>
            <p:cNvCxnSpPr/>
            <p:nvPr/>
          </p:nvCxnSpPr>
          <p:spPr>
            <a:xfrm>
              <a:off x="3233750" y="3555575"/>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784" name="Shape 784"/>
            <p:cNvCxnSpPr/>
            <p:nvPr/>
          </p:nvCxnSpPr>
          <p:spPr>
            <a:xfrm>
              <a:off x="5020696" y="2966075"/>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785" name="Shape 785"/>
          <p:cNvGrpSpPr/>
          <p:nvPr/>
        </p:nvGrpSpPr>
        <p:grpSpPr>
          <a:xfrm>
            <a:off x="287525" y="4854556"/>
            <a:ext cx="634914" cy="148716"/>
            <a:chOff x="1841475" y="2392725"/>
            <a:chExt cx="3928925" cy="920275"/>
          </a:xfrm>
        </p:grpSpPr>
        <p:sp>
          <p:nvSpPr>
            <p:cNvPr id="786" name="Shape 786"/>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7" name="Shape 78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8" name="Shape 78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9" name="Shape 78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0" name="Shape 79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1" name="Shape 791"/>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2" name="Shape 792"/>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3" name="Shape 79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Shape 798"/>
          <p:cNvSpPr txBox="1"/>
          <p:nvPr/>
        </p:nvSpPr>
        <p:spPr>
          <a:xfrm>
            <a:off x="747605" y="2376370"/>
            <a:ext cx="3253800" cy="1678200"/>
          </a:xfrm>
          <a:prstGeom prst="rect">
            <a:avLst/>
          </a:prstGeom>
          <a:noFill/>
          <a:ln>
            <a:noFill/>
          </a:ln>
        </p:spPr>
        <p:txBody>
          <a:bodyPr spcFirstLastPara="1" wrap="square" lIns="91400" tIns="91400" rIns="91400" bIns="91400" anchor="t" anchorCtr="0">
            <a:noAutofit/>
          </a:bodyPr>
          <a:lstStyle/>
          <a:p>
            <a:pPr marL="0" marR="0" lvl="0" indent="0" rtl="0">
              <a:lnSpc>
                <a:spcPct val="115000"/>
              </a:lnSpc>
              <a:spcBef>
                <a:spcPts val="0"/>
              </a:spcBef>
              <a:spcAft>
                <a:spcPts val="0"/>
              </a:spcAft>
              <a:buClr>
                <a:srgbClr val="434343"/>
              </a:buClr>
              <a:buFont typeface="Proxima Nova"/>
              <a:buNone/>
            </a:pPr>
            <a:r>
              <a:rPr lang="en" sz="1500">
                <a:solidFill>
                  <a:schemeClr val="dk1"/>
                </a:solidFill>
                <a:latin typeface="Proxima Nova"/>
                <a:ea typeface="Proxima Nova"/>
                <a:cs typeface="Proxima Nova"/>
                <a:sym typeface="Proxima Nova"/>
              </a:rPr>
              <a:t>Increase speed and deploy code to production thousands of times per month. Use PAS to run Java, .NET, and Node apps.</a:t>
            </a:r>
            <a:r>
              <a:rPr lang="en" sz="1500" b="0" i="0" u="none" strike="noStrike" cap="none">
                <a:solidFill>
                  <a:schemeClr val="dk1"/>
                </a:solidFill>
                <a:latin typeface="Proxima Nova"/>
                <a:ea typeface="Proxima Nova"/>
                <a:cs typeface="Proxima Nova"/>
                <a:sym typeface="Proxima Nova"/>
              </a:rPr>
              <a:t> </a:t>
            </a:r>
            <a:endParaRPr sz="1500">
              <a:solidFill>
                <a:schemeClr val="dk1"/>
              </a:solidFill>
            </a:endParaRPr>
          </a:p>
        </p:txBody>
      </p:sp>
      <p:sp>
        <p:nvSpPr>
          <p:cNvPr id="799" name="Shape 799"/>
          <p:cNvSpPr txBox="1"/>
          <p:nvPr/>
        </p:nvSpPr>
        <p:spPr>
          <a:xfrm>
            <a:off x="4463633" y="1268925"/>
            <a:ext cx="3945300" cy="3763500"/>
          </a:xfrm>
          <a:prstGeom prst="rect">
            <a:avLst/>
          </a:prstGeom>
          <a:noFill/>
          <a:ln>
            <a:noFill/>
          </a:ln>
        </p:spPr>
        <p:txBody>
          <a:bodyPr spcFirstLastPara="1" wrap="square" lIns="45675" tIns="45675" rIns="45675" bIns="45675" anchor="t" anchorCtr="0">
            <a:noAutofit/>
          </a:bodyPr>
          <a:lstStyle/>
          <a:p>
            <a:pPr marL="0" marR="0" lvl="0" indent="0" algn="l" rtl="0">
              <a:lnSpc>
                <a:spcPct val="100000"/>
              </a:lnSpc>
              <a:spcBef>
                <a:spcPts val="0"/>
              </a:spcBef>
              <a:spcAft>
                <a:spcPts val="0"/>
              </a:spcAft>
              <a:buClr>
                <a:srgbClr val="000000"/>
              </a:buClr>
              <a:buFont typeface="Proxima Nova"/>
              <a:buNone/>
            </a:pPr>
            <a:endParaRPr sz="1000">
              <a:solidFill>
                <a:srgbClr val="434343"/>
              </a:solidFill>
              <a:latin typeface="Proxima Nova"/>
              <a:ea typeface="Proxima Nova"/>
              <a:cs typeface="Proxima Nova"/>
              <a:sym typeface="Proxima Nova"/>
            </a:endParaRPr>
          </a:p>
        </p:txBody>
      </p:sp>
      <p:pic>
        <p:nvPicPr>
          <p:cNvPr id="800" name="Shape 800"/>
          <p:cNvPicPr preferRelativeResize="0"/>
          <p:nvPr/>
        </p:nvPicPr>
        <p:blipFill>
          <a:blip r:embed="rId3">
            <a:alphaModFix/>
          </a:blip>
          <a:stretch>
            <a:fillRect/>
          </a:stretch>
        </p:blipFill>
        <p:spPr>
          <a:xfrm>
            <a:off x="812800" y="1470175"/>
            <a:ext cx="3019599" cy="598225"/>
          </a:xfrm>
          <a:prstGeom prst="rect">
            <a:avLst/>
          </a:prstGeom>
          <a:noFill/>
          <a:ln>
            <a:noFill/>
          </a:ln>
        </p:spPr>
      </p:pic>
      <p:sp>
        <p:nvSpPr>
          <p:cNvPr id="801" name="Shape 801"/>
          <p:cNvSpPr txBox="1">
            <a:spLocks noGrp="1"/>
          </p:cNvSpPr>
          <p:nvPr>
            <p:ph type="title"/>
          </p:nvPr>
        </p:nvSpPr>
        <p:spPr>
          <a:xfrm>
            <a:off x="192475" y="151275"/>
            <a:ext cx="8663100" cy="3939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253E"/>
              </a:buClr>
              <a:buFont typeface="Proxima Nova"/>
              <a:buNone/>
            </a:pPr>
            <a:r>
              <a:rPr lang="en" sz="2400" b="1" i="0" u="none" strike="noStrike" cap="none">
                <a:solidFill>
                  <a:srgbClr val="00253E"/>
                </a:solidFill>
                <a:latin typeface="Proxima Nova"/>
                <a:ea typeface="Proxima Nova"/>
                <a:cs typeface="Proxima Nova"/>
                <a:sym typeface="Proxima Nova"/>
              </a:rPr>
              <a:t>Pivotal </a:t>
            </a:r>
            <a:r>
              <a:rPr lang="en" sz="2400">
                <a:solidFill>
                  <a:srgbClr val="00253E"/>
                </a:solidFill>
              </a:rPr>
              <a:t>Application</a:t>
            </a:r>
            <a:r>
              <a:rPr lang="en" sz="2400" b="1" i="0" u="none" strike="noStrike" cap="none">
                <a:solidFill>
                  <a:srgbClr val="00253E"/>
                </a:solidFill>
                <a:latin typeface="Proxima Nova"/>
                <a:ea typeface="Proxima Nova"/>
                <a:cs typeface="Proxima Nova"/>
                <a:sym typeface="Proxima Nova"/>
              </a:rPr>
              <a:t> Service (</a:t>
            </a:r>
            <a:r>
              <a:rPr lang="en" sz="2400">
                <a:solidFill>
                  <a:srgbClr val="00253E"/>
                </a:solidFill>
              </a:rPr>
              <a:t>PAS</a:t>
            </a:r>
            <a:r>
              <a:rPr lang="en" sz="2400" b="1" i="0" u="none" strike="noStrike" cap="none">
                <a:solidFill>
                  <a:srgbClr val="00253E"/>
                </a:solidFill>
                <a:latin typeface="Proxima Nova"/>
                <a:ea typeface="Proxima Nova"/>
                <a:cs typeface="Proxima Nova"/>
                <a:sym typeface="Proxima Nova"/>
              </a:rPr>
              <a:t>):</a:t>
            </a:r>
            <a:r>
              <a:rPr lang="en" sz="2400">
                <a:solidFill>
                  <a:srgbClr val="00253E"/>
                </a:solidFill>
              </a:rPr>
              <a:t> A Runtime for Apps</a:t>
            </a:r>
            <a:endParaRPr/>
          </a:p>
        </p:txBody>
      </p:sp>
      <p:sp>
        <p:nvSpPr>
          <p:cNvPr id="802" name="Shape 802"/>
          <p:cNvSpPr txBox="1">
            <a:spLocks noGrp="1"/>
          </p:cNvSpPr>
          <p:nvPr>
            <p:ph type="body" idx="2"/>
          </p:nvPr>
        </p:nvSpPr>
        <p:spPr>
          <a:xfrm>
            <a:off x="4750000" y="900400"/>
            <a:ext cx="4112100" cy="3769500"/>
          </a:xfrm>
          <a:prstGeom prst="rect">
            <a:avLst/>
          </a:prstGeom>
        </p:spPr>
        <p:txBody>
          <a:bodyPr spcFirstLastPara="1" wrap="square" lIns="91425" tIns="91425" rIns="91425" bIns="91425" anchor="ctr" anchorCtr="0">
            <a:noAutofit/>
          </a:bodyPr>
          <a:lstStyle/>
          <a:p>
            <a:pPr marL="0" lvl="0" indent="0" rtl="0">
              <a:lnSpc>
                <a:spcPct val="100000"/>
              </a:lnSpc>
              <a:spcBef>
                <a:spcPts val="0"/>
              </a:spcBef>
              <a:spcAft>
                <a:spcPts val="0"/>
              </a:spcAft>
              <a:buClr>
                <a:schemeClr val="folHlink"/>
              </a:buClr>
              <a:buFont typeface="Arial"/>
              <a:buNone/>
            </a:pPr>
            <a:r>
              <a:rPr lang="en" sz="1100" b="1">
                <a:solidFill>
                  <a:schemeClr val="lt2"/>
                </a:solidFill>
              </a:rPr>
              <a:t>Best runtime for Spring and Spring Boot </a:t>
            </a:r>
            <a:r>
              <a:rPr lang="en" sz="1100" b="1">
                <a:solidFill>
                  <a:schemeClr val="lt1"/>
                </a:solidFill>
              </a:rPr>
              <a:t>— </a:t>
            </a:r>
            <a:r>
              <a:rPr lang="en" sz="1100">
                <a:solidFill>
                  <a:schemeClr val="lt1"/>
                </a:solidFill>
              </a:rPr>
              <a:t>Spring’s microservice patterns—and Spring Boot’s executable jars—are ready-made for PAS.</a:t>
            </a:r>
            <a:endParaRPr sz="1100">
              <a:solidFill>
                <a:schemeClr val="lt1"/>
              </a:solidFill>
            </a:endParaRPr>
          </a:p>
          <a:p>
            <a:pPr marL="0" lvl="0" indent="0" rtl="0">
              <a:lnSpc>
                <a:spcPct val="100000"/>
              </a:lnSpc>
              <a:spcBef>
                <a:spcPts val="0"/>
              </a:spcBef>
              <a:spcAft>
                <a:spcPts val="0"/>
              </a:spcAft>
              <a:buClr>
                <a:schemeClr val="folHlink"/>
              </a:buClr>
              <a:buFont typeface="Arial"/>
              <a:buNone/>
            </a:pPr>
            <a:r>
              <a:rPr lang="en" sz="1100">
                <a:solidFill>
                  <a:schemeClr val="lt1"/>
                </a:solidFill>
              </a:rPr>
              <a:t/>
            </a:r>
            <a:br>
              <a:rPr lang="en" sz="1100">
                <a:solidFill>
                  <a:schemeClr val="lt1"/>
                </a:solidFill>
              </a:rPr>
            </a:br>
            <a:r>
              <a:rPr lang="en" sz="1100" b="1">
                <a:solidFill>
                  <a:schemeClr val="lt2"/>
                </a:solidFill>
              </a:rPr>
              <a:t>Turnkey microservices operations and security </a:t>
            </a:r>
            <a:r>
              <a:rPr lang="en" sz="1100" b="1">
                <a:solidFill>
                  <a:schemeClr val="lt1"/>
                </a:solidFill>
              </a:rPr>
              <a:t>— </a:t>
            </a:r>
            <a:r>
              <a:rPr lang="en" sz="1100">
                <a:solidFill>
                  <a:schemeClr val="lt1"/>
                </a:solidFill>
              </a:rPr>
              <a:t>Spring Cloud Services brings microservices best practices to PAS. It includes Config Server, Service Registry, and Circuit Breaker Dashboard.</a:t>
            </a:r>
            <a:endParaRPr sz="1100">
              <a:solidFill>
                <a:schemeClr val="lt1"/>
              </a:solidFill>
            </a:endParaRPr>
          </a:p>
          <a:p>
            <a:pPr marL="0" lvl="0" indent="0" rtl="0">
              <a:lnSpc>
                <a:spcPct val="100000"/>
              </a:lnSpc>
              <a:spcBef>
                <a:spcPts val="0"/>
              </a:spcBef>
              <a:spcAft>
                <a:spcPts val="0"/>
              </a:spcAft>
              <a:buClr>
                <a:schemeClr val="folHlink"/>
              </a:buClr>
              <a:buFont typeface="Arial"/>
              <a:buNone/>
            </a:pPr>
            <a:endParaRPr sz="1100">
              <a:solidFill>
                <a:schemeClr val="lt1"/>
              </a:solidFill>
            </a:endParaRPr>
          </a:p>
          <a:p>
            <a:pPr marL="0" lvl="0" indent="0" rtl="0">
              <a:lnSpc>
                <a:spcPct val="100000"/>
              </a:lnSpc>
              <a:spcBef>
                <a:spcPts val="0"/>
              </a:spcBef>
              <a:spcAft>
                <a:spcPts val="0"/>
              </a:spcAft>
              <a:buClr>
                <a:schemeClr val="lt2"/>
              </a:buClr>
              <a:buFont typeface="Proxima Nova"/>
              <a:buNone/>
            </a:pPr>
            <a:r>
              <a:rPr lang="en" sz="1100" b="1">
                <a:solidFill>
                  <a:schemeClr val="lt2"/>
                </a:solidFill>
              </a:rPr>
              <a:t>A native Windows and .NET experience </a:t>
            </a:r>
            <a:r>
              <a:rPr lang="en" sz="1100" b="1">
                <a:solidFill>
                  <a:schemeClr val="lt1"/>
                </a:solidFill>
              </a:rPr>
              <a:t>— </a:t>
            </a:r>
            <a:r>
              <a:rPr lang="en" sz="1100">
                <a:solidFill>
                  <a:schemeClr val="lt1"/>
                </a:solidFill>
              </a:rPr>
              <a:t>Use PAS to run new apps built with .NET Core. Run your legacy .NET Framework apps on PAS too, using the .NET Hosted Web Core buildpack. Push applications to containers running on Windows Server 2016.</a:t>
            </a:r>
            <a:endParaRPr sz="1100">
              <a:solidFill>
                <a:schemeClr val="lt1"/>
              </a:solidFill>
            </a:endParaRPr>
          </a:p>
          <a:p>
            <a:pPr marL="0" lvl="0" indent="0" rtl="0">
              <a:lnSpc>
                <a:spcPct val="100000"/>
              </a:lnSpc>
              <a:spcBef>
                <a:spcPts val="0"/>
              </a:spcBef>
              <a:spcAft>
                <a:spcPts val="0"/>
              </a:spcAft>
              <a:buClr>
                <a:schemeClr val="lt2"/>
              </a:buClr>
              <a:buFont typeface="Proxima Nova"/>
              <a:buNone/>
            </a:pPr>
            <a:endParaRPr sz="1100" b="1">
              <a:solidFill>
                <a:schemeClr val="lt2"/>
              </a:solidFill>
            </a:endParaRPr>
          </a:p>
          <a:p>
            <a:pPr marL="0" lvl="0" indent="0" rtl="0">
              <a:lnSpc>
                <a:spcPct val="100000"/>
              </a:lnSpc>
              <a:spcBef>
                <a:spcPts val="0"/>
              </a:spcBef>
              <a:spcAft>
                <a:spcPts val="0"/>
              </a:spcAft>
              <a:buClr>
                <a:schemeClr val="lt2"/>
              </a:buClr>
              <a:buFont typeface="Proxima Nova"/>
              <a:buNone/>
            </a:pPr>
            <a:r>
              <a:rPr lang="en" sz="1100" b="1">
                <a:solidFill>
                  <a:schemeClr val="lt2"/>
                </a:solidFill>
              </a:rPr>
              <a:t>Built for apps </a:t>
            </a:r>
            <a:r>
              <a:rPr lang="en" sz="1100" b="1">
                <a:solidFill>
                  <a:schemeClr val="lt1"/>
                </a:solidFill>
              </a:rPr>
              <a:t>— </a:t>
            </a:r>
            <a:r>
              <a:rPr lang="en" sz="1100">
                <a:solidFill>
                  <a:schemeClr val="lt1"/>
                </a:solidFill>
              </a:rPr>
              <a:t>PAS has everything to need to run apps. Buildpacks manage runtime dependencies; metrics, logging, and scaling are done for you. Multitenancy, and blue/green deployment patterns are built-in. Extend apps with a rich service catalog.</a:t>
            </a:r>
            <a:endParaRPr sz="1100">
              <a:solidFill>
                <a:schemeClr val="lt1"/>
              </a:solidFill>
            </a:endParaRPr>
          </a:p>
          <a:p>
            <a:pPr marL="0" lvl="0" indent="0" rtl="0">
              <a:lnSpc>
                <a:spcPct val="100000"/>
              </a:lnSpc>
              <a:spcBef>
                <a:spcPts val="0"/>
              </a:spcBef>
              <a:spcAft>
                <a:spcPts val="0"/>
              </a:spcAft>
              <a:buClr>
                <a:schemeClr val="folHlink"/>
              </a:buClr>
              <a:buFont typeface="Proxima Nova"/>
              <a:buNone/>
            </a:pPr>
            <a:endParaRPr sz="1100" b="1">
              <a:solidFill>
                <a:schemeClr val="lt2"/>
              </a:solidFill>
            </a:endParaRPr>
          </a:p>
          <a:p>
            <a:pPr marL="0" lvl="0" indent="0" rtl="0">
              <a:lnSpc>
                <a:spcPct val="100000"/>
              </a:lnSpc>
              <a:spcBef>
                <a:spcPts val="0"/>
              </a:spcBef>
              <a:spcAft>
                <a:spcPts val="0"/>
              </a:spcAft>
              <a:buClr>
                <a:schemeClr val="folHlink"/>
              </a:buClr>
              <a:buFont typeface="Proxima Nova"/>
              <a:buNone/>
            </a:pPr>
            <a:r>
              <a:rPr lang="en" sz="1100" b="1">
                <a:solidFill>
                  <a:schemeClr val="lt2"/>
                </a:solidFill>
              </a:rPr>
              <a:t>Container-ready </a:t>
            </a:r>
            <a:r>
              <a:rPr lang="en" sz="1100" b="1">
                <a:solidFill>
                  <a:schemeClr val="lt1"/>
                </a:solidFill>
              </a:rPr>
              <a:t>— </a:t>
            </a:r>
            <a:r>
              <a:rPr lang="en" sz="1100">
                <a:solidFill>
                  <a:schemeClr val="lt1"/>
                </a:solidFill>
              </a:rPr>
              <a:t>PAS supports the OCI format for Docker images. Run platform-built and developer-built containers.</a:t>
            </a:r>
            <a:endParaRPr sz="11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Shape 807"/>
          <p:cNvSpPr/>
          <p:nvPr/>
        </p:nvSpPr>
        <p:spPr>
          <a:xfrm>
            <a:off x="833539" y="3340925"/>
            <a:ext cx="3018000" cy="371100"/>
          </a:xfrm>
          <a:prstGeom prst="roundRect">
            <a:avLst>
              <a:gd name="adj" fmla="val 6662"/>
            </a:avLst>
          </a:prstGeom>
          <a:solidFill>
            <a:schemeClr val="accent2"/>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1200">
                <a:solidFill>
                  <a:srgbClr val="FFFFFF"/>
                </a:solidFill>
                <a:latin typeface="Proxima Nova"/>
                <a:ea typeface="Proxima Nova"/>
                <a:cs typeface="Proxima Nova"/>
                <a:sym typeface="Proxima Nova"/>
              </a:rPr>
              <a:t>BOSH</a:t>
            </a:r>
            <a:endParaRPr sz="1200" i="0" u="none" strike="noStrike" cap="none">
              <a:solidFill>
                <a:srgbClr val="FFFFFF"/>
              </a:solidFill>
              <a:latin typeface="Proxima Nova"/>
              <a:ea typeface="Proxima Nova"/>
              <a:cs typeface="Proxima Nova"/>
              <a:sym typeface="Proxima Nova"/>
            </a:endParaRPr>
          </a:p>
        </p:txBody>
      </p:sp>
      <p:cxnSp>
        <p:nvCxnSpPr>
          <p:cNvPr id="808" name="Shape 808"/>
          <p:cNvCxnSpPr/>
          <p:nvPr/>
        </p:nvCxnSpPr>
        <p:spPr>
          <a:xfrm rot="10800000">
            <a:off x="1074884" y="3687775"/>
            <a:ext cx="0" cy="282000"/>
          </a:xfrm>
          <a:prstGeom prst="straightConnector1">
            <a:avLst/>
          </a:prstGeom>
          <a:noFill/>
          <a:ln w="9525" cap="flat" cmpd="sng">
            <a:solidFill>
              <a:schemeClr val="accent2"/>
            </a:solidFill>
            <a:prstDash val="solid"/>
            <a:round/>
            <a:headEnd type="none" w="med" len="med"/>
            <a:tailEnd type="none" w="med" len="med"/>
          </a:ln>
        </p:spPr>
      </p:cxnSp>
      <p:cxnSp>
        <p:nvCxnSpPr>
          <p:cNvPr id="809" name="Shape 809"/>
          <p:cNvCxnSpPr/>
          <p:nvPr/>
        </p:nvCxnSpPr>
        <p:spPr>
          <a:xfrm rot="10800000">
            <a:off x="1706594" y="3687775"/>
            <a:ext cx="0" cy="282000"/>
          </a:xfrm>
          <a:prstGeom prst="straightConnector1">
            <a:avLst/>
          </a:prstGeom>
          <a:noFill/>
          <a:ln w="9525" cap="flat" cmpd="sng">
            <a:solidFill>
              <a:schemeClr val="accent2"/>
            </a:solidFill>
            <a:prstDash val="solid"/>
            <a:round/>
            <a:headEnd type="none" w="med" len="med"/>
            <a:tailEnd type="none" w="med" len="med"/>
          </a:ln>
        </p:spPr>
      </p:cxnSp>
      <p:cxnSp>
        <p:nvCxnSpPr>
          <p:cNvPr id="810" name="Shape 810"/>
          <p:cNvCxnSpPr/>
          <p:nvPr/>
        </p:nvCxnSpPr>
        <p:spPr>
          <a:xfrm rot="10800000">
            <a:off x="2332116" y="3687775"/>
            <a:ext cx="0" cy="282000"/>
          </a:xfrm>
          <a:prstGeom prst="straightConnector1">
            <a:avLst/>
          </a:prstGeom>
          <a:noFill/>
          <a:ln w="9525" cap="flat" cmpd="sng">
            <a:solidFill>
              <a:schemeClr val="accent2"/>
            </a:solidFill>
            <a:prstDash val="solid"/>
            <a:round/>
            <a:headEnd type="none" w="med" len="med"/>
            <a:tailEnd type="none" w="med" len="med"/>
          </a:ln>
        </p:spPr>
      </p:cxnSp>
      <p:cxnSp>
        <p:nvCxnSpPr>
          <p:cNvPr id="811" name="Shape 811"/>
          <p:cNvCxnSpPr/>
          <p:nvPr/>
        </p:nvCxnSpPr>
        <p:spPr>
          <a:xfrm rot="10800000">
            <a:off x="2978301" y="3687775"/>
            <a:ext cx="0" cy="282000"/>
          </a:xfrm>
          <a:prstGeom prst="straightConnector1">
            <a:avLst/>
          </a:prstGeom>
          <a:noFill/>
          <a:ln w="9525" cap="flat" cmpd="sng">
            <a:solidFill>
              <a:schemeClr val="accent2"/>
            </a:solidFill>
            <a:prstDash val="solid"/>
            <a:round/>
            <a:headEnd type="none" w="med" len="med"/>
            <a:tailEnd type="none" w="med" len="med"/>
          </a:ln>
        </p:spPr>
      </p:cxnSp>
      <p:cxnSp>
        <p:nvCxnSpPr>
          <p:cNvPr id="812" name="Shape 812"/>
          <p:cNvCxnSpPr/>
          <p:nvPr/>
        </p:nvCxnSpPr>
        <p:spPr>
          <a:xfrm rot="10800000">
            <a:off x="3613340" y="3687775"/>
            <a:ext cx="0" cy="282000"/>
          </a:xfrm>
          <a:prstGeom prst="straightConnector1">
            <a:avLst/>
          </a:prstGeom>
          <a:noFill/>
          <a:ln w="9525" cap="flat" cmpd="sng">
            <a:solidFill>
              <a:schemeClr val="accent2"/>
            </a:solidFill>
            <a:prstDash val="solid"/>
            <a:round/>
            <a:headEnd type="none" w="med" len="med"/>
            <a:tailEnd type="none" w="med" len="med"/>
          </a:ln>
        </p:spPr>
      </p:cxnSp>
      <p:sp>
        <p:nvSpPr>
          <p:cNvPr id="813" name="Shape 813"/>
          <p:cNvSpPr/>
          <p:nvPr/>
        </p:nvSpPr>
        <p:spPr>
          <a:xfrm>
            <a:off x="833539" y="1553350"/>
            <a:ext cx="1969200" cy="1740000"/>
          </a:xfrm>
          <a:prstGeom prst="roundRect">
            <a:avLst>
              <a:gd name="adj" fmla="val 1736"/>
            </a:avLst>
          </a:prstGeom>
          <a:solidFill>
            <a:schemeClr val="accent3"/>
          </a:solidFill>
          <a:ln>
            <a:noFill/>
          </a:ln>
        </p:spPr>
        <p:txBody>
          <a:bodyPr spcFirstLastPara="1" wrap="square" lIns="0" tIns="0" rIns="0" bIns="9125" anchor="t" anchorCtr="0">
            <a:noAutofit/>
          </a:bodyPr>
          <a:lstStyle/>
          <a:p>
            <a:pPr marL="0" marR="0" lvl="0" indent="0" algn="ctr" rtl="0">
              <a:spcBef>
                <a:spcPts val="0"/>
              </a:spcBef>
              <a:spcAft>
                <a:spcPts val="0"/>
              </a:spcAft>
              <a:buNone/>
            </a:pPr>
            <a:endParaRPr sz="1200" i="0" u="none" strike="noStrike" cap="none">
              <a:solidFill>
                <a:srgbClr val="FFFFFF"/>
              </a:solidFill>
              <a:latin typeface="Proxima Nova"/>
              <a:ea typeface="Proxima Nova"/>
              <a:cs typeface="Proxima Nova"/>
              <a:sym typeface="Proxima Nova"/>
            </a:endParaRPr>
          </a:p>
        </p:txBody>
      </p:sp>
      <p:sp>
        <p:nvSpPr>
          <p:cNvPr id="814" name="Shape 814"/>
          <p:cNvSpPr/>
          <p:nvPr/>
        </p:nvSpPr>
        <p:spPr>
          <a:xfrm>
            <a:off x="2855417" y="1553350"/>
            <a:ext cx="996000" cy="1125000"/>
          </a:xfrm>
          <a:prstGeom prst="roundRect">
            <a:avLst>
              <a:gd name="adj" fmla="val 3067"/>
            </a:avLst>
          </a:prstGeom>
          <a:solidFill>
            <a:srgbClr val="78909C"/>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1200">
                <a:solidFill>
                  <a:srgbClr val="FFFFFF"/>
                </a:solidFill>
                <a:latin typeface="Proxima Nova"/>
                <a:ea typeface="Proxima Nova"/>
                <a:cs typeface="Proxima Nova"/>
                <a:sym typeface="Proxima Nova"/>
              </a:rPr>
              <a:t>GCP</a:t>
            </a:r>
            <a:br>
              <a:rPr lang="en" sz="1200">
                <a:solidFill>
                  <a:srgbClr val="FFFFFF"/>
                </a:solidFill>
                <a:latin typeface="Proxima Nova"/>
                <a:ea typeface="Proxima Nova"/>
                <a:cs typeface="Proxima Nova"/>
                <a:sym typeface="Proxima Nova"/>
              </a:rPr>
            </a:br>
            <a:r>
              <a:rPr lang="en" sz="1200">
                <a:solidFill>
                  <a:srgbClr val="FFFFFF"/>
                </a:solidFill>
                <a:latin typeface="Proxima Nova"/>
                <a:ea typeface="Proxima Nova"/>
                <a:cs typeface="Proxima Nova"/>
                <a:sym typeface="Proxima Nova"/>
              </a:rPr>
              <a:t>Service</a:t>
            </a:r>
            <a:br>
              <a:rPr lang="en" sz="1200">
                <a:solidFill>
                  <a:srgbClr val="FFFFFF"/>
                </a:solidFill>
                <a:latin typeface="Proxima Nova"/>
                <a:ea typeface="Proxima Nova"/>
                <a:cs typeface="Proxima Nova"/>
                <a:sym typeface="Proxima Nova"/>
              </a:rPr>
            </a:br>
            <a:r>
              <a:rPr lang="en" sz="1200">
                <a:solidFill>
                  <a:srgbClr val="FFFFFF"/>
                </a:solidFill>
                <a:latin typeface="Proxima Nova"/>
                <a:ea typeface="Proxima Nova"/>
                <a:cs typeface="Proxima Nova"/>
                <a:sym typeface="Proxima Nova"/>
              </a:rPr>
              <a:t>Broker</a:t>
            </a:r>
            <a:endParaRPr sz="1200" i="0" u="none" strike="noStrike" cap="none">
              <a:solidFill>
                <a:srgbClr val="FFFFFF"/>
              </a:solidFill>
              <a:latin typeface="Proxima Nova"/>
              <a:ea typeface="Proxima Nova"/>
              <a:cs typeface="Proxima Nova"/>
              <a:sym typeface="Proxima Nova"/>
            </a:endParaRPr>
          </a:p>
        </p:txBody>
      </p:sp>
      <p:sp>
        <p:nvSpPr>
          <p:cNvPr id="815" name="Shape 815"/>
          <p:cNvSpPr/>
          <p:nvPr/>
        </p:nvSpPr>
        <p:spPr>
          <a:xfrm>
            <a:off x="2855417" y="2734387"/>
            <a:ext cx="996000" cy="550500"/>
          </a:xfrm>
          <a:prstGeom prst="roundRect">
            <a:avLst>
              <a:gd name="adj" fmla="val 6212"/>
            </a:avLst>
          </a:prstGeom>
          <a:solidFill>
            <a:srgbClr val="78909C"/>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1200">
                <a:solidFill>
                  <a:srgbClr val="FFFFFF"/>
                </a:solidFill>
                <a:latin typeface="Proxima Nova"/>
                <a:ea typeface="Proxima Nova"/>
                <a:cs typeface="Proxima Nova"/>
                <a:sym typeface="Proxima Nova"/>
              </a:rPr>
              <a:t>Harbor</a:t>
            </a:r>
            <a:endParaRPr sz="1200" i="0" u="none" strike="noStrike" cap="none">
              <a:solidFill>
                <a:srgbClr val="FFFFFF"/>
              </a:solidFill>
              <a:latin typeface="Proxima Nova"/>
              <a:ea typeface="Proxima Nova"/>
              <a:cs typeface="Proxima Nova"/>
              <a:sym typeface="Proxima Nova"/>
            </a:endParaRPr>
          </a:p>
        </p:txBody>
      </p:sp>
      <p:sp>
        <p:nvSpPr>
          <p:cNvPr id="816" name="Shape 816"/>
          <p:cNvSpPr/>
          <p:nvPr/>
        </p:nvSpPr>
        <p:spPr>
          <a:xfrm rot="-5400000">
            <a:off x="3020329" y="2437613"/>
            <a:ext cx="2162700" cy="395400"/>
          </a:xfrm>
          <a:prstGeom prst="roundRect">
            <a:avLst>
              <a:gd name="adj" fmla="val 7068"/>
            </a:avLst>
          </a:prstGeom>
          <a:solidFill>
            <a:srgbClr val="78909C"/>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1200">
                <a:solidFill>
                  <a:srgbClr val="FFFFFF"/>
                </a:solidFill>
                <a:latin typeface="Proxima Nova"/>
                <a:ea typeface="Proxima Nova"/>
                <a:cs typeface="Proxima Nova"/>
                <a:sym typeface="Proxima Nova"/>
              </a:rPr>
              <a:t>NSX-T</a:t>
            </a:r>
            <a:endParaRPr sz="1200" i="0" u="none" strike="noStrike" cap="none">
              <a:solidFill>
                <a:srgbClr val="FFFFFF"/>
              </a:solidFill>
              <a:latin typeface="Proxima Nova"/>
              <a:ea typeface="Proxima Nova"/>
              <a:cs typeface="Proxima Nova"/>
              <a:sym typeface="Proxima Nova"/>
            </a:endParaRPr>
          </a:p>
        </p:txBody>
      </p:sp>
      <p:sp>
        <p:nvSpPr>
          <p:cNvPr id="817" name="Shape 817"/>
          <p:cNvSpPr txBox="1"/>
          <p:nvPr/>
        </p:nvSpPr>
        <p:spPr>
          <a:xfrm>
            <a:off x="833450" y="1734215"/>
            <a:ext cx="1969200" cy="31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Kubernetes</a:t>
            </a:r>
            <a:endParaRPr>
              <a:solidFill>
                <a:srgbClr val="FFFFFF"/>
              </a:solidFill>
              <a:latin typeface="Proxima Nova"/>
              <a:ea typeface="Proxima Nova"/>
              <a:cs typeface="Proxima Nova"/>
              <a:sym typeface="Proxima Nova"/>
            </a:endParaRPr>
          </a:p>
        </p:txBody>
      </p:sp>
      <p:grpSp>
        <p:nvGrpSpPr>
          <p:cNvPr id="818" name="Shape 818"/>
          <p:cNvGrpSpPr/>
          <p:nvPr/>
        </p:nvGrpSpPr>
        <p:grpSpPr>
          <a:xfrm>
            <a:off x="1169506" y="2195113"/>
            <a:ext cx="1258457" cy="880377"/>
            <a:chOff x="5652550" y="2184300"/>
            <a:chExt cx="1408300" cy="832350"/>
          </a:xfrm>
        </p:grpSpPr>
        <p:sp>
          <p:nvSpPr>
            <p:cNvPr id="819" name="Shape 819"/>
            <p:cNvSpPr/>
            <p:nvPr/>
          </p:nvSpPr>
          <p:spPr>
            <a:xfrm>
              <a:off x="5866250" y="2184300"/>
              <a:ext cx="1194600" cy="623100"/>
            </a:xfrm>
            <a:prstGeom prst="roundRect">
              <a:avLst>
                <a:gd name="adj" fmla="val 8284"/>
              </a:avLst>
            </a:prstGeom>
            <a:solidFill>
              <a:schemeClr val="accent3"/>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a:ea typeface="Proxima Nova"/>
                  <a:cs typeface="Proxima Nova"/>
                  <a:sym typeface="Proxima Nova"/>
                </a:rPr>
                <a:t>K8s Cluster</a:t>
              </a:r>
              <a:endParaRPr sz="1000">
                <a:solidFill>
                  <a:srgbClr val="FFFFFF"/>
                </a:solidFill>
                <a:latin typeface="Proxima Nova"/>
                <a:ea typeface="Proxima Nova"/>
                <a:cs typeface="Proxima Nova"/>
                <a:sym typeface="Proxima Nova"/>
              </a:endParaRPr>
            </a:p>
          </p:txBody>
        </p:sp>
        <p:sp>
          <p:nvSpPr>
            <p:cNvPr id="820" name="Shape 820"/>
            <p:cNvSpPr/>
            <p:nvPr/>
          </p:nvSpPr>
          <p:spPr>
            <a:xfrm>
              <a:off x="5759400" y="2288925"/>
              <a:ext cx="1194600" cy="623100"/>
            </a:xfrm>
            <a:prstGeom prst="roundRect">
              <a:avLst>
                <a:gd name="adj" fmla="val 8284"/>
              </a:avLst>
            </a:prstGeom>
            <a:solidFill>
              <a:schemeClr val="accent3"/>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a:ea typeface="Proxima Nova"/>
                  <a:cs typeface="Proxima Nova"/>
                  <a:sym typeface="Proxima Nova"/>
                </a:rPr>
                <a:t>K8s Cluster</a:t>
              </a:r>
              <a:endParaRPr sz="1000">
                <a:solidFill>
                  <a:srgbClr val="FFFFFF"/>
                </a:solidFill>
                <a:latin typeface="Proxima Nova"/>
                <a:ea typeface="Proxima Nova"/>
                <a:cs typeface="Proxima Nova"/>
                <a:sym typeface="Proxima Nova"/>
              </a:endParaRPr>
            </a:p>
          </p:txBody>
        </p:sp>
        <p:sp>
          <p:nvSpPr>
            <p:cNvPr id="821" name="Shape 821"/>
            <p:cNvSpPr/>
            <p:nvPr/>
          </p:nvSpPr>
          <p:spPr>
            <a:xfrm>
              <a:off x="5652550" y="2393550"/>
              <a:ext cx="1194600" cy="623100"/>
            </a:xfrm>
            <a:prstGeom prst="roundRect">
              <a:avLst>
                <a:gd name="adj" fmla="val 8284"/>
              </a:avLst>
            </a:prstGeom>
            <a:solidFill>
              <a:schemeClr val="accent3"/>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K8s Cluster</a:t>
              </a:r>
              <a:endParaRPr sz="1200">
                <a:solidFill>
                  <a:srgbClr val="FFFFFF"/>
                </a:solidFill>
                <a:latin typeface="Proxima Nova"/>
                <a:ea typeface="Proxima Nova"/>
                <a:cs typeface="Proxima Nova"/>
                <a:sym typeface="Proxima Nova"/>
              </a:endParaRPr>
            </a:p>
          </p:txBody>
        </p:sp>
      </p:grpSp>
      <p:sp>
        <p:nvSpPr>
          <p:cNvPr id="822" name="Shape 822"/>
          <p:cNvSpPr txBox="1"/>
          <p:nvPr/>
        </p:nvSpPr>
        <p:spPr>
          <a:xfrm>
            <a:off x="4890475" y="1006025"/>
            <a:ext cx="4056600" cy="3258600"/>
          </a:xfrm>
          <a:prstGeom prst="rect">
            <a:avLst/>
          </a:prstGeom>
          <a:noFill/>
          <a:ln>
            <a:noFill/>
          </a:ln>
        </p:spPr>
        <p:txBody>
          <a:bodyPr spcFirstLastPara="1" wrap="square" lIns="45675" tIns="45675" rIns="45675" bIns="45675" anchor="t" anchorCtr="0">
            <a:noAutofit/>
          </a:bodyPr>
          <a:lstStyle/>
          <a:p>
            <a:pPr marL="0" marR="0" lvl="0" indent="0" algn="l" rtl="0">
              <a:lnSpc>
                <a:spcPct val="100000"/>
              </a:lnSpc>
              <a:spcBef>
                <a:spcPts val="0"/>
              </a:spcBef>
              <a:spcAft>
                <a:spcPts val="0"/>
              </a:spcAft>
              <a:buClr>
                <a:srgbClr val="1AB9A5"/>
              </a:buClr>
              <a:buFont typeface="Proxima Nova"/>
              <a:buNone/>
            </a:pPr>
            <a:r>
              <a:rPr lang="en" sz="1100" b="1" i="0" u="none" strike="noStrike" cap="none">
                <a:solidFill>
                  <a:schemeClr val="lt2"/>
                </a:solidFill>
                <a:latin typeface="Proxima Nova"/>
                <a:ea typeface="Proxima Nova"/>
                <a:cs typeface="Proxima Nova"/>
                <a:sym typeface="Proxima Nova"/>
              </a:rPr>
              <a:t>Built with open-source Kubernetes</a:t>
            </a:r>
            <a:r>
              <a:rPr lang="en" sz="1100" b="1" i="0" u="none" strike="noStrike" cap="none">
                <a:solidFill>
                  <a:schemeClr val="lt1"/>
                </a:solidFill>
                <a:latin typeface="Proxima Nova"/>
                <a:ea typeface="Proxima Nova"/>
                <a:cs typeface="Proxima Nova"/>
                <a:sym typeface="Proxima Nova"/>
              </a:rPr>
              <a:t> — </a:t>
            </a:r>
            <a:r>
              <a:rPr lang="en" sz="1100" i="0" u="none" strike="noStrike" cap="none">
                <a:solidFill>
                  <a:schemeClr val="lt1"/>
                </a:solidFill>
                <a:latin typeface="Proxima Nova"/>
                <a:ea typeface="Proxima Nova"/>
                <a:cs typeface="Proxima Nova"/>
                <a:sym typeface="Proxima Nova"/>
              </a:rPr>
              <a:t>Constant compatibility with the current stable release of Kubernetes, operated by BOSH. No proprietary extensions.</a:t>
            </a:r>
            <a:endParaRPr sz="1100" i="0" u="none" strike="noStrike" cap="none">
              <a:solidFill>
                <a:schemeClr val="lt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Font typeface="Arial"/>
              <a:buNone/>
            </a:pPr>
            <a:r>
              <a:rPr lang="en" sz="1100" i="0" u="none" strike="noStrike" cap="none">
                <a:solidFill>
                  <a:schemeClr val="lt1"/>
                </a:solidFill>
                <a:latin typeface="Proxima Nova"/>
                <a:ea typeface="Proxima Nova"/>
                <a:cs typeface="Proxima Nova"/>
                <a:sym typeface="Proxima Nova"/>
              </a:rPr>
              <a:t/>
            </a:r>
            <a:br>
              <a:rPr lang="en" sz="1100" i="0" u="none" strike="noStrike" cap="none">
                <a:solidFill>
                  <a:schemeClr val="lt1"/>
                </a:solidFill>
                <a:latin typeface="Proxima Nova"/>
                <a:ea typeface="Proxima Nova"/>
                <a:cs typeface="Proxima Nova"/>
                <a:sym typeface="Proxima Nova"/>
              </a:rPr>
            </a:br>
            <a:r>
              <a:rPr lang="en" sz="1100" b="1" i="0" u="none" strike="noStrike" cap="none">
                <a:solidFill>
                  <a:schemeClr val="lt2"/>
                </a:solidFill>
                <a:latin typeface="Proxima Nova"/>
                <a:ea typeface="Proxima Nova"/>
                <a:cs typeface="Proxima Nova"/>
                <a:sym typeface="Proxima Nova"/>
              </a:rPr>
              <a:t>Production-ready </a:t>
            </a:r>
            <a:r>
              <a:rPr lang="en" sz="1100" b="1" i="0" u="none" strike="noStrike" cap="none">
                <a:solidFill>
                  <a:schemeClr val="lt1"/>
                </a:solidFill>
                <a:latin typeface="Proxima Nova"/>
                <a:ea typeface="Proxima Nova"/>
                <a:cs typeface="Proxima Nova"/>
                <a:sym typeface="Proxima Nova"/>
              </a:rPr>
              <a:t> — </a:t>
            </a:r>
            <a:r>
              <a:rPr lang="en" sz="1100">
                <a:solidFill>
                  <a:schemeClr val="lt1"/>
                </a:solidFill>
                <a:latin typeface="Proxima Nova"/>
                <a:ea typeface="Proxima Nova"/>
                <a:cs typeface="Proxima Nova"/>
                <a:sym typeface="Proxima Nova"/>
              </a:rPr>
              <a:t>H</a:t>
            </a:r>
            <a:r>
              <a:rPr lang="en" sz="1100" i="0" u="none" strike="noStrike" cap="none">
                <a:solidFill>
                  <a:schemeClr val="lt1"/>
                </a:solidFill>
                <a:latin typeface="Proxima Nova"/>
                <a:ea typeface="Proxima Nova"/>
                <a:cs typeface="Proxima Nova"/>
                <a:sym typeface="Proxima Nova"/>
              </a:rPr>
              <a:t>ighly available from apps to infrastructure, no single points of failure. Built-in health checks, scaling, auto-healing and rolling upgrades.</a:t>
            </a:r>
            <a:endParaRPr sz="1100" i="0" u="none" strike="noStrike" cap="none">
              <a:solidFill>
                <a:schemeClr val="lt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Font typeface="Arial"/>
              <a:buNone/>
            </a:pPr>
            <a:r>
              <a:rPr lang="en" sz="1100" i="0" u="none" strike="noStrike" cap="none">
                <a:solidFill>
                  <a:schemeClr val="lt1"/>
                </a:solidFill>
                <a:latin typeface="Proxima Nova"/>
                <a:ea typeface="Proxima Nova"/>
                <a:cs typeface="Proxima Nova"/>
                <a:sym typeface="Proxima Nova"/>
              </a:rPr>
              <a:t/>
            </a:r>
            <a:br>
              <a:rPr lang="en" sz="1100" i="0" u="none" strike="noStrike" cap="none">
                <a:solidFill>
                  <a:schemeClr val="lt1"/>
                </a:solidFill>
                <a:latin typeface="Proxima Nova"/>
                <a:ea typeface="Proxima Nova"/>
                <a:cs typeface="Proxima Nova"/>
                <a:sym typeface="Proxima Nova"/>
              </a:rPr>
            </a:br>
            <a:r>
              <a:rPr lang="en" sz="1100" b="1" i="0" u="none" strike="noStrike" cap="none">
                <a:solidFill>
                  <a:schemeClr val="lt2"/>
                </a:solidFill>
                <a:latin typeface="Proxima Nova"/>
                <a:ea typeface="Proxima Nova"/>
                <a:cs typeface="Proxima Nova"/>
                <a:sym typeface="Proxima Nova"/>
              </a:rPr>
              <a:t>Multicloud — </a:t>
            </a:r>
            <a:r>
              <a:rPr lang="en" sz="1100" i="0" u="none" strike="noStrike" cap="none">
                <a:solidFill>
                  <a:schemeClr val="lt1"/>
                </a:solidFill>
                <a:latin typeface="Proxima Nova"/>
                <a:ea typeface="Proxima Nova"/>
                <a:cs typeface="Proxima Nova"/>
                <a:sym typeface="Proxima Nova"/>
              </a:rPr>
              <a:t>BOSH provides a reliable and consistent operational experience. For any cloud. </a:t>
            </a:r>
            <a:endParaRPr sz="1100" i="0" u="none" strike="noStrike" cap="none">
              <a:solidFill>
                <a:schemeClr val="lt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Font typeface="Arial"/>
              <a:buNone/>
            </a:pPr>
            <a:endParaRPr sz="1100" i="0" u="none" strike="noStrike" cap="none">
              <a:solidFill>
                <a:schemeClr val="lt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1AB9A5"/>
              </a:buClr>
              <a:buFont typeface="Proxima Nova"/>
              <a:buNone/>
            </a:pPr>
            <a:r>
              <a:rPr lang="en" sz="1100" b="1" i="0" u="none" strike="noStrike" cap="none">
                <a:solidFill>
                  <a:schemeClr val="lt2"/>
                </a:solidFill>
                <a:latin typeface="Proxima Nova"/>
                <a:ea typeface="Proxima Nova"/>
                <a:cs typeface="Proxima Nova"/>
                <a:sym typeface="Proxima Nova"/>
              </a:rPr>
              <a:t>Network management and security</a:t>
            </a:r>
            <a:r>
              <a:rPr lang="en" sz="1100" b="1" i="0" u="none" strike="noStrike" cap="none">
                <a:solidFill>
                  <a:schemeClr val="lt1"/>
                </a:solidFill>
                <a:latin typeface="Proxima Nova"/>
                <a:ea typeface="Proxima Nova"/>
                <a:cs typeface="Proxima Nova"/>
                <a:sym typeface="Proxima Nova"/>
              </a:rPr>
              <a:t> </a:t>
            </a:r>
            <a:r>
              <a:rPr lang="en" sz="1100" i="0" u="none" strike="noStrike" cap="none">
                <a:solidFill>
                  <a:schemeClr val="lt1"/>
                </a:solidFill>
                <a:latin typeface="Proxima Nova"/>
                <a:ea typeface="Proxima Nova"/>
                <a:cs typeface="Proxima Nova"/>
                <a:sym typeface="Proxima Nova"/>
              </a:rPr>
              <a:t>out-of-the-box with VMware NSX-T. Multi-cloud, multi-hypervisor.</a:t>
            </a:r>
            <a:endParaRPr sz="1100" i="0" u="none" strike="noStrike" cap="none">
              <a:solidFill>
                <a:schemeClr val="lt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Font typeface="Arial"/>
              <a:buNone/>
            </a:pPr>
            <a:endParaRPr sz="1100" i="0" u="none" strike="noStrike" cap="none">
              <a:solidFill>
                <a:schemeClr val="lt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1AB9A5"/>
              </a:buClr>
              <a:buFont typeface="Proxima Nova"/>
              <a:buNone/>
            </a:pPr>
            <a:r>
              <a:rPr lang="en" sz="1100" b="1" i="0" u="none" strike="noStrike" cap="none">
                <a:solidFill>
                  <a:schemeClr val="lt2"/>
                </a:solidFill>
                <a:latin typeface="Proxima Nova"/>
                <a:ea typeface="Proxima Nova"/>
                <a:cs typeface="Proxima Nova"/>
                <a:sym typeface="Proxima Nova"/>
              </a:rPr>
              <a:t>GCP APIs access</a:t>
            </a:r>
            <a:r>
              <a:rPr lang="en" sz="1100" b="1" i="0" u="none" strike="noStrike" cap="none">
                <a:solidFill>
                  <a:schemeClr val="lt1"/>
                </a:solidFill>
                <a:latin typeface="Proxima Nova"/>
                <a:ea typeface="Proxima Nova"/>
                <a:cs typeface="Proxima Nova"/>
                <a:sym typeface="Proxima Nova"/>
              </a:rPr>
              <a:t> — </a:t>
            </a:r>
            <a:r>
              <a:rPr lang="en" sz="1100" i="0" u="none" strike="noStrike" cap="none">
                <a:solidFill>
                  <a:schemeClr val="lt1"/>
                </a:solidFill>
                <a:latin typeface="Proxima Nova"/>
                <a:ea typeface="Proxima Nova"/>
                <a:cs typeface="Proxima Nova"/>
                <a:sym typeface="Proxima Nova"/>
              </a:rPr>
              <a:t>The GCP Service Broker allows apps to transparently access Google Cloud APIs, from anywhere. Easily move workloads to/from Google Container Engine (GKE).</a:t>
            </a:r>
            <a:endParaRPr sz="1100" i="0" u="none" strike="noStrike" cap="none">
              <a:solidFill>
                <a:schemeClr val="lt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Font typeface="Proxima Nova"/>
              <a:buNone/>
            </a:pPr>
            <a:r>
              <a:rPr lang="en" sz="1100" i="0" u="none" strike="noStrike" cap="none">
                <a:solidFill>
                  <a:schemeClr val="lt1"/>
                </a:solidFill>
                <a:latin typeface="Proxima Nova"/>
                <a:ea typeface="Proxima Nova"/>
                <a:cs typeface="Proxima Nova"/>
                <a:sym typeface="Proxima Nova"/>
              </a:rPr>
              <a:t/>
            </a:r>
            <a:br>
              <a:rPr lang="en" sz="1100" i="0" u="none" strike="noStrike" cap="none">
                <a:solidFill>
                  <a:schemeClr val="lt1"/>
                </a:solidFill>
                <a:latin typeface="Proxima Nova"/>
                <a:ea typeface="Proxima Nova"/>
                <a:cs typeface="Proxima Nova"/>
                <a:sym typeface="Proxima Nova"/>
              </a:rPr>
            </a:br>
            <a:r>
              <a:rPr lang="en" sz="1100" b="1" i="0" u="none" strike="noStrike" cap="none">
                <a:solidFill>
                  <a:schemeClr val="lt2"/>
                </a:solidFill>
                <a:latin typeface="Proxima Nova"/>
                <a:ea typeface="Proxima Nova"/>
                <a:cs typeface="Proxima Nova"/>
                <a:sym typeface="Proxima Nova"/>
              </a:rPr>
              <a:t>Fully automated Ops</a:t>
            </a:r>
            <a:r>
              <a:rPr lang="en" sz="1100" b="1" i="0" u="none" strike="noStrike" cap="none">
                <a:solidFill>
                  <a:schemeClr val="lt1"/>
                </a:solidFill>
                <a:latin typeface="Proxima Nova"/>
                <a:ea typeface="Proxima Nova"/>
                <a:cs typeface="Proxima Nova"/>
                <a:sym typeface="Proxima Nova"/>
              </a:rPr>
              <a:t> — </a:t>
            </a:r>
            <a:r>
              <a:rPr lang="en" sz="1100" i="0" u="none" strike="noStrike" cap="none">
                <a:solidFill>
                  <a:schemeClr val="lt1"/>
                </a:solidFill>
                <a:latin typeface="Proxima Nova"/>
                <a:ea typeface="Proxima Nova"/>
                <a:cs typeface="Proxima Nova"/>
                <a:sym typeface="Proxima Nova"/>
              </a:rPr>
              <a:t>Fully automated deploy, scale, patch, upgrade. No downtime. Use CD pipelines to deploy your platform, too.</a:t>
            </a:r>
            <a:endParaRPr sz="1100">
              <a:solidFill>
                <a:schemeClr val="lt1"/>
              </a:solidFill>
              <a:latin typeface="Proxima Nova"/>
              <a:ea typeface="Proxima Nova"/>
              <a:cs typeface="Proxima Nova"/>
              <a:sym typeface="Proxima Nova"/>
            </a:endParaRPr>
          </a:p>
        </p:txBody>
      </p:sp>
      <p:sp>
        <p:nvSpPr>
          <p:cNvPr id="823" name="Shape 823"/>
          <p:cNvSpPr/>
          <p:nvPr/>
        </p:nvSpPr>
        <p:spPr>
          <a:xfrm>
            <a:off x="790575" y="391008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lt1"/>
                </a:solidFill>
                <a:latin typeface="Proxima Nova"/>
                <a:ea typeface="Proxima Nova"/>
                <a:cs typeface="Proxima Nova"/>
                <a:sym typeface="Proxima Nova"/>
              </a:rPr>
              <a:t>VMware</a:t>
            </a:r>
            <a:endParaRPr sz="600">
              <a:solidFill>
                <a:schemeClr val="lt1"/>
              </a:solidFill>
              <a:latin typeface="Proxima Nova"/>
              <a:ea typeface="Proxima Nova"/>
              <a:cs typeface="Proxima Nova"/>
              <a:sym typeface="Proxima Nova"/>
            </a:endParaRPr>
          </a:p>
        </p:txBody>
      </p:sp>
      <p:sp>
        <p:nvSpPr>
          <p:cNvPr id="824" name="Shape 824"/>
          <p:cNvSpPr/>
          <p:nvPr/>
        </p:nvSpPr>
        <p:spPr>
          <a:xfrm>
            <a:off x="1436142" y="391008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lt1"/>
                </a:solidFill>
                <a:latin typeface="Proxima Nova"/>
                <a:ea typeface="Proxima Nova"/>
                <a:cs typeface="Proxima Nova"/>
                <a:sym typeface="Proxima Nova"/>
              </a:rPr>
              <a:t>GCP</a:t>
            </a:r>
            <a:endParaRPr sz="600">
              <a:solidFill>
                <a:schemeClr val="lt1"/>
              </a:solidFill>
              <a:latin typeface="Proxima Nova"/>
              <a:ea typeface="Proxima Nova"/>
              <a:cs typeface="Proxima Nova"/>
              <a:sym typeface="Proxima Nova"/>
            </a:endParaRPr>
          </a:p>
        </p:txBody>
      </p:sp>
      <p:sp>
        <p:nvSpPr>
          <p:cNvPr id="825" name="Shape 825"/>
          <p:cNvSpPr/>
          <p:nvPr/>
        </p:nvSpPr>
        <p:spPr>
          <a:xfrm>
            <a:off x="2062275" y="391008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lt1"/>
                </a:solidFill>
                <a:latin typeface="Proxima Nova"/>
                <a:ea typeface="Proxima Nova"/>
                <a:cs typeface="Proxima Nova"/>
                <a:sym typeface="Proxima Nova"/>
              </a:rPr>
              <a:t>Azure</a:t>
            </a:r>
            <a:endParaRPr sz="600">
              <a:solidFill>
                <a:schemeClr val="lt1"/>
              </a:solidFill>
              <a:latin typeface="Proxima Nova"/>
              <a:ea typeface="Proxima Nova"/>
              <a:cs typeface="Proxima Nova"/>
              <a:sym typeface="Proxima Nova"/>
            </a:endParaRPr>
          </a:p>
        </p:txBody>
      </p:sp>
      <p:sp>
        <p:nvSpPr>
          <p:cNvPr id="826" name="Shape 826"/>
          <p:cNvSpPr/>
          <p:nvPr/>
        </p:nvSpPr>
        <p:spPr>
          <a:xfrm>
            <a:off x="2696700" y="391008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lt1"/>
                </a:solidFill>
                <a:latin typeface="Proxima Nova"/>
                <a:ea typeface="Proxima Nova"/>
                <a:cs typeface="Proxima Nova"/>
                <a:sym typeface="Proxima Nova"/>
              </a:rPr>
              <a:t>Openstack</a:t>
            </a:r>
            <a:endParaRPr sz="600">
              <a:solidFill>
                <a:schemeClr val="lt1"/>
              </a:solidFill>
              <a:latin typeface="Proxima Nova"/>
              <a:ea typeface="Proxima Nova"/>
              <a:cs typeface="Proxima Nova"/>
              <a:sym typeface="Proxima Nova"/>
            </a:endParaRPr>
          </a:p>
        </p:txBody>
      </p:sp>
      <p:sp>
        <p:nvSpPr>
          <p:cNvPr id="827" name="Shape 827"/>
          <p:cNvSpPr/>
          <p:nvPr/>
        </p:nvSpPr>
        <p:spPr>
          <a:xfrm>
            <a:off x="3331125" y="3910081"/>
            <a:ext cx="560344" cy="32556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lt1"/>
                </a:solidFill>
                <a:latin typeface="Proxima Nova"/>
                <a:ea typeface="Proxima Nova"/>
                <a:cs typeface="Proxima Nova"/>
                <a:sym typeface="Proxima Nova"/>
              </a:rPr>
              <a:t>AWS</a:t>
            </a:r>
            <a:endParaRPr sz="600">
              <a:solidFill>
                <a:schemeClr val="lt1"/>
              </a:solidFill>
              <a:latin typeface="Proxima Nova"/>
              <a:ea typeface="Proxima Nova"/>
              <a:cs typeface="Proxima Nova"/>
              <a:sym typeface="Proxima Nova"/>
            </a:endParaRPr>
          </a:p>
        </p:txBody>
      </p:sp>
      <p:grpSp>
        <p:nvGrpSpPr>
          <p:cNvPr id="828" name="Shape 828"/>
          <p:cNvGrpSpPr/>
          <p:nvPr/>
        </p:nvGrpSpPr>
        <p:grpSpPr>
          <a:xfrm>
            <a:off x="777212" y="476303"/>
            <a:ext cx="3149062" cy="682623"/>
            <a:chOff x="238125" y="2073750"/>
            <a:chExt cx="7142350" cy="1548250"/>
          </a:xfrm>
        </p:grpSpPr>
        <p:sp>
          <p:nvSpPr>
            <p:cNvPr id="829" name="Shape 829"/>
            <p:cNvSpPr/>
            <p:nvPr/>
          </p:nvSpPr>
          <p:spPr>
            <a:xfrm>
              <a:off x="1016075" y="2075975"/>
              <a:ext cx="723600" cy="1051525"/>
            </a:xfrm>
            <a:custGeom>
              <a:avLst/>
              <a:gdLst/>
              <a:ahLst/>
              <a:cxnLst/>
              <a:rect l="0" t="0" r="0" b="0"/>
              <a:pathLst>
                <a:path w="28944" h="42061" extrusionOk="0">
                  <a:moveTo>
                    <a:pt x="6469" y="0"/>
                  </a:moveTo>
                  <a:cubicBezTo>
                    <a:pt x="6377" y="0"/>
                    <a:pt x="6272" y="32"/>
                    <a:pt x="6162" y="100"/>
                  </a:cubicBezTo>
                  <a:lnTo>
                    <a:pt x="679" y="3576"/>
                  </a:lnTo>
                  <a:cubicBezTo>
                    <a:pt x="312" y="3831"/>
                    <a:pt x="1" y="4396"/>
                    <a:pt x="1" y="4848"/>
                  </a:cubicBezTo>
                  <a:lnTo>
                    <a:pt x="1" y="29862"/>
                  </a:lnTo>
                  <a:cubicBezTo>
                    <a:pt x="1" y="30314"/>
                    <a:pt x="312" y="30851"/>
                    <a:pt x="707" y="31049"/>
                  </a:cubicBezTo>
                  <a:lnTo>
                    <a:pt x="21679" y="41931"/>
                  </a:lnTo>
                  <a:cubicBezTo>
                    <a:pt x="21852" y="42017"/>
                    <a:pt x="22074" y="42061"/>
                    <a:pt x="22300" y="42061"/>
                  </a:cubicBezTo>
                  <a:cubicBezTo>
                    <a:pt x="22590" y="42061"/>
                    <a:pt x="22886" y="41989"/>
                    <a:pt x="23093" y="41846"/>
                  </a:cubicBezTo>
                  <a:lnTo>
                    <a:pt x="28576" y="38369"/>
                  </a:lnTo>
                  <a:cubicBezTo>
                    <a:pt x="28943" y="38143"/>
                    <a:pt x="28943" y="37776"/>
                    <a:pt x="28519" y="37550"/>
                  </a:cubicBezTo>
                  <a:lnTo>
                    <a:pt x="7576" y="26696"/>
                  </a:lnTo>
                  <a:cubicBezTo>
                    <a:pt x="7180" y="26499"/>
                    <a:pt x="6841" y="25961"/>
                    <a:pt x="6841" y="25509"/>
                  </a:cubicBezTo>
                  <a:lnTo>
                    <a:pt x="6841" y="496"/>
                  </a:lnTo>
                  <a:cubicBezTo>
                    <a:pt x="6841" y="178"/>
                    <a:pt x="6688" y="0"/>
                    <a:pt x="6469" y="0"/>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0" name="Shape 830"/>
            <p:cNvSpPr/>
            <p:nvPr/>
          </p:nvSpPr>
          <p:spPr>
            <a:xfrm>
              <a:off x="1016075" y="2073750"/>
              <a:ext cx="731375" cy="1053750"/>
            </a:xfrm>
            <a:custGeom>
              <a:avLst/>
              <a:gdLst/>
              <a:ahLst/>
              <a:cxnLst/>
              <a:rect l="0" t="0" r="0" b="0"/>
              <a:pathLst>
                <a:path w="29255" h="42150" extrusionOk="0">
                  <a:moveTo>
                    <a:pt x="21425" y="41878"/>
                  </a:moveTo>
                  <a:cubicBezTo>
                    <a:pt x="21444" y="41891"/>
                    <a:pt x="21464" y="41902"/>
                    <a:pt x="21485" y="41912"/>
                  </a:cubicBezTo>
                  <a:lnTo>
                    <a:pt x="21485" y="41912"/>
                  </a:lnTo>
                  <a:lnTo>
                    <a:pt x="21425" y="41878"/>
                  </a:lnTo>
                  <a:close/>
                  <a:moveTo>
                    <a:pt x="6936" y="0"/>
                  </a:moveTo>
                  <a:cubicBezTo>
                    <a:pt x="6652" y="0"/>
                    <a:pt x="6364" y="65"/>
                    <a:pt x="6162" y="189"/>
                  </a:cubicBezTo>
                  <a:lnTo>
                    <a:pt x="679" y="3665"/>
                  </a:lnTo>
                  <a:cubicBezTo>
                    <a:pt x="312" y="3920"/>
                    <a:pt x="1" y="4485"/>
                    <a:pt x="1" y="4937"/>
                  </a:cubicBezTo>
                  <a:lnTo>
                    <a:pt x="1" y="5192"/>
                  </a:lnTo>
                  <a:cubicBezTo>
                    <a:pt x="1" y="4824"/>
                    <a:pt x="283" y="4542"/>
                    <a:pt x="651" y="4542"/>
                  </a:cubicBezTo>
                  <a:cubicBezTo>
                    <a:pt x="820" y="4542"/>
                    <a:pt x="990" y="4626"/>
                    <a:pt x="990" y="4626"/>
                  </a:cubicBezTo>
                  <a:lnTo>
                    <a:pt x="21679" y="15367"/>
                  </a:lnTo>
                  <a:cubicBezTo>
                    <a:pt x="22075" y="15565"/>
                    <a:pt x="22414" y="16102"/>
                    <a:pt x="22414" y="16554"/>
                  </a:cubicBezTo>
                  <a:lnTo>
                    <a:pt x="22414" y="41285"/>
                  </a:lnTo>
                  <a:cubicBezTo>
                    <a:pt x="22414" y="41652"/>
                    <a:pt x="22103" y="41963"/>
                    <a:pt x="21736" y="41963"/>
                  </a:cubicBezTo>
                  <a:cubicBezTo>
                    <a:pt x="21648" y="41963"/>
                    <a:pt x="21560" y="41946"/>
                    <a:pt x="21485" y="41912"/>
                  </a:cubicBezTo>
                  <a:lnTo>
                    <a:pt x="21485" y="41912"/>
                  </a:lnTo>
                  <a:lnTo>
                    <a:pt x="21679" y="42020"/>
                  </a:lnTo>
                  <a:cubicBezTo>
                    <a:pt x="21852" y="42106"/>
                    <a:pt x="22074" y="42150"/>
                    <a:pt x="22300" y="42150"/>
                  </a:cubicBezTo>
                  <a:cubicBezTo>
                    <a:pt x="22590" y="42150"/>
                    <a:pt x="22886" y="42078"/>
                    <a:pt x="23093" y="41935"/>
                  </a:cubicBezTo>
                  <a:lnTo>
                    <a:pt x="28576" y="38458"/>
                  </a:lnTo>
                  <a:cubicBezTo>
                    <a:pt x="28943" y="38232"/>
                    <a:pt x="29254" y="37667"/>
                    <a:pt x="29254" y="37215"/>
                  </a:cubicBezTo>
                  <a:lnTo>
                    <a:pt x="29254" y="12201"/>
                  </a:lnTo>
                  <a:cubicBezTo>
                    <a:pt x="29254" y="11749"/>
                    <a:pt x="28943" y="11212"/>
                    <a:pt x="28519" y="10986"/>
                  </a:cubicBezTo>
                  <a:lnTo>
                    <a:pt x="7576" y="132"/>
                  </a:lnTo>
                  <a:cubicBezTo>
                    <a:pt x="7397" y="43"/>
                    <a:pt x="7168" y="0"/>
                    <a:pt x="6936" y="0"/>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1" name="Shape 831"/>
            <p:cNvSpPr/>
            <p:nvPr/>
          </p:nvSpPr>
          <p:spPr>
            <a:xfrm>
              <a:off x="627450" y="2322800"/>
              <a:ext cx="723575" cy="1051600"/>
            </a:xfrm>
            <a:custGeom>
              <a:avLst/>
              <a:gdLst/>
              <a:ahLst/>
              <a:cxnLst/>
              <a:rect l="0" t="0" r="0" b="0"/>
              <a:pathLst>
                <a:path w="28943" h="42064" extrusionOk="0">
                  <a:moveTo>
                    <a:pt x="6486" y="1"/>
                  </a:moveTo>
                  <a:cubicBezTo>
                    <a:pt x="6389" y="1"/>
                    <a:pt x="6278" y="39"/>
                    <a:pt x="6162" y="119"/>
                  </a:cubicBezTo>
                  <a:lnTo>
                    <a:pt x="679" y="3596"/>
                  </a:lnTo>
                  <a:cubicBezTo>
                    <a:pt x="311" y="3822"/>
                    <a:pt x="1" y="4387"/>
                    <a:pt x="1" y="4839"/>
                  </a:cubicBezTo>
                  <a:lnTo>
                    <a:pt x="1" y="29881"/>
                  </a:lnTo>
                  <a:cubicBezTo>
                    <a:pt x="1" y="30305"/>
                    <a:pt x="311" y="30842"/>
                    <a:pt x="707" y="31068"/>
                  </a:cubicBezTo>
                  <a:lnTo>
                    <a:pt x="21679" y="41922"/>
                  </a:lnTo>
                  <a:cubicBezTo>
                    <a:pt x="21865" y="42015"/>
                    <a:pt x="22106" y="42064"/>
                    <a:pt x="22348" y="42064"/>
                  </a:cubicBezTo>
                  <a:cubicBezTo>
                    <a:pt x="22622" y="42064"/>
                    <a:pt x="22897" y="42001"/>
                    <a:pt x="23092" y="41865"/>
                  </a:cubicBezTo>
                  <a:lnTo>
                    <a:pt x="28576" y="38389"/>
                  </a:lnTo>
                  <a:cubicBezTo>
                    <a:pt x="28943" y="38134"/>
                    <a:pt x="28943" y="37767"/>
                    <a:pt x="28519" y="37569"/>
                  </a:cubicBezTo>
                  <a:lnTo>
                    <a:pt x="7575" y="26716"/>
                  </a:lnTo>
                  <a:cubicBezTo>
                    <a:pt x="7180" y="26490"/>
                    <a:pt x="6840" y="25953"/>
                    <a:pt x="6840" y="25500"/>
                  </a:cubicBezTo>
                  <a:lnTo>
                    <a:pt x="6840" y="487"/>
                  </a:lnTo>
                  <a:cubicBezTo>
                    <a:pt x="6840" y="178"/>
                    <a:pt x="6695" y="1"/>
                    <a:pt x="6486"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2" name="Shape 832"/>
            <p:cNvSpPr/>
            <p:nvPr/>
          </p:nvSpPr>
          <p:spPr>
            <a:xfrm>
              <a:off x="627450" y="2320525"/>
              <a:ext cx="731350" cy="1053875"/>
            </a:xfrm>
            <a:custGeom>
              <a:avLst/>
              <a:gdLst/>
              <a:ahLst/>
              <a:cxnLst/>
              <a:rect l="0" t="0" r="0" b="0"/>
              <a:pathLst>
                <a:path w="29254" h="42155" extrusionOk="0">
                  <a:moveTo>
                    <a:pt x="6926" y="0"/>
                  </a:moveTo>
                  <a:cubicBezTo>
                    <a:pt x="6646" y="0"/>
                    <a:pt x="6362" y="72"/>
                    <a:pt x="6162" y="210"/>
                  </a:cubicBezTo>
                  <a:lnTo>
                    <a:pt x="679" y="3687"/>
                  </a:lnTo>
                  <a:cubicBezTo>
                    <a:pt x="311" y="3913"/>
                    <a:pt x="1" y="4478"/>
                    <a:pt x="1" y="4930"/>
                  </a:cubicBezTo>
                  <a:lnTo>
                    <a:pt x="1" y="5213"/>
                  </a:lnTo>
                  <a:cubicBezTo>
                    <a:pt x="1" y="4846"/>
                    <a:pt x="283" y="4563"/>
                    <a:pt x="651" y="4563"/>
                  </a:cubicBezTo>
                  <a:cubicBezTo>
                    <a:pt x="820" y="4563"/>
                    <a:pt x="990" y="4648"/>
                    <a:pt x="990" y="4648"/>
                  </a:cubicBezTo>
                  <a:lnTo>
                    <a:pt x="21679" y="15360"/>
                  </a:lnTo>
                  <a:cubicBezTo>
                    <a:pt x="22075" y="15586"/>
                    <a:pt x="22414" y="16095"/>
                    <a:pt x="22414" y="16547"/>
                  </a:cubicBezTo>
                  <a:lnTo>
                    <a:pt x="22414" y="41306"/>
                  </a:lnTo>
                  <a:cubicBezTo>
                    <a:pt x="22414" y="41674"/>
                    <a:pt x="22103" y="41956"/>
                    <a:pt x="21736" y="41956"/>
                  </a:cubicBezTo>
                  <a:cubicBezTo>
                    <a:pt x="21623" y="41956"/>
                    <a:pt x="21509" y="41928"/>
                    <a:pt x="21425" y="41872"/>
                  </a:cubicBezTo>
                  <a:cubicBezTo>
                    <a:pt x="21425" y="41872"/>
                    <a:pt x="21425" y="41872"/>
                    <a:pt x="21425" y="41900"/>
                  </a:cubicBezTo>
                  <a:lnTo>
                    <a:pt x="21679" y="42013"/>
                  </a:lnTo>
                  <a:cubicBezTo>
                    <a:pt x="21865" y="42106"/>
                    <a:pt x="22106" y="42155"/>
                    <a:pt x="22348" y="42155"/>
                  </a:cubicBezTo>
                  <a:cubicBezTo>
                    <a:pt x="22622" y="42155"/>
                    <a:pt x="22897" y="42092"/>
                    <a:pt x="23092" y="41956"/>
                  </a:cubicBezTo>
                  <a:lnTo>
                    <a:pt x="28576" y="38480"/>
                  </a:lnTo>
                  <a:cubicBezTo>
                    <a:pt x="28943" y="38225"/>
                    <a:pt x="29254" y="37660"/>
                    <a:pt x="29254" y="37236"/>
                  </a:cubicBezTo>
                  <a:lnTo>
                    <a:pt x="29254" y="12194"/>
                  </a:lnTo>
                  <a:cubicBezTo>
                    <a:pt x="29254" y="11742"/>
                    <a:pt x="28943" y="11205"/>
                    <a:pt x="28519" y="11007"/>
                  </a:cubicBezTo>
                  <a:lnTo>
                    <a:pt x="7575" y="154"/>
                  </a:lnTo>
                  <a:cubicBezTo>
                    <a:pt x="7395" y="51"/>
                    <a:pt x="7162" y="0"/>
                    <a:pt x="6926" y="0"/>
                  </a:cubicBezTo>
                  <a:close/>
                </a:path>
              </a:pathLst>
            </a:custGeom>
            <a:solidFill>
              <a:srgbClr val="1AB1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3" name="Shape 833"/>
            <p:cNvSpPr/>
            <p:nvPr/>
          </p:nvSpPr>
          <p:spPr>
            <a:xfrm>
              <a:off x="238125" y="2570125"/>
              <a:ext cx="723575" cy="1051875"/>
            </a:xfrm>
            <a:custGeom>
              <a:avLst/>
              <a:gdLst/>
              <a:ahLst/>
              <a:cxnLst/>
              <a:rect l="0" t="0" r="0" b="0"/>
              <a:pathLst>
                <a:path w="28943" h="42075" extrusionOk="0">
                  <a:moveTo>
                    <a:pt x="6486" y="0"/>
                  </a:moveTo>
                  <a:cubicBezTo>
                    <a:pt x="6389" y="0"/>
                    <a:pt x="6278" y="38"/>
                    <a:pt x="6162" y="119"/>
                  </a:cubicBezTo>
                  <a:lnTo>
                    <a:pt x="678" y="3595"/>
                  </a:lnTo>
                  <a:cubicBezTo>
                    <a:pt x="311" y="3850"/>
                    <a:pt x="0" y="4387"/>
                    <a:pt x="0" y="4839"/>
                  </a:cubicBezTo>
                  <a:lnTo>
                    <a:pt x="0" y="29881"/>
                  </a:lnTo>
                  <a:cubicBezTo>
                    <a:pt x="0" y="30305"/>
                    <a:pt x="339" y="30842"/>
                    <a:pt x="735" y="31068"/>
                  </a:cubicBezTo>
                  <a:lnTo>
                    <a:pt x="21679" y="41921"/>
                  </a:lnTo>
                  <a:cubicBezTo>
                    <a:pt x="21872" y="42024"/>
                    <a:pt x="22106" y="42075"/>
                    <a:pt x="22339" y="42075"/>
                  </a:cubicBezTo>
                  <a:cubicBezTo>
                    <a:pt x="22617" y="42075"/>
                    <a:pt x="22892" y="42003"/>
                    <a:pt x="23092" y="41865"/>
                  </a:cubicBezTo>
                  <a:lnTo>
                    <a:pt x="28575" y="38388"/>
                  </a:lnTo>
                  <a:cubicBezTo>
                    <a:pt x="28942" y="38134"/>
                    <a:pt x="28942" y="37766"/>
                    <a:pt x="28547" y="37569"/>
                  </a:cubicBezTo>
                  <a:lnTo>
                    <a:pt x="7575" y="26715"/>
                  </a:lnTo>
                  <a:cubicBezTo>
                    <a:pt x="7179" y="26489"/>
                    <a:pt x="6840" y="25952"/>
                    <a:pt x="6840" y="25528"/>
                  </a:cubicBezTo>
                  <a:lnTo>
                    <a:pt x="6840" y="486"/>
                  </a:lnTo>
                  <a:cubicBezTo>
                    <a:pt x="6840" y="177"/>
                    <a:pt x="6695" y="0"/>
                    <a:pt x="6486" y="0"/>
                  </a:cubicBezTo>
                  <a:close/>
                </a:path>
              </a:pathLst>
            </a:custGeom>
            <a:solidFill>
              <a:srgbClr val="1663A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4" name="Shape 834"/>
            <p:cNvSpPr/>
            <p:nvPr/>
          </p:nvSpPr>
          <p:spPr>
            <a:xfrm>
              <a:off x="238125" y="2567825"/>
              <a:ext cx="731350" cy="1054175"/>
            </a:xfrm>
            <a:custGeom>
              <a:avLst/>
              <a:gdLst/>
              <a:ahLst/>
              <a:cxnLst/>
              <a:rect l="0" t="0" r="0" b="0"/>
              <a:pathLst>
                <a:path w="29254" h="42167" extrusionOk="0">
                  <a:moveTo>
                    <a:pt x="6926" y="1"/>
                  </a:moveTo>
                  <a:cubicBezTo>
                    <a:pt x="6645" y="1"/>
                    <a:pt x="6361" y="72"/>
                    <a:pt x="6162" y="211"/>
                  </a:cubicBezTo>
                  <a:lnTo>
                    <a:pt x="678" y="3687"/>
                  </a:lnTo>
                  <a:cubicBezTo>
                    <a:pt x="311" y="3942"/>
                    <a:pt x="0" y="4479"/>
                    <a:pt x="0" y="4931"/>
                  </a:cubicBezTo>
                  <a:lnTo>
                    <a:pt x="0" y="5213"/>
                  </a:lnTo>
                  <a:cubicBezTo>
                    <a:pt x="0" y="4846"/>
                    <a:pt x="311" y="4563"/>
                    <a:pt x="650" y="4563"/>
                  </a:cubicBezTo>
                  <a:cubicBezTo>
                    <a:pt x="820" y="4563"/>
                    <a:pt x="989" y="4648"/>
                    <a:pt x="989" y="4648"/>
                  </a:cubicBezTo>
                  <a:lnTo>
                    <a:pt x="21679" y="15360"/>
                  </a:lnTo>
                  <a:cubicBezTo>
                    <a:pt x="22103" y="15586"/>
                    <a:pt x="22413" y="16123"/>
                    <a:pt x="22413" y="16547"/>
                  </a:cubicBezTo>
                  <a:lnTo>
                    <a:pt x="22413" y="41307"/>
                  </a:lnTo>
                  <a:cubicBezTo>
                    <a:pt x="22413" y="41674"/>
                    <a:pt x="22131" y="41957"/>
                    <a:pt x="21763" y="41957"/>
                  </a:cubicBezTo>
                  <a:cubicBezTo>
                    <a:pt x="21650" y="41957"/>
                    <a:pt x="21537" y="41929"/>
                    <a:pt x="21424" y="41900"/>
                  </a:cubicBezTo>
                  <a:lnTo>
                    <a:pt x="21424" y="41900"/>
                  </a:lnTo>
                  <a:lnTo>
                    <a:pt x="21679" y="42013"/>
                  </a:lnTo>
                  <a:cubicBezTo>
                    <a:pt x="21872" y="42116"/>
                    <a:pt x="22106" y="42167"/>
                    <a:pt x="22339" y="42167"/>
                  </a:cubicBezTo>
                  <a:cubicBezTo>
                    <a:pt x="22617" y="42167"/>
                    <a:pt x="22892" y="42095"/>
                    <a:pt x="23092" y="41957"/>
                  </a:cubicBezTo>
                  <a:lnTo>
                    <a:pt x="28575" y="38480"/>
                  </a:lnTo>
                  <a:cubicBezTo>
                    <a:pt x="28942" y="38226"/>
                    <a:pt x="29253" y="37661"/>
                    <a:pt x="29253" y="37237"/>
                  </a:cubicBezTo>
                  <a:lnTo>
                    <a:pt x="29253" y="12195"/>
                  </a:lnTo>
                  <a:cubicBezTo>
                    <a:pt x="29253" y="11742"/>
                    <a:pt x="28942" y="11205"/>
                    <a:pt x="28547" y="11008"/>
                  </a:cubicBezTo>
                  <a:lnTo>
                    <a:pt x="7575" y="154"/>
                  </a:lnTo>
                  <a:cubicBezTo>
                    <a:pt x="7394" y="51"/>
                    <a:pt x="7161" y="1"/>
                    <a:pt x="6926" y="1"/>
                  </a:cubicBezTo>
                  <a:close/>
                </a:path>
              </a:pathLst>
            </a:custGeom>
            <a:solidFill>
              <a:srgbClr val="1FA1E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5" name="Shape 835"/>
            <p:cNvSpPr/>
            <p:nvPr/>
          </p:nvSpPr>
          <p:spPr>
            <a:xfrm>
              <a:off x="2096475" y="2356150"/>
              <a:ext cx="318700" cy="445900"/>
            </a:xfrm>
            <a:custGeom>
              <a:avLst/>
              <a:gdLst/>
              <a:ahLst/>
              <a:cxnLst/>
              <a:rect l="0" t="0" r="0" b="0"/>
              <a:pathLst>
                <a:path w="12748" h="17836" extrusionOk="0">
                  <a:moveTo>
                    <a:pt x="6897" y="1979"/>
                  </a:moveTo>
                  <a:cubicBezTo>
                    <a:pt x="9017" y="1979"/>
                    <a:pt x="10458" y="3364"/>
                    <a:pt x="10458" y="5371"/>
                  </a:cubicBezTo>
                  <a:cubicBezTo>
                    <a:pt x="10458" y="7378"/>
                    <a:pt x="9017" y="8763"/>
                    <a:pt x="6897" y="8763"/>
                  </a:cubicBezTo>
                  <a:lnTo>
                    <a:pt x="2233" y="8763"/>
                  </a:lnTo>
                  <a:lnTo>
                    <a:pt x="2233" y="1979"/>
                  </a:lnTo>
                  <a:close/>
                  <a:moveTo>
                    <a:pt x="1" y="1"/>
                  </a:moveTo>
                  <a:lnTo>
                    <a:pt x="1" y="17835"/>
                  </a:lnTo>
                  <a:lnTo>
                    <a:pt x="2233" y="17835"/>
                  </a:lnTo>
                  <a:lnTo>
                    <a:pt x="2233" y="10741"/>
                  </a:lnTo>
                  <a:lnTo>
                    <a:pt x="7180" y="10741"/>
                  </a:lnTo>
                  <a:cubicBezTo>
                    <a:pt x="10684" y="10741"/>
                    <a:pt x="12748" y="8282"/>
                    <a:pt x="12748" y="5371"/>
                  </a:cubicBezTo>
                  <a:cubicBezTo>
                    <a:pt x="12748" y="2460"/>
                    <a:pt x="10741" y="1"/>
                    <a:pt x="7180" y="1"/>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6" name="Shape 836"/>
            <p:cNvSpPr/>
            <p:nvPr/>
          </p:nvSpPr>
          <p:spPr>
            <a:xfrm>
              <a:off x="2468150" y="2365350"/>
              <a:ext cx="67150" cy="436700"/>
            </a:xfrm>
            <a:custGeom>
              <a:avLst/>
              <a:gdLst/>
              <a:ahLst/>
              <a:cxnLst/>
              <a:rect l="0" t="0" r="0" b="0"/>
              <a:pathLst>
                <a:path w="2686" h="17468" extrusionOk="0">
                  <a:moveTo>
                    <a:pt x="1329" y="0"/>
                  </a:moveTo>
                  <a:cubicBezTo>
                    <a:pt x="622" y="0"/>
                    <a:pt x="0" y="622"/>
                    <a:pt x="0" y="1357"/>
                  </a:cubicBezTo>
                  <a:cubicBezTo>
                    <a:pt x="0" y="2120"/>
                    <a:pt x="622" y="2713"/>
                    <a:pt x="1329" y="2713"/>
                  </a:cubicBezTo>
                  <a:cubicBezTo>
                    <a:pt x="2092" y="2713"/>
                    <a:pt x="2686" y="2120"/>
                    <a:pt x="2686" y="1357"/>
                  </a:cubicBezTo>
                  <a:cubicBezTo>
                    <a:pt x="2686" y="622"/>
                    <a:pt x="2092" y="0"/>
                    <a:pt x="1329" y="0"/>
                  </a:cubicBezTo>
                  <a:close/>
                  <a:moveTo>
                    <a:pt x="340" y="4551"/>
                  </a:moveTo>
                  <a:lnTo>
                    <a:pt x="340" y="17467"/>
                  </a:lnTo>
                  <a:lnTo>
                    <a:pt x="2346" y="17467"/>
                  </a:lnTo>
                  <a:lnTo>
                    <a:pt x="2346" y="4551"/>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7" name="Shape 837"/>
            <p:cNvSpPr/>
            <p:nvPr/>
          </p:nvSpPr>
          <p:spPr>
            <a:xfrm>
              <a:off x="2569200" y="2479100"/>
              <a:ext cx="322925" cy="322950"/>
            </a:xfrm>
            <a:custGeom>
              <a:avLst/>
              <a:gdLst/>
              <a:ahLst/>
              <a:cxnLst/>
              <a:rect l="0" t="0" r="0" b="0"/>
              <a:pathLst>
                <a:path w="12917" h="12918" extrusionOk="0">
                  <a:moveTo>
                    <a:pt x="0" y="1"/>
                  </a:moveTo>
                  <a:lnTo>
                    <a:pt x="5370" y="12917"/>
                  </a:lnTo>
                  <a:lnTo>
                    <a:pt x="7547" y="12917"/>
                  </a:lnTo>
                  <a:lnTo>
                    <a:pt x="12917" y="1"/>
                  </a:lnTo>
                  <a:lnTo>
                    <a:pt x="10741" y="1"/>
                  </a:lnTo>
                  <a:lnTo>
                    <a:pt x="6473" y="10571"/>
                  </a:lnTo>
                  <a:lnTo>
                    <a:pt x="2148" y="1"/>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8" name="Shape 838"/>
            <p:cNvSpPr/>
            <p:nvPr/>
          </p:nvSpPr>
          <p:spPr>
            <a:xfrm>
              <a:off x="2915425" y="2471325"/>
              <a:ext cx="319425" cy="338500"/>
            </a:xfrm>
            <a:custGeom>
              <a:avLst/>
              <a:gdLst/>
              <a:ahLst/>
              <a:cxnLst/>
              <a:rect l="0" t="0" r="0" b="0"/>
              <a:pathLst>
                <a:path w="12777" h="13540" extrusionOk="0">
                  <a:moveTo>
                    <a:pt x="6388" y="1781"/>
                  </a:moveTo>
                  <a:cubicBezTo>
                    <a:pt x="9158" y="1781"/>
                    <a:pt x="10684" y="4127"/>
                    <a:pt x="10684" y="6756"/>
                  </a:cubicBezTo>
                  <a:cubicBezTo>
                    <a:pt x="10684" y="9384"/>
                    <a:pt x="9158" y="11759"/>
                    <a:pt x="6388" y="11759"/>
                  </a:cubicBezTo>
                  <a:cubicBezTo>
                    <a:pt x="3647" y="11759"/>
                    <a:pt x="2092" y="9384"/>
                    <a:pt x="2092" y="6756"/>
                  </a:cubicBezTo>
                  <a:cubicBezTo>
                    <a:pt x="2092" y="4127"/>
                    <a:pt x="3647" y="1781"/>
                    <a:pt x="6388" y="1781"/>
                  </a:cubicBezTo>
                  <a:close/>
                  <a:moveTo>
                    <a:pt x="6388" y="1"/>
                  </a:moveTo>
                  <a:cubicBezTo>
                    <a:pt x="2460" y="1"/>
                    <a:pt x="1" y="2997"/>
                    <a:pt x="1" y="6756"/>
                  </a:cubicBezTo>
                  <a:cubicBezTo>
                    <a:pt x="1" y="10487"/>
                    <a:pt x="2460" y="13539"/>
                    <a:pt x="6388" y="13539"/>
                  </a:cubicBezTo>
                  <a:cubicBezTo>
                    <a:pt x="10317" y="13539"/>
                    <a:pt x="12776" y="10487"/>
                    <a:pt x="12776" y="6756"/>
                  </a:cubicBezTo>
                  <a:cubicBezTo>
                    <a:pt x="12776" y="2997"/>
                    <a:pt x="10317" y="1"/>
                    <a:pt x="6388" y="1"/>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9" name="Shape 839"/>
            <p:cNvSpPr/>
            <p:nvPr/>
          </p:nvSpPr>
          <p:spPr>
            <a:xfrm>
              <a:off x="3263075" y="2390775"/>
              <a:ext cx="185150" cy="419050"/>
            </a:xfrm>
            <a:custGeom>
              <a:avLst/>
              <a:gdLst/>
              <a:ahLst/>
              <a:cxnLst/>
              <a:rect l="0" t="0" r="0" b="0"/>
              <a:pathLst>
                <a:path w="7406" h="16762" extrusionOk="0">
                  <a:moveTo>
                    <a:pt x="2149" y="1"/>
                  </a:moveTo>
                  <a:lnTo>
                    <a:pt x="2149" y="3534"/>
                  </a:lnTo>
                  <a:lnTo>
                    <a:pt x="1" y="3534"/>
                  </a:lnTo>
                  <a:lnTo>
                    <a:pt x="1" y="5286"/>
                  </a:lnTo>
                  <a:lnTo>
                    <a:pt x="2149" y="5286"/>
                  </a:lnTo>
                  <a:lnTo>
                    <a:pt x="2149" y="13737"/>
                  </a:lnTo>
                  <a:cubicBezTo>
                    <a:pt x="2149" y="15659"/>
                    <a:pt x="3110" y="16761"/>
                    <a:pt x="5003" y="16761"/>
                  </a:cubicBezTo>
                  <a:cubicBezTo>
                    <a:pt x="6190" y="16761"/>
                    <a:pt x="6897" y="16422"/>
                    <a:pt x="7406" y="15942"/>
                  </a:cubicBezTo>
                  <a:lnTo>
                    <a:pt x="6812" y="14444"/>
                  </a:lnTo>
                  <a:cubicBezTo>
                    <a:pt x="6558" y="14726"/>
                    <a:pt x="6021" y="14981"/>
                    <a:pt x="5456" y="14981"/>
                  </a:cubicBezTo>
                  <a:cubicBezTo>
                    <a:pt x="4579" y="14981"/>
                    <a:pt x="4155" y="14274"/>
                    <a:pt x="4155" y="13313"/>
                  </a:cubicBezTo>
                  <a:lnTo>
                    <a:pt x="4155" y="5286"/>
                  </a:lnTo>
                  <a:lnTo>
                    <a:pt x="6756" y="5286"/>
                  </a:lnTo>
                  <a:lnTo>
                    <a:pt x="6756" y="3534"/>
                  </a:lnTo>
                  <a:lnTo>
                    <a:pt x="4155" y="3534"/>
                  </a:lnTo>
                  <a:lnTo>
                    <a:pt x="4155" y="1"/>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0" name="Shape 840"/>
            <p:cNvSpPr/>
            <p:nvPr/>
          </p:nvSpPr>
          <p:spPr>
            <a:xfrm>
              <a:off x="3475050" y="2471325"/>
              <a:ext cx="269950" cy="338500"/>
            </a:xfrm>
            <a:custGeom>
              <a:avLst/>
              <a:gdLst/>
              <a:ahLst/>
              <a:cxnLst/>
              <a:rect l="0" t="0" r="0" b="0"/>
              <a:pathLst>
                <a:path w="10798" h="13540" extrusionOk="0">
                  <a:moveTo>
                    <a:pt x="5230" y="6445"/>
                  </a:moveTo>
                  <a:cubicBezTo>
                    <a:pt x="6643" y="6445"/>
                    <a:pt x="8028" y="6982"/>
                    <a:pt x="8791" y="8056"/>
                  </a:cubicBezTo>
                  <a:lnTo>
                    <a:pt x="8791" y="10487"/>
                  </a:lnTo>
                  <a:cubicBezTo>
                    <a:pt x="8028" y="11561"/>
                    <a:pt x="6643" y="12098"/>
                    <a:pt x="5230" y="12098"/>
                  </a:cubicBezTo>
                  <a:cubicBezTo>
                    <a:pt x="3364" y="12098"/>
                    <a:pt x="2064" y="10911"/>
                    <a:pt x="2064" y="9300"/>
                  </a:cubicBezTo>
                  <a:cubicBezTo>
                    <a:pt x="2064" y="7632"/>
                    <a:pt x="3364" y="6445"/>
                    <a:pt x="5230" y="6445"/>
                  </a:cubicBezTo>
                  <a:close/>
                  <a:moveTo>
                    <a:pt x="5795" y="1"/>
                  </a:moveTo>
                  <a:cubicBezTo>
                    <a:pt x="3675" y="1"/>
                    <a:pt x="2036" y="679"/>
                    <a:pt x="651" y="2120"/>
                  </a:cubicBezTo>
                  <a:lnTo>
                    <a:pt x="1584" y="3505"/>
                  </a:lnTo>
                  <a:cubicBezTo>
                    <a:pt x="2714" y="2290"/>
                    <a:pt x="3986" y="1725"/>
                    <a:pt x="5541" y="1725"/>
                  </a:cubicBezTo>
                  <a:cubicBezTo>
                    <a:pt x="7406" y="1725"/>
                    <a:pt x="8791" y="2714"/>
                    <a:pt x="8791" y="4438"/>
                  </a:cubicBezTo>
                  <a:lnTo>
                    <a:pt x="8791" y="6784"/>
                  </a:lnTo>
                  <a:cubicBezTo>
                    <a:pt x="7745" y="5569"/>
                    <a:pt x="6275" y="5003"/>
                    <a:pt x="4523" y="5003"/>
                  </a:cubicBezTo>
                  <a:cubicBezTo>
                    <a:pt x="2318" y="5003"/>
                    <a:pt x="1" y="6388"/>
                    <a:pt x="1" y="9271"/>
                  </a:cubicBezTo>
                  <a:cubicBezTo>
                    <a:pt x="1" y="12069"/>
                    <a:pt x="2318" y="13539"/>
                    <a:pt x="4523" y="13539"/>
                  </a:cubicBezTo>
                  <a:cubicBezTo>
                    <a:pt x="6247" y="13539"/>
                    <a:pt x="7717" y="12917"/>
                    <a:pt x="8791" y="11759"/>
                  </a:cubicBezTo>
                  <a:lnTo>
                    <a:pt x="8791" y="13228"/>
                  </a:lnTo>
                  <a:lnTo>
                    <a:pt x="10798" y="13228"/>
                  </a:lnTo>
                  <a:lnTo>
                    <a:pt x="10798" y="4353"/>
                  </a:lnTo>
                  <a:cubicBezTo>
                    <a:pt x="10798" y="1216"/>
                    <a:pt x="8537" y="1"/>
                    <a:pt x="5795" y="1"/>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1" name="Shape 841"/>
            <p:cNvSpPr/>
            <p:nvPr/>
          </p:nvSpPr>
          <p:spPr>
            <a:xfrm>
              <a:off x="3835425" y="2356150"/>
              <a:ext cx="50200" cy="445900"/>
            </a:xfrm>
            <a:custGeom>
              <a:avLst/>
              <a:gdLst/>
              <a:ahLst/>
              <a:cxnLst/>
              <a:rect l="0" t="0" r="0" b="0"/>
              <a:pathLst>
                <a:path w="2008" h="17836" extrusionOk="0">
                  <a:moveTo>
                    <a:pt x="1" y="1"/>
                  </a:moveTo>
                  <a:lnTo>
                    <a:pt x="1" y="17835"/>
                  </a:lnTo>
                  <a:lnTo>
                    <a:pt x="2007" y="17835"/>
                  </a:lnTo>
                  <a:lnTo>
                    <a:pt x="2007" y="1"/>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2" name="Shape 842"/>
            <p:cNvSpPr/>
            <p:nvPr/>
          </p:nvSpPr>
          <p:spPr>
            <a:xfrm>
              <a:off x="2067500" y="2979375"/>
              <a:ext cx="423275" cy="460725"/>
            </a:xfrm>
            <a:custGeom>
              <a:avLst/>
              <a:gdLst/>
              <a:ahLst/>
              <a:cxnLst/>
              <a:rect l="0" t="0" r="0" b="0"/>
              <a:pathLst>
                <a:path w="16931" h="18429" extrusionOk="0">
                  <a:moveTo>
                    <a:pt x="9469" y="1"/>
                  </a:moveTo>
                  <a:cubicBezTo>
                    <a:pt x="4127" y="1"/>
                    <a:pt x="1" y="3731"/>
                    <a:pt x="1" y="9215"/>
                  </a:cubicBezTo>
                  <a:cubicBezTo>
                    <a:pt x="1" y="14698"/>
                    <a:pt x="4127" y="18429"/>
                    <a:pt x="9469" y="18429"/>
                  </a:cubicBezTo>
                  <a:cubicBezTo>
                    <a:pt x="13398" y="18429"/>
                    <a:pt x="15659" y="16281"/>
                    <a:pt x="16931" y="14048"/>
                  </a:cubicBezTo>
                  <a:lnTo>
                    <a:pt x="13681" y="12493"/>
                  </a:lnTo>
                  <a:cubicBezTo>
                    <a:pt x="12917" y="13963"/>
                    <a:pt x="11306" y="15065"/>
                    <a:pt x="9469" y="15065"/>
                  </a:cubicBezTo>
                  <a:cubicBezTo>
                    <a:pt x="6247" y="15065"/>
                    <a:pt x="3901" y="12578"/>
                    <a:pt x="3901" y="9215"/>
                  </a:cubicBezTo>
                  <a:cubicBezTo>
                    <a:pt x="3901" y="5851"/>
                    <a:pt x="6247" y="3364"/>
                    <a:pt x="9469" y="3364"/>
                  </a:cubicBezTo>
                  <a:cubicBezTo>
                    <a:pt x="11306" y="3364"/>
                    <a:pt x="12917" y="4523"/>
                    <a:pt x="13681" y="5964"/>
                  </a:cubicBezTo>
                  <a:lnTo>
                    <a:pt x="16931" y="4353"/>
                  </a:lnTo>
                  <a:cubicBezTo>
                    <a:pt x="15687" y="2149"/>
                    <a:pt x="13398" y="1"/>
                    <a:pt x="9469" y="1"/>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3" name="Shape 843"/>
            <p:cNvSpPr/>
            <p:nvPr/>
          </p:nvSpPr>
          <p:spPr>
            <a:xfrm>
              <a:off x="2514775" y="3101625"/>
              <a:ext cx="341325" cy="338475"/>
            </a:xfrm>
            <a:custGeom>
              <a:avLst/>
              <a:gdLst/>
              <a:ahLst/>
              <a:cxnLst/>
              <a:rect l="0" t="0" r="0" b="0"/>
              <a:pathLst>
                <a:path w="13653" h="13539" extrusionOk="0">
                  <a:moveTo>
                    <a:pt x="6813" y="3025"/>
                  </a:moveTo>
                  <a:cubicBezTo>
                    <a:pt x="8932" y="3025"/>
                    <a:pt x="10119" y="4749"/>
                    <a:pt x="10119" y="6755"/>
                  </a:cubicBezTo>
                  <a:cubicBezTo>
                    <a:pt x="10119" y="8790"/>
                    <a:pt x="8932" y="10543"/>
                    <a:pt x="6813" y="10543"/>
                  </a:cubicBezTo>
                  <a:cubicBezTo>
                    <a:pt x="4721" y="10543"/>
                    <a:pt x="3534" y="8790"/>
                    <a:pt x="3534" y="6755"/>
                  </a:cubicBezTo>
                  <a:cubicBezTo>
                    <a:pt x="3534" y="4749"/>
                    <a:pt x="4721" y="3025"/>
                    <a:pt x="6813" y="3025"/>
                  </a:cubicBezTo>
                  <a:close/>
                  <a:moveTo>
                    <a:pt x="6813" y="0"/>
                  </a:moveTo>
                  <a:cubicBezTo>
                    <a:pt x="2573" y="0"/>
                    <a:pt x="1" y="3109"/>
                    <a:pt x="1" y="6755"/>
                  </a:cubicBezTo>
                  <a:cubicBezTo>
                    <a:pt x="1" y="10458"/>
                    <a:pt x="2573" y="13539"/>
                    <a:pt x="6813" y="13539"/>
                  </a:cubicBezTo>
                  <a:cubicBezTo>
                    <a:pt x="11080" y="13539"/>
                    <a:pt x="13652" y="10458"/>
                    <a:pt x="13652" y="6755"/>
                  </a:cubicBezTo>
                  <a:cubicBezTo>
                    <a:pt x="13652" y="3109"/>
                    <a:pt x="11080" y="0"/>
                    <a:pt x="6813" y="0"/>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4" name="Shape 844"/>
            <p:cNvSpPr/>
            <p:nvPr/>
          </p:nvSpPr>
          <p:spPr>
            <a:xfrm>
              <a:off x="2909075" y="3101625"/>
              <a:ext cx="302450" cy="330700"/>
            </a:xfrm>
            <a:custGeom>
              <a:avLst/>
              <a:gdLst/>
              <a:ahLst/>
              <a:cxnLst/>
              <a:rect l="0" t="0" r="0" b="0"/>
              <a:pathLst>
                <a:path w="12098" h="13228" extrusionOk="0">
                  <a:moveTo>
                    <a:pt x="7914" y="0"/>
                  </a:moveTo>
                  <a:cubicBezTo>
                    <a:pt x="5794" y="0"/>
                    <a:pt x="4212" y="1018"/>
                    <a:pt x="3392" y="2007"/>
                  </a:cubicBezTo>
                  <a:lnTo>
                    <a:pt x="3392" y="311"/>
                  </a:lnTo>
                  <a:lnTo>
                    <a:pt x="0" y="311"/>
                  </a:lnTo>
                  <a:lnTo>
                    <a:pt x="0" y="13228"/>
                  </a:lnTo>
                  <a:lnTo>
                    <a:pt x="3392" y="13228"/>
                  </a:lnTo>
                  <a:lnTo>
                    <a:pt x="3392" y="4551"/>
                  </a:lnTo>
                  <a:cubicBezTo>
                    <a:pt x="3957" y="3759"/>
                    <a:pt x="5003" y="3025"/>
                    <a:pt x="6331" y="3025"/>
                  </a:cubicBezTo>
                  <a:cubicBezTo>
                    <a:pt x="7773" y="3025"/>
                    <a:pt x="8706" y="3646"/>
                    <a:pt x="8706" y="5427"/>
                  </a:cubicBezTo>
                  <a:lnTo>
                    <a:pt x="8706" y="13228"/>
                  </a:lnTo>
                  <a:lnTo>
                    <a:pt x="12097" y="13228"/>
                  </a:lnTo>
                  <a:lnTo>
                    <a:pt x="12097" y="4127"/>
                  </a:lnTo>
                  <a:cubicBezTo>
                    <a:pt x="12097" y="1611"/>
                    <a:pt x="10741" y="0"/>
                    <a:pt x="7914" y="0"/>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5" name="Shape 845"/>
            <p:cNvSpPr/>
            <p:nvPr/>
          </p:nvSpPr>
          <p:spPr>
            <a:xfrm>
              <a:off x="3248950" y="3021775"/>
              <a:ext cx="216250" cy="418325"/>
            </a:xfrm>
            <a:custGeom>
              <a:avLst/>
              <a:gdLst/>
              <a:ahLst/>
              <a:cxnLst/>
              <a:rect l="0" t="0" r="0" b="0"/>
              <a:pathLst>
                <a:path w="8650" h="16733" extrusionOk="0">
                  <a:moveTo>
                    <a:pt x="2148" y="0"/>
                  </a:moveTo>
                  <a:lnTo>
                    <a:pt x="2148" y="3505"/>
                  </a:lnTo>
                  <a:lnTo>
                    <a:pt x="0" y="3505"/>
                  </a:lnTo>
                  <a:lnTo>
                    <a:pt x="0" y="6473"/>
                  </a:lnTo>
                  <a:lnTo>
                    <a:pt x="2148" y="6473"/>
                  </a:lnTo>
                  <a:lnTo>
                    <a:pt x="2148" y="13228"/>
                  </a:lnTo>
                  <a:cubicBezTo>
                    <a:pt x="2148" y="15517"/>
                    <a:pt x="3420" y="16733"/>
                    <a:pt x="5823" y="16733"/>
                  </a:cubicBezTo>
                  <a:cubicBezTo>
                    <a:pt x="7236" y="16733"/>
                    <a:pt x="8140" y="16365"/>
                    <a:pt x="8649" y="15913"/>
                  </a:cubicBezTo>
                  <a:lnTo>
                    <a:pt x="7914" y="13341"/>
                  </a:lnTo>
                  <a:cubicBezTo>
                    <a:pt x="7745" y="13539"/>
                    <a:pt x="7264" y="13737"/>
                    <a:pt x="6755" y="13737"/>
                  </a:cubicBezTo>
                  <a:cubicBezTo>
                    <a:pt x="5992" y="13737"/>
                    <a:pt x="5568" y="13115"/>
                    <a:pt x="5568" y="12295"/>
                  </a:cubicBezTo>
                  <a:lnTo>
                    <a:pt x="5568" y="6473"/>
                  </a:lnTo>
                  <a:lnTo>
                    <a:pt x="8197" y="6473"/>
                  </a:lnTo>
                  <a:lnTo>
                    <a:pt x="8197" y="3505"/>
                  </a:lnTo>
                  <a:lnTo>
                    <a:pt x="5568" y="3505"/>
                  </a:lnTo>
                  <a:lnTo>
                    <a:pt x="5568"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6" name="Shape 846"/>
            <p:cNvSpPr/>
            <p:nvPr/>
          </p:nvSpPr>
          <p:spPr>
            <a:xfrm>
              <a:off x="3481425" y="3101625"/>
              <a:ext cx="298900" cy="338475"/>
            </a:xfrm>
            <a:custGeom>
              <a:avLst/>
              <a:gdLst/>
              <a:ahLst/>
              <a:cxnLst/>
              <a:rect l="0" t="0" r="0" b="0"/>
              <a:pathLst>
                <a:path w="11956" h="13539" extrusionOk="0">
                  <a:moveTo>
                    <a:pt x="5851" y="7405"/>
                  </a:moveTo>
                  <a:cubicBezTo>
                    <a:pt x="6925" y="7405"/>
                    <a:pt x="7999" y="7773"/>
                    <a:pt x="8564" y="8536"/>
                  </a:cubicBezTo>
                  <a:lnTo>
                    <a:pt x="8564" y="10119"/>
                  </a:lnTo>
                  <a:cubicBezTo>
                    <a:pt x="7999" y="10882"/>
                    <a:pt x="6925" y="11249"/>
                    <a:pt x="5851" y="11249"/>
                  </a:cubicBezTo>
                  <a:cubicBezTo>
                    <a:pt x="4494" y="11249"/>
                    <a:pt x="3420" y="10571"/>
                    <a:pt x="3420" y="9356"/>
                  </a:cubicBezTo>
                  <a:cubicBezTo>
                    <a:pt x="3420" y="8112"/>
                    <a:pt x="4494" y="7405"/>
                    <a:pt x="5851" y="7405"/>
                  </a:cubicBezTo>
                  <a:close/>
                  <a:moveTo>
                    <a:pt x="6331" y="0"/>
                  </a:moveTo>
                  <a:cubicBezTo>
                    <a:pt x="4296" y="0"/>
                    <a:pt x="2261" y="650"/>
                    <a:pt x="679" y="2035"/>
                  </a:cubicBezTo>
                  <a:lnTo>
                    <a:pt x="1950" y="4296"/>
                  </a:lnTo>
                  <a:cubicBezTo>
                    <a:pt x="3053" y="3279"/>
                    <a:pt x="4353" y="2770"/>
                    <a:pt x="5738" y="2770"/>
                  </a:cubicBezTo>
                  <a:cubicBezTo>
                    <a:pt x="7434" y="2770"/>
                    <a:pt x="8564" y="3646"/>
                    <a:pt x="8564" y="4946"/>
                  </a:cubicBezTo>
                  <a:lnTo>
                    <a:pt x="8564" y="6671"/>
                  </a:lnTo>
                  <a:cubicBezTo>
                    <a:pt x="7716" y="5681"/>
                    <a:pt x="6190" y="5116"/>
                    <a:pt x="4466" y="5116"/>
                  </a:cubicBezTo>
                  <a:cubicBezTo>
                    <a:pt x="2431" y="5116"/>
                    <a:pt x="0" y="6247"/>
                    <a:pt x="0" y="9271"/>
                  </a:cubicBezTo>
                  <a:cubicBezTo>
                    <a:pt x="0" y="12154"/>
                    <a:pt x="2431" y="13539"/>
                    <a:pt x="4466" y="13539"/>
                  </a:cubicBezTo>
                  <a:cubicBezTo>
                    <a:pt x="6162" y="13539"/>
                    <a:pt x="7688" y="12945"/>
                    <a:pt x="8564" y="11899"/>
                  </a:cubicBezTo>
                  <a:lnTo>
                    <a:pt x="8564" y="13228"/>
                  </a:lnTo>
                  <a:lnTo>
                    <a:pt x="11956" y="13228"/>
                  </a:lnTo>
                  <a:lnTo>
                    <a:pt x="11956" y="4890"/>
                  </a:lnTo>
                  <a:cubicBezTo>
                    <a:pt x="11956" y="1187"/>
                    <a:pt x="9271" y="0"/>
                    <a:pt x="6331" y="0"/>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7" name="Shape 847"/>
            <p:cNvSpPr/>
            <p:nvPr/>
          </p:nvSpPr>
          <p:spPr>
            <a:xfrm>
              <a:off x="3846025" y="2973725"/>
              <a:ext cx="101775" cy="458600"/>
            </a:xfrm>
            <a:custGeom>
              <a:avLst/>
              <a:gdLst/>
              <a:ahLst/>
              <a:cxnLst/>
              <a:rect l="0" t="0" r="0" b="0"/>
              <a:pathLst>
                <a:path w="4071" h="18344" extrusionOk="0">
                  <a:moveTo>
                    <a:pt x="2035" y="0"/>
                  </a:moveTo>
                  <a:cubicBezTo>
                    <a:pt x="933" y="0"/>
                    <a:pt x="0" y="905"/>
                    <a:pt x="0" y="2007"/>
                  </a:cubicBezTo>
                  <a:cubicBezTo>
                    <a:pt x="0" y="3138"/>
                    <a:pt x="933" y="4042"/>
                    <a:pt x="2035" y="4042"/>
                  </a:cubicBezTo>
                  <a:cubicBezTo>
                    <a:pt x="3138" y="4042"/>
                    <a:pt x="4071" y="3138"/>
                    <a:pt x="4071" y="2007"/>
                  </a:cubicBezTo>
                  <a:cubicBezTo>
                    <a:pt x="4071" y="905"/>
                    <a:pt x="3138" y="0"/>
                    <a:pt x="2035" y="0"/>
                  </a:cubicBezTo>
                  <a:close/>
                  <a:moveTo>
                    <a:pt x="340" y="5427"/>
                  </a:moveTo>
                  <a:lnTo>
                    <a:pt x="340" y="18344"/>
                  </a:lnTo>
                  <a:lnTo>
                    <a:pt x="3731" y="18344"/>
                  </a:lnTo>
                  <a:lnTo>
                    <a:pt x="3731" y="5427"/>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8" name="Shape 848"/>
            <p:cNvSpPr/>
            <p:nvPr/>
          </p:nvSpPr>
          <p:spPr>
            <a:xfrm>
              <a:off x="4013500" y="3101625"/>
              <a:ext cx="303150" cy="330700"/>
            </a:xfrm>
            <a:custGeom>
              <a:avLst/>
              <a:gdLst/>
              <a:ahLst/>
              <a:cxnLst/>
              <a:rect l="0" t="0" r="0" b="0"/>
              <a:pathLst>
                <a:path w="12126" h="13228" extrusionOk="0">
                  <a:moveTo>
                    <a:pt x="7914" y="0"/>
                  </a:moveTo>
                  <a:cubicBezTo>
                    <a:pt x="5794" y="0"/>
                    <a:pt x="4240" y="1018"/>
                    <a:pt x="3392" y="2007"/>
                  </a:cubicBezTo>
                  <a:lnTo>
                    <a:pt x="3392" y="311"/>
                  </a:lnTo>
                  <a:lnTo>
                    <a:pt x="0" y="311"/>
                  </a:lnTo>
                  <a:lnTo>
                    <a:pt x="0" y="13228"/>
                  </a:lnTo>
                  <a:lnTo>
                    <a:pt x="3392" y="13228"/>
                  </a:lnTo>
                  <a:lnTo>
                    <a:pt x="3392" y="4551"/>
                  </a:lnTo>
                  <a:cubicBezTo>
                    <a:pt x="3957" y="3759"/>
                    <a:pt x="5003" y="3025"/>
                    <a:pt x="6331" y="3025"/>
                  </a:cubicBezTo>
                  <a:cubicBezTo>
                    <a:pt x="7773" y="3025"/>
                    <a:pt x="8705" y="3646"/>
                    <a:pt x="8705" y="5427"/>
                  </a:cubicBezTo>
                  <a:lnTo>
                    <a:pt x="8705" y="13228"/>
                  </a:lnTo>
                  <a:lnTo>
                    <a:pt x="12125" y="13228"/>
                  </a:lnTo>
                  <a:lnTo>
                    <a:pt x="12125" y="4127"/>
                  </a:lnTo>
                  <a:cubicBezTo>
                    <a:pt x="12125" y="1611"/>
                    <a:pt x="10740" y="0"/>
                    <a:pt x="7914" y="0"/>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9" name="Shape 849"/>
            <p:cNvSpPr/>
            <p:nvPr/>
          </p:nvSpPr>
          <p:spPr>
            <a:xfrm>
              <a:off x="4369625" y="3101625"/>
              <a:ext cx="328575" cy="338475"/>
            </a:xfrm>
            <a:custGeom>
              <a:avLst/>
              <a:gdLst/>
              <a:ahLst/>
              <a:cxnLst/>
              <a:rect l="0" t="0" r="0" b="0"/>
              <a:pathLst>
                <a:path w="13143" h="13539" extrusionOk="0">
                  <a:moveTo>
                    <a:pt x="6699" y="2714"/>
                  </a:moveTo>
                  <a:cubicBezTo>
                    <a:pt x="8932" y="2714"/>
                    <a:pt x="9780" y="4325"/>
                    <a:pt x="9864" y="5568"/>
                  </a:cubicBezTo>
                  <a:lnTo>
                    <a:pt x="3505" y="5568"/>
                  </a:lnTo>
                  <a:cubicBezTo>
                    <a:pt x="3675" y="4268"/>
                    <a:pt x="4579" y="2714"/>
                    <a:pt x="6699" y="2714"/>
                  </a:cubicBezTo>
                  <a:close/>
                  <a:moveTo>
                    <a:pt x="6699" y="0"/>
                  </a:moveTo>
                  <a:cubicBezTo>
                    <a:pt x="2770" y="0"/>
                    <a:pt x="0" y="3025"/>
                    <a:pt x="0" y="6755"/>
                  </a:cubicBezTo>
                  <a:cubicBezTo>
                    <a:pt x="0" y="10910"/>
                    <a:pt x="2968" y="13539"/>
                    <a:pt x="6897" y="13539"/>
                  </a:cubicBezTo>
                  <a:cubicBezTo>
                    <a:pt x="8903" y="13539"/>
                    <a:pt x="10938" y="12945"/>
                    <a:pt x="12210" y="11758"/>
                  </a:cubicBezTo>
                  <a:lnTo>
                    <a:pt x="10712" y="9582"/>
                  </a:lnTo>
                  <a:cubicBezTo>
                    <a:pt x="9893" y="10373"/>
                    <a:pt x="8366" y="10854"/>
                    <a:pt x="7264" y="10854"/>
                  </a:cubicBezTo>
                  <a:cubicBezTo>
                    <a:pt x="5088" y="10854"/>
                    <a:pt x="3788" y="9497"/>
                    <a:pt x="3561" y="7858"/>
                  </a:cubicBezTo>
                  <a:lnTo>
                    <a:pt x="13143" y="7858"/>
                  </a:lnTo>
                  <a:lnTo>
                    <a:pt x="13143" y="7123"/>
                  </a:lnTo>
                  <a:cubicBezTo>
                    <a:pt x="13143" y="2883"/>
                    <a:pt x="10543" y="0"/>
                    <a:pt x="6699" y="0"/>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0" name="Shape 850"/>
            <p:cNvSpPr/>
            <p:nvPr/>
          </p:nvSpPr>
          <p:spPr>
            <a:xfrm>
              <a:off x="4749775" y="3101625"/>
              <a:ext cx="187975" cy="330700"/>
            </a:xfrm>
            <a:custGeom>
              <a:avLst/>
              <a:gdLst/>
              <a:ahLst/>
              <a:cxnLst/>
              <a:rect l="0" t="0" r="0" b="0"/>
              <a:pathLst>
                <a:path w="7519" h="13228" extrusionOk="0">
                  <a:moveTo>
                    <a:pt x="7519" y="0"/>
                  </a:moveTo>
                  <a:cubicBezTo>
                    <a:pt x="5907" y="0"/>
                    <a:pt x="4325" y="933"/>
                    <a:pt x="3392" y="2092"/>
                  </a:cubicBezTo>
                  <a:lnTo>
                    <a:pt x="3392" y="311"/>
                  </a:lnTo>
                  <a:lnTo>
                    <a:pt x="0" y="311"/>
                  </a:lnTo>
                  <a:lnTo>
                    <a:pt x="0" y="13228"/>
                  </a:lnTo>
                  <a:lnTo>
                    <a:pt x="3392" y="13228"/>
                  </a:lnTo>
                  <a:lnTo>
                    <a:pt x="3392" y="4692"/>
                  </a:lnTo>
                  <a:cubicBezTo>
                    <a:pt x="3957" y="3872"/>
                    <a:pt x="5455" y="3222"/>
                    <a:pt x="6586" y="3222"/>
                  </a:cubicBezTo>
                  <a:cubicBezTo>
                    <a:pt x="6953" y="3222"/>
                    <a:pt x="7264" y="3251"/>
                    <a:pt x="7519" y="3307"/>
                  </a:cubicBezTo>
                  <a:lnTo>
                    <a:pt x="7519"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1" name="Shape 851"/>
            <p:cNvSpPr/>
            <p:nvPr/>
          </p:nvSpPr>
          <p:spPr>
            <a:xfrm>
              <a:off x="5113675" y="2980075"/>
              <a:ext cx="366750" cy="460025"/>
            </a:xfrm>
            <a:custGeom>
              <a:avLst/>
              <a:gdLst/>
              <a:ahLst/>
              <a:cxnLst/>
              <a:rect l="0" t="0" r="0" b="0"/>
              <a:pathLst>
                <a:path w="14670" h="18401" extrusionOk="0">
                  <a:moveTo>
                    <a:pt x="7321" y="1"/>
                  </a:moveTo>
                  <a:cubicBezTo>
                    <a:pt x="3109" y="1"/>
                    <a:pt x="566" y="2460"/>
                    <a:pt x="566" y="5428"/>
                  </a:cubicBezTo>
                  <a:cubicBezTo>
                    <a:pt x="566" y="12126"/>
                    <a:pt x="10825" y="9978"/>
                    <a:pt x="10825" y="13115"/>
                  </a:cubicBezTo>
                  <a:cubicBezTo>
                    <a:pt x="10825" y="14133"/>
                    <a:pt x="9808" y="15094"/>
                    <a:pt x="7716" y="15094"/>
                  </a:cubicBezTo>
                  <a:cubicBezTo>
                    <a:pt x="5257" y="15094"/>
                    <a:pt x="3307" y="13992"/>
                    <a:pt x="2064" y="12691"/>
                  </a:cubicBezTo>
                  <a:lnTo>
                    <a:pt x="0" y="15574"/>
                  </a:lnTo>
                  <a:cubicBezTo>
                    <a:pt x="1640" y="17270"/>
                    <a:pt x="4099" y="18401"/>
                    <a:pt x="7519" y="18401"/>
                  </a:cubicBezTo>
                  <a:cubicBezTo>
                    <a:pt x="12352" y="18401"/>
                    <a:pt x="14669" y="15942"/>
                    <a:pt x="14669" y="12691"/>
                  </a:cubicBezTo>
                  <a:cubicBezTo>
                    <a:pt x="14669" y="6049"/>
                    <a:pt x="4438" y="7943"/>
                    <a:pt x="4438" y="5117"/>
                  </a:cubicBezTo>
                  <a:cubicBezTo>
                    <a:pt x="4438" y="4043"/>
                    <a:pt x="5342" y="3308"/>
                    <a:pt x="6953" y="3308"/>
                  </a:cubicBezTo>
                  <a:cubicBezTo>
                    <a:pt x="8790" y="3308"/>
                    <a:pt x="10712" y="3930"/>
                    <a:pt x="12154" y="5258"/>
                  </a:cubicBezTo>
                  <a:lnTo>
                    <a:pt x="14274" y="2488"/>
                  </a:lnTo>
                  <a:cubicBezTo>
                    <a:pt x="12493" y="849"/>
                    <a:pt x="10147" y="1"/>
                    <a:pt x="7321" y="1"/>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2" name="Shape 852"/>
            <p:cNvSpPr/>
            <p:nvPr/>
          </p:nvSpPr>
          <p:spPr>
            <a:xfrm>
              <a:off x="5511475" y="3101625"/>
              <a:ext cx="329325" cy="338475"/>
            </a:xfrm>
            <a:custGeom>
              <a:avLst/>
              <a:gdLst/>
              <a:ahLst/>
              <a:cxnLst/>
              <a:rect l="0" t="0" r="0" b="0"/>
              <a:pathLst>
                <a:path w="13173" h="13539" extrusionOk="0">
                  <a:moveTo>
                    <a:pt x="6700" y="2714"/>
                  </a:moveTo>
                  <a:cubicBezTo>
                    <a:pt x="8932" y="2714"/>
                    <a:pt x="9780" y="4325"/>
                    <a:pt x="9865" y="5568"/>
                  </a:cubicBezTo>
                  <a:lnTo>
                    <a:pt x="3506" y="5568"/>
                  </a:lnTo>
                  <a:cubicBezTo>
                    <a:pt x="3675" y="4268"/>
                    <a:pt x="4580" y="2714"/>
                    <a:pt x="6700" y="2714"/>
                  </a:cubicBezTo>
                  <a:close/>
                  <a:moveTo>
                    <a:pt x="6700" y="0"/>
                  </a:moveTo>
                  <a:cubicBezTo>
                    <a:pt x="2771" y="0"/>
                    <a:pt x="1" y="3025"/>
                    <a:pt x="1" y="6755"/>
                  </a:cubicBezTo>
                  <a:cubicBezTo>
                    <a:pt x="1" y="10910"/>
                    <a:pt x="2969" y="13539"/>
                    <a:pt x="6897" y="13539"/>
                  </a:cubicBezTo>
                  <a:cubicBezTo>
                    <a:pt x="8904" y="13539"/>
                    <a:pt x="10939" y="12945"/>
                    <a:pt x="12211" y="11758"/>
                  </a:cubicBezTo>
                  <a:lnTo>
                    <a:pt x="10713" y="9582"/>
                  </a:lnTo>
                  <a:cubicBezTo>
                    <a:pt x="9893" y="10373"/>
                    <a:pt x="8367" y="10854"/>
                    <a:pt x="7293" y="10854"/>
                  </a:cubicBezTo>
                  <a:cubicBezTo>
                    <a:pt x="5088" y="10854"/>
                    <a:pt x="3788" y="9497"/>
                    <a:pt x="3562" y="7858"/>
                  </a:cubicBezTo>
                  <a:lnTo>
                    <a:pt x="13172" y="7858"/>
                  </a:lnTo>
                  <a:lnTo>
                    <a:pt x="13172" y="7123"/>
                  </a:lnTo>
                  <a:cubicBezTo>
                    <a:pt x="13172" y="2883"/>
                    <a:pt x="10543" y="0"/>
                    <a:pt x="6700" y="0"/>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3" name="Shape 853"/>
            <p:cNvSpPr/>
            <p:nvPr/>
          </p:nvSpPr>
          <p:spPr>
            <a:xfrm>
              <a:off x="5891650" y="3101625"/>
              <a:ext cx="187975" cy="330700"/>
            </a:xfrm>
            <a:custGeom>
              <a:avLst/>
              <a:gdLst/>
              <a:ahLst/>
              <a:cxnLst/>
              <a:rect l="0" t="0" r="0" b="0"/>
              <a:pathLst>
                <a:path w="7519" h="13228" extrusionOk="0">
                  <a:moveTo>
                    <a:pt x="7518" y="0"/>
                  </a:moveTo>
                  <a:cubicBezTo>
                    <a:pt x="5907" y="0"/>
                    <a:pt x="4324" y="933"/>
                    <a:pt x="3392" y="2092"/>
                  </a:cubicBezTo>
                  <a:lnTo>
                    <a:pt x="3392" y="311"/>
                  </a:lnTo>
                  <a:lnTo>
                    <a:pt x="0" y="311"/>
                  </a:lnTo>
                  <a:lnTo>
                    <a:pt x="0" y="13228"/>
                  </a:lnTo>
                  <a:lnTo>
                    <a:pt x="3392" y="13228"/>
                  </a:lnTo>
                  <a:lnTo>
                    <a:pt x="3392" y="4692"/>
                  </a:lnTo>
                  <a:cubicBezTo>
                    <a:pt x="3957" y="3872"/>
                    <a:pt x="5455" y="3222"/>
                    <a:pt x="6586" y="3222"/>
                  </a:cubicBezTo>
                  <a:cubicBezTo>
                    <a:pt x="6953" y="3222"/>
                    <a:pt x="7292" y="3251"/>
                    <a:pt x="7518" y="3307"/>
                  </a:cubicBezTo>
                  <a:lnTo>
                    <a:pt x="7518"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4" name="Shape 854"/>
            <p:cNvSpPr/>
            <p:nvPr/>
          </p:nvSpPr>
          <p:spPr>
            <a:xfrm>
              <a:off x="6076050" y="3109400"/>
              <a:ext cx="351225" cy="322925"/>
            </a:xfrm>
            <a:custGeom>
              <a:avLst/>
              <a:gdLst/>
              <a:ahLst/>
              <a:cxnLst/>
              <a:rect l="0" t="0" r="0" b="0"/>
              <a:pathLst>
                <a:path w="14049" h="12917" extrusionOk="0">
                  <a:moveTo>
                    <a:pt x="1" y="0"/>
                  </a:moveTo>
                  <a:lnTo>
                    <a:pt x="5202" y="12917"/>
                  </a:lnTo>
                  <a:lnTo>
                    <a:pt x="8848" y="12917"/>
                  </a:lnTo>
                  <a:lnTo>
                    <a:pt x="14048" y="0"/>
                  </a:lnTo>
                  <a:lnTo>
                    <a:pt x="10374" y="0"/>
                  </a:lnTo>
                  <a:lnTo>
                    <a:pt x="7010" y="8988"/>
                  </a:lnTo>
                  <a:lnTo>
                    <a:pt x="3647"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5" name="Shape 855"/>
            <p:cNvSpPr/>
            <p:nvPr/>
          </p:nvSpPr>
          <p:spPr>
            <a:xfrm>
              <a:off x="6446325" y="2973725"/>
              <a:ext cx="101775" cy="458600"/>
            </a:xfrm>
            <a:custGeom>
              <a:avLst/>
              <a:gdLst/>
              <a:ahLst/>
              <a:cxnLst/>
              <a:rect l="0" t="0" r="0" b="0"/>
              <a:pathLst>
                <a:path w="4071" h="18344" extrusionOk="0">
                  <a:moveTo>
                    <a:pt x="2035" y="0"/>
                  </a:moveTo>
                  <a:cubicBezTo>
                    <a:pt x="933" y="0"/>
                    <a:pt x="0" y="905"/>
                    <a:pt x="0" y="2007"/>
                  </a:cubicBezTo>
                  <a:cubicBezTo>
                    <a:pt x="0" y="3138"/>
                    <a:pt x="933" y="4042"/>
                    <a:pt x="2035" y="4042"/>
                  </a:cubicBezTo>
                  <a:cubicBezTo>
                    <a:pt x="3166" y="4042"/>
                    <a:pt x="4070" y="3138"/>
                    <a:pt x="4070" y="2007"/>
                  </a:cubicBezTo>
                  <a:cubicBezTo>
                    <a:pt x="4070" y="905"/>
                    <a:pt x="3166" y="0"/>
                    <a:pt x="2035" y="0"/>
                  </a:cubicBezTo>
                  <a:close/>
                  <a:moveTo>
                    <a:pt x="368" y="5427"/>
                  </a:moveTo>
                  <a:lnTo>
                    <a:pt x="368" y="18344"/>
                  </a:lnTo>
                  <a:lnTo>
                    <a:pt x="3759" y="18344"/>
                  </a:lnTo>
                  <a:lnTo>
                    <a:pt x="3759" y="5427"/>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6" name="Shape 856"/>
            <p:cNvSpPr/>
            <p:nvPr/>
          </p:nvSpPr>
          <p:spPr>
            <a:xfrm>
              <a:off x="6593300" y="3101625"/>
              <a:ext cx="298900" cy="338475"/>
            </a:xfrm>
            <a:custGeom>
              <a:avLst/>
              <a:gdLst/>
              <a:ahLst/>
              <a:cxnLst/>
              <a:rect l="0" t="0" r="0" b="0"/>
              <a:pathLst>
                <a:path w="11956" h="13539" extrusionOk="0">
                  <a:moveTo>
                    <a:pt x="6840" y="0"/>
                  </a:moveTo>
                  <a:cubicBezTo>
                    <a:pt x="2855" y="0"/>
                    <a:pt x="0" y="2798"/>
                    <a:pt x="0" y="6755"/>
                  </a:cubicBezTo>
                  <a:cubicBezTo>
                    <a:pt x="0" y="10741"/>
                    <a:pt x="2855" y="13539"/>
                    <a:pt x="6840" y="13539"/>
                  </a:cubicBezTo>
                  <a:cubicBezTo>
                    <a:pt x="9497" y="13539"/>
                    <a:pt x="11108" y="12408"/>
                    <a:pt x="11956" y="11193"/>
                  </a:cubicBezTo>
                  <a:lnTo>
                    <a:pt x="9723" y="9130"/>
                  </a:lnTo>
                  <a:cubicBezTo>
                    <a:pt x="9130" y="10006"/>
                    <a:pt x="8197" y="10543"/>
                    <a:pt x="7010" y="10543"/>
                  </a:cubicBezTo>
                  <a:cubicBezTo>
                    <a:pt x="4947" y="10543"/>
                    <a:pt x="3505" y="9016"/>
                    <a:pt x="3505" y="6755"/>
                  </a:cubicBezTo>
                  <a:cubicBezTo>
                    <a:pt x="3505" y="4522"/>
                    <a:pt x="4947" y="3025"/>
                    <a:pt x="7010" y="3025"/>
                  </a:cubicBezTo>
                  <a:cubicBezTo>
                    <a:pt x="8197" y="3025"/>
                    <a:pt x="9130" y="3505"/>
                    <a:pt x="9723" y="4409"/>
                  </a:cubicBezTo>
                  <a:lnTo>
                    <a:pt x="11956" y="2318"/>
                  </a:lnTo>
                  <a:cubicBezTo>
                    <a:pt x="11108" y="1159"/>
                    <a:pt x="9497" y="0"/>
                    <a:pt x="6840" y="0"/>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7" name="Shape 857"/>
            <p:cNvSpPr/>
            <p:nvPr/>
          </p:nvSpPr>
          <p:spPr>
            <a:xfrm>
              <a:off x="6916925" y="3101625"/>
              <a:ext cx="328600" cy="338475"/>
            </a:xfrm>
            <a:custGeom>
              <a:avLst/>
              <a:gdLst/>
              <a:ahLst/>
              <a:cxnLst/>
              <a:rect l="0" t="0" r="0" b="0"/>
              <a:pathLst>
                <a:path w="13144" h="13539" extrusionOk="0">
                  <a:moveTo>
                    <a:pt x="6671" y="2714"/>
                  </a:moveTo>
                  <a:cubicBezTo>
                    <a:pt x="8932" y="2714"/>
                    <a:pt x="9780" y="4325"/>
                    <a:pt x="9864" y="5568"/>
                  </a:cubicBezTo>
                  <a:lnTo>
                    <a:pt x="3505" y="5568"/>
                  </a:lnTo>
                  <a:cubicBezTo>
                    <a:pt x="3675" y="4268"/>
                    <a:pt x="4579" y="2714"/>
                    <a:pt x="6671" y="2714"/>
                  </a:cubicBezTo>
                  <a:close/>
                  <a:moveTo>
                    <a:pt x="6671" y="0"/>
                  </a:moveTo>
                  <a:cubicBezTo>
                    <a:pt x="2742" y="0"/>
                    <a:pt x="0" y="3025"/>
                    <a:pt x="0" y="6755"/>
                  </a:cubicBezTo>
                  <a:cubicBezTo>
                    <a:pt x="0" y="10910"/>
                    <a:pt x="2968" y="13539"/>
                    <a:pt x="6897" y="13539"/>
                  </a:cubicBezTo>
                  <a:cubicBezTo>
                    <a:pt x="8903" y="13539"/>
                    <a:pt x="10938" y="12945"/>
                    <a:pt x="12210" y="11758"/>
                  </a:cubicBezTo>
                  <a:lnTo>
                    <a:pt x="10712" y="9582"/>
                  </a:lnTo>
                  <a:cubicBezTo>
                    <a:pt x="9893" y="10373"/>
                    <a:pt x="8366" y="10854"/>
                    <a:pt x="7264" y="10854"/>
                  </a:cubicBezTo>
                  <a:cubicBezTo>
                    <a:pt x="5088" y="10854"/>
                    <a:pt x="3759" y="9497"/>
                    <a:pt x="3562" y="7858"/>
                  </a:cubicBezTo>
                  <a:lnTo>
                    <a:pt x="13143" y="7858"/>
                  </a:lnTo>
                  <a:lnTo>
                    <a:pt x="13143" y="7123"/>
                  </a:lnTo>
                  <a:cubicBezTo>
                    <a:pt x="13143" y="2883"/>
                    <a:pt x="10543" y="0"/>
                    <a:pt x="6671" y="0"/>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8" name="Shape 858"/>
            <p:cNvSpPr/>
            <p:nvPr/>
          </p:nvSpPr>
          <p:spPr>
            <a:xfrm>
              <a:off x="7253975" y="3109400"/>
              <a:ext cx="126500" cy="69275"/>
            </a:xfrm>
            <a:custGeom>
              <a:avLst/>
              <a:gdLst/>
              <a:ahLst/>
              <a:cxnLst/>
              <a:rect l="0" t="0" r="0" b="0"/>
              <a:pathLst>
                <a:path w="5060" h="2771" extrusionOk="0">
                  <a:moveTo>
                    <a:pt x="0" y="0"/>
                  </a:moveTo>
                  <a:lnTo>
                    <a:pt x="0" y="339"/>
                  </a:lnTo>
                  <a:lnTo>
                    <a:pt x="792" y="339"/>
                  </a:lnTo>
                  <a:lnTo>
                    <a:pt x="792" y="2770"/>
                  </a:lnTo>
                  <a:lnTo>
                    <a:pt x="1159" y="2770"/>
                  </a:lnTo>
                  <a:lnTo>
                    <a:pt x="1159" y="339"/>
                  </a:lnTo>
                  <a:lnTo>
                    <a:pt x="1922" y="339"/>
                  </a:lnTo>
                  <a:lnTo>
                    <a:pt x="1922" y="0"/>
                  </a:lnTo>
                  <a:close/>
                  <a:moveTo>
                    <a:pt x="2374" y="0"/>
                  </a:moveTo>
                  <a:lnTo>
                    <a:pt x="2374" y="2770"/>
                  </a:lnTo>
                  <a:lnTo>
                    <a:pt x="2742" y="2770"/>
                  </a:lnTo>
                  <a:lnTo>
                    <a:pt x="2742" y="481"/>
                  </a:lnTo>
                  <a:lnTo>
                    <a:pt x="3675" y="2770"/>
                  </a:lnTo>
                  <a:lnTo>
                    <a:pt x="3788" y="2770"/>
                  </a:lnTo>
                  <a:lnTo>
                    <a:pt x="4720" y="481"/>
                  </a:lnTo>
                  <a:lnTo>
                    <a:pt x="4720" y="2770"/>
                  </a:lnTo>
                  <a:lnTo>
                    <a:pt x="5059" y="2770"/>
                  </a:lnTo>
                  <a:lnTo>
                    <a:pt x="5059" y="0"/>
                  </a:lnTo>
                  <a:lnTo>
                    <a:pt x="4522" y="0"/>
                  </a:lnTo>
                  <a:lnTo>
                    <a:pt x="3731" y="2035"/>
                  </a:lnTo>
                  <a:lnTo>
                    <a:pt x="2911"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59" name="Shape 859"/>
          <p:cNvSpPr/>
          <p:nvPr/>
        </p:nvSpPr>
        <p:spPr>
          <a:xfrm rot="-5400000">
            <a:off x="-497954" y="2437613"/>
            <a:ext cx="2162700" cy="395400"/>
          </a:xfrm>
          <a:prstGeom prst="roundRect">
            <a:avLst>
              <a:gd name="adj" fmla="val 7068"/>
            </a:avLst>
          </a:prstGeom>
          <a:solidFill>
            <a:srgbClr val="78909C"/>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1200">
                <a:solidFill>
                  <a:srgbClr val="FFFFFF"/>
                </a:solidFill>
                <a:latin typeface="Proxima Nova"/>
                <a:ea typeface="Proxima Nova"/>
                <a:cs typeface="Proxima Nova"/>
                <a:sym typeface="Proxima Nova"/>
              </a:rPr>
              <a:t>PKS Controller</a:t>
            </a:r>
            <a:endParaRPr sz="1200" i="0" u="none" strike="noStrike" cap="none">
              <a:solidFill>
                <a:srgbClr val="FFFFFF"/>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grpSp>
        <p:nvGrpSpPr>
          <p:cNvPr id="864" name="Shape 864"/>
          <p:cNvGrpSpPr/>
          <p:nvPr/>
        </p:nvGrpSpPr>
        <p:grpSpPr>
          <a:xfrm>
            <a:off x="1700762" y="4012123"/>
            <a:ext cx="1301327" cy="424682"/>
            <a:chOff x="250375" y="1700575"/>
            <a:chExt cx="7064750" cy="2305550"/>
          </a:xfrm>
        </p:grpSpPr>
        <p:sp>
          <p:nvSpPr>
            <p:cNvPr id="865" name="Shape 865"/>
            <p:cNvSpPr/>
            <p:nvPr/>
          </p:nvSpPr>
          <p:spPr>
            <a:xfrm>
              <a:off x="250375" y="1700575"/>
              <a:ext cx="1742700" cy="1789150"/>
            </a:xfrm>
            <a:custGeom>
              <a:avLst/>
              <a:gdLst/>
              <a:ahLst/>
              <a:cxnLst/>
              <a:rect l="0" t="0" r="0" b="0"/>
              <a:pathLst>
                <a:path w="69708" h="71566" extrusionOk="0">
                  <a:moveTo>
                    <a:pt x="36905" y="0"/>
                  </a:moveTo>
                  <a:cubicBezTo>
                    <a:pt x="36703" y="0"/>
                    <a:pt x="36501" y="2"/>
                    <a:pt x="36298" y="6"/>
                  </a:cubicBezTo>
                  <a:cubicBezTo>
                    <a:pt x="16569" y="6"/>
                    <a:pt x="1" y="16083"/>
                    <a:pt x="1" y="35758"/>
                  </a:cubicBezTo>
                  <a:cubicBezTo>
                    <a:pt x="1" y="55488"/>
                    <a:pt x="16569" y="71511"/>
                    <a:pt x="36298" y="71566"/>
                  </a:cubicBezTo>
                  <a:cubicBezTo>
                    <a:pt x="46926" y="71566"/>
                    <a:pt x="54938" y="68077"/>
                    <a:pt x="61260" y="61537"/>
                  </a:cubicBezTo>
                  <a:cubicBezTo>
                    <a:pt x="67691" y="55052"/>
                    <a:pt x="69708" y="46004"/>
                    <a:pt x="69708" y="38647"/>
                  </a:cubicBezTo>
                  <a:cubicBezTo>
                    <a:pt x="69708" y="36630"/>
                    <a:pt x="69544" y="34559"/>
                    <a:pt x="69163" y="32543"/>
                  </a:cubicBezTo>
                  <a:lnTo>
                    <a:pt x="36298" y="32543"/>
                  </a:lnTo>
                  <a:lnTo>
                    <a:pt x="36298" y="42353"/>
                  </a:lnTo>
                  <a:lnTo>
                    <a:pt x="59679" y="42353"/>
                  </a:lnTo>
                  <a:cubicBezTo>
                    <a:pt x="58971" y="47803"/>
                    <a:pt x="57172" y="51782"/>
                    <a:pt x="54338" y="54616"/>
                  </a:cubicBezTo>
                  <a:cubicBezTo>
                    <a:pt x="50959" y="57995"/>
                    <a:pt x="45618" y="61755"/>
                    <a:pt x="36298" y="61755"/>
                  </a:cubicBezTo>
                  <a:cubicBezTo>
                    <a:pt x="21910" y="61755"/>
                    <a:pt x="10683" y="50201"/>
                    <a:pt x="10683" y="35758"/>
                  </a:cubicBezTo>
                  <a:cubicBezTo>
                    <a:pt x="10683" y="21370"/>
                    <a:pt x="21910" y="9761"/>
                    <a:pt x="36298" y="9761"/>
                  </a:cubicBezTo>
                  <a:cubicBezTo>
                    <a:pt x="36368" y="9761"/>
                    <a:pt x="36438" y="9760"/>
                    <a:pt x="36507" y="9760"/>
                  </a:cubicBezTo>
                  <a:cubicBezTo>
                    <a:pt x="42973" y="9760"/>
                    <a:pt x="49211" y="12262"/>
                    <a:pt x="53902" y="16737"/>
                  </a:cubicBezTo>
                  <a:lnTo>
                    <a:pt x="60824" y="9870"/>
                  </a:lnTo>
                  <a:cubicBezTo>
                    <a:pt x="54428" y="3528"/>
                    <a:pt x="45844" y="0"/>
                    <a:pt x="36905" y="0"/>
                  </a:cubicBezTo>
                  <a:close/>
                </a:path>
              </a:pathLst>
            </a:custGeom>
            <a:solidFill>
              <a:srgbClr val="4095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6" name="Shape 866"/>
            <p:cNvSpPr/>
            <p:nvPr/>
          </p:nvSpPr>
          <p:spPr>
            <a:xfrm>
              <a:off x="2078900" y="2337000"/>
              <a:ext cx="1155450" cy="1151375"/>
            </a:xfrm>
            <a:custGeom>
              <a:avLst/>
              <a:gdLst/>
              <a:ahLst/>
              <a:cxnLst/>
              <a:rect l="0" t="0" r="0" b="0"/>
              <a:pathLst>
                <a:path w="46218" h="46055" extrusionOk="0">
                  <a:moveTo>
                    <a:pt x="23109" y="9102"/>
                  </a:moveTo>
                  <a:cubicBezTo>
                    <a:pt x="30085" y="9102"/>
                    <a:pt x="36080" y="14770"/>
                    <a:pt x="36080" y="23055"/>
                  </a:cubicBezTo>
                  <a:cubicBezTo>
                    <a:pt x="36080" y="31339"/>
                    <a:pt x="30085" y="37007"/>
                    <a:pt x="23109" y="37007"/>
                  </a:cubicBezTo>
                  <a:cubicBezTo>
                    <a:pt x="16133" y="37007"/>
                    <a:pt x="10137" y="31230"/>
                    <a:pt x="10137" y="23055"/>
                  </a:cubicBezTo>
                  <a:cubicBezTo>
                    <a:pt x="10137" y="14825"/>
                    <a:pt x="16133" y="9102"/>
                    <a:pt x="23109" y="9102"/>
                  </a:cubicBezTo>
                  <a:close/>
                  <a:moveTo>
                    <a:pt x="23109" y="1"/>
                  </a:moveTo>
                  <a:cubicBezTo>
                    <a:pt x="10355" y="1"/>
                    <a:pt x="0" y="9702"/>
                    <a:pt x="0" y="23055"/>
                  </a:cubicBezTo>
                  <a:cubicBezTo>
                    <a:pt x="0" y="36353"/>
                    <a:pt x="10355" y="46054"/>
                    <a:pt x="23109" y="46054"/>
                  </a:cubicBezTo>
                  <a:cubicBezTo>
                    <a:pt x="35862" y="46054"/>
                    <a:pt x="46217" y="36244"/>
                    <a:pt x="46217" y="23000"/>
                  </a:cubicBezTo>
                  <a:cubicBezTo>
                    <a:pt x="46217" y="9756"/>
                    <a:pt x="35862" y="1"/>
                    <a:pt x="23109" y="1"/>
                  </a:cubicBezTo>
                  <a:close/>
                </a:path>
              </a:pathLst>
            </a:custGeom>
            <a:solidFill>
              <a:srgbClr val="EF463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7" name="Shape 867"/>
            <p:cNvSpPr/>
            <p:nvPr/>
          </p:nvSpPr>
          <p:spPr>
            <a:xfrm>
              <a:off x="3339225" y="2337000"/>
              <a:ext cx="1155450" cy="1151375"/>
            </a:xfrm>
            <a:custGeom>
              <a:avLst/>
              <a:gdLst/>
              <a:ahLst/>
              <a:cxnLst/>
              <a:rect l="0" t="0" r="0" b="0"/>
              <a:pathLst>
                <a:path w="46218" h="46055" extrusionOk="0">
                  <a:moveTo>
                    <a:pt x="23109" y="9102"/>
                  </a:moveTo>
                  <a:cubicBezTo>
                    <a:pt x="30086" y="9102"/>
                    <a:pt x="36081" y="14770"/>
                    <a:pt x="36081" y="23055"/>
                  </a:cubicBezTo>
                  <a:cubicBezTo>
                    <a:pt x="36081" y="31339"/>
                    <a:pt x="30086" y="37007"/>
                    <a:pt x="23109" y="37007"/>
                  </a:cubicBezTo>
                  <a:cubicBezTo>
                    <a:pt x="16133" y="37007"/>
                    <a:pt x="10138" y="31230"/>
                    <a:pt x="10138" y="23055"/>
                  </a:cubicBezTo>
                  <a:cubicBezTo>
                    <a:pt x="10138" y="14825"/>
                    <a:pt x="16133" y="9102"/>
                    <a:pt x="23109" y="9102"/>
                  </a:cubicBezTo>
                  <a:close/>
                  <a:moveTo>
                    <a:pt x="23109" y="1"/>
                  </a:moveTo>
                  <a:cubicBezTo>
                    <a:pt x="10356" y="1"/>
                    <a:pt x="1" y="9702"/>
                    <a:pt x="1" y="23055"/>
                  </a:cubicBezTo>
                  <a:cubicBezTo>
                    <a:pt x="1" y="36353"/>
                    <a:pt x="10356" y="46054"/>
                    <a:pt x="23109" y="46054"/>
                  </a:cubicBezTo>
                  <a:cubicBezTo>
                    <a:pt x="35863" y="46054"/>
                    <a:pt x="46218" y="36244"/>
                    <a:pt x="46218" y="23000"/>
                  </a:cubicBezTo>
                  <a:cubicBezTo>
                    <a:pt x="46218" y="9756"/>
                    <a:pt x="35863" y="1"/>
                    <a:pt x="23109" y="1"/>
                  </a:cubicBezTo>
                  <a:close/>
                </a:path>
              </a:pathLst>
            </a:custGeom>
            <a:solidFill>
              <a:srgbClr val="FFC20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8" name="Shape 868"/>
            <p:cNvSpPr/>
            <p:nvPr/>
          </p:nvSpPr>
          <p:spPr>
            <a:xfrm>
              <a:off x="4600925" y="2337000"/>
              <a:ext cx="1105050" cy="1669125"/>
            </a:xfrm>
            <a:custGeom>
              <a:avLst/>
              <a:gdLst/>
              <a:ahLst/>
              <a:cxnLst/>
              <a:rect l="0" t="0" r="0" b="0"/>
              <a:pathLst>
                <a:path w="44202" h="66765" extrusionOk="0">
                  <a:moveTo>
                    <a:pt x="22946" y="9102"/>
                  </a:moveTo>
                  <a:cubicBezTo>
                    <a:pt x="29922" y="9102"/>
                    <a:pt x="35209" y="14988"/>
                    <a:pt x="35209" y="23109"/>
                  </a:cubicBezTo>
                  <a:cubicBezTo>
                    <a:pt x="35209" y="31230"/>
                    <a:pt x="29813" y="37007"/>
                    <a:pt x="22946" y="37007"/>
                  </a:cubicBezTo>
                  <a:cubicBezTo>
                    <a:pt x="15970" y="37007"/>
                    <a:pt x="10138" y="31175"/>
                    <a:pt x="10138" y="23109"/>
                  </a:cubicBezTo>
                  <a:cubicBezTo>
                    <a:pt x="10138" y="15097"/>
                    <a:pt x="15970" y="9102"/>
                    <a:pt x="22946" y="9102"/>
                  </a:cubicBezTo>
                  <a:close/>
                  <a:moveTo>
                    <a:pt x="22074" y="1"/>
                  </a:moveTo>
                  <a:cubicBezTo>
                    <a:pt x="10520" y="1"/>
                    <a:pt x="1" y="10138"/>
                    <a:pt x="1" y="23109"/>
                  </a:cubicBezTo>
                  <a:cubicBezTo>
                    <a:pt x="1" y="36135"/>
                    <a:pt x="10520" y="46054"/>
                    <a:pt x="22074" y="46054"/>
                  </a:cubicBezTo>
                  <a:cubicBezTo>
                    <a:pt x="27524" y="46054"/>
                    <a:pt x="31884" y="43601"/>
                    <a:pt x="34173" y="40822"/>
                  </a:cubicBezTo>
                  <a:lnTo>
                    <a:pt x="34500" y="40822"/>
                  </a:lnTo>
                  <a:lnTo>
                    <a:pt x="34500" y="44092"/>
                  </a:lnTo>
                  <a:cubicBezTo>
                    <a:pt x="34500" y="52921"/>
                    <a:pt x="29813" y="57608"/>
                    <a:pt x="22237" y="57608"/>
                  </a:cubicBezTo>
                  <a:cubicBezTo>
                    <a:pt x="16079" y="57608"/>
                    <a:pt x="12209" y="53194"/>
                    <a:pt x="10683" y="49433"/>
                  </a:cubicBezTo>
                  <a:lnTo>
                    <a:pt x="1854" y="53139"/>
                  </a:lnTo>
                  <a:cubicBezTo>
                    <a:pt x="5270" y="61382"/>
                    <a:pt x="13273" y="66765"/>
                    <a:pt x="22158" y="66765"/>
                  </a:cubicBezTo>
                  <a:cubicBezTo>
                    <a:pt x="22203" y="66765"/>
                    <a:pt x="22247" y="66765"/>
                    <a:pt x="22292" y="66764"/>
                  </a:cubicBezTo>
                  <a:cubicBezTo>
                    <a:pt x="34173" y="66764"/>
                    <a:pt x="44201" y="59788"/>
                    <a:pt x="44201" y="42784"/>
                  </a:cubicBezTo>
                  <a:lnTo>
                    <a:pt x="44201" y="1418"/>
                  </a:lnTo>
                  <a:lnTo>
                    <a:pt x="34500" y="1418"/>
                  </a:lnTo>
                  <a:lnTo>
                    <a:pt x="34500" y="5178"/>
                  </a:lnTo>
                  <a:lnTo>
                    <a:pt x="34173" y="5178"/>
                  </a:lnTo>
                  <a:cubicBezTo>
                    <a:pt x="31884" y="2453"/>
                    <a:pt x="27524" y="1"/>
                    <a:pt x="22074" y="1"/>
                  </a:cubicBezTo>
                  <a:close/>
                </a:path>
              </a:pathLst>
            </a:custGeom>
            <a:solidFill>
              <a:srgbClr val="4095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9" name="Shape 869"/>
            <p:cNvSpPr/>
            <p:nvPr/>
          </p:nvSpPr>
          <p:spPr>
            <a:xfrm>
              <a:off x="5877625" y="1762025"/>
              <a:ext cx="253450" cy="1692275"/>
            </a:xfrm>
            <a:custGeom>
              <a:avLst/>
              <a:gdLst/>
              <a:ahLst/>
              <a:cxnLst/>
              <a:rect l="0" t="0" r="0" b="0"/>
              <a:pathLst>
                <a:path w="10138" h="67691" extrusionOk="0">
                  <a:moveTo>
                    <a:pt x="1" y="0"/>
                  </a:moveTo>
                  <a:lnTo>
                    <a:pt x="1" y="67691"/>
                  </a:lnTo>
                  <a:lnTo>
                    <a:pt x="10138" y="67691"/>
                  </a:lnTo>
                  <a:lnTo>
                    <a:pt x="10138" y="0"/>
                  </a:lnTo>
                  <a:close/>
                </a:path>
              </a:pathLst>
            </a:custGeom>
            <a:solidFill>
              <a:srgbClr val="30B4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0" name="Shape 870"/>
            <p:cNvSpPr/>
            <p:nvPr/>
          </p:nvSpPr>
          <p:spPr>
            <a:xfrm>
              <a:off x="6253675" y="2338375"/>
              <a:ext cx="1061450" cy="1151350"/>
            </a:xfrm>
            <a:custGeom>
              <a:avLst/>
              <a:gdLst/>
              <a:ahLst/>
              <a:cxnLst/>
              <a:rect l="0" t="0" r="0" b="0"/>
              <a:pathLst>
                <a:path w="42458" h="46054" extrusionOk="0">
                  <a:moveTo>
                    <a:pt x="22074" y="8884"/>
                  </a:moveTo>
                  <a:cubicBezTo>
                    <a:pt x="26053" y="8884"/>
                    <a:pt x="29486" y="10846"/>
                    <a:pt x="30576" y="13734"/>
                  </a:cubicBezTo>
                  <a:lnTo>
                    <a:pt x="10029" y="22291"/>
                  </a:lnTo>
                  <a:lnTo>
                    <a:pt x="10029" y="22291"/>
                  </a:lnTo>
                  <a:cubicBezTo>
                    <a:pt x="9757" y="13407"/>
                    <a:pt x="16896" y="8884"/>
                    <a:pt x="22019" y="8884"/>
                  </a:cubicBezTo>
                  <a:close/>
                  <a:moveTo>
                    <a:pt x="21692" y="0"/>
                  </a:moveTo>
                  <a:cubicBezTo>
                    <a:pt x="9757" y="0"/>
                    <a:pt x="1" y="9320"/>
                    <a:pt x="1" y="23000"/>
                  </a:cubicBezTo>
                  <a:cubicBezTo>
                    <a:pt x="1" y="35916"/>
                    <a:pt x="9757" y="46054"/>
                    <a:pt x="22837" y="46054"/>
                  </a:cubicBezTo>
                  <a:cubicBezTo>
                    <a:pt x="30576" y="46054"/>
                    <a:pt x="37770" y="42238"/>
                    <a:pt x="42021" y="35807"/>
                  </a:cubicBezTo>
                  <a:lnTo>
                    <a:pt x="34173" y="30575"/>
                  </a:lnTo>
                  <a:cubicBezTo>
                    <a:pt x="31557" y="34390"/>
                    <a:pt x="27960" y="36952"/>
                    <a:pt x="22837" y="36952"/>
                  </a:cubicBezTo>
                  <a:cubicBezTo>
                    <a:pt x="17714" y="36952"/>
                    <a:pt x="14008" y="34608"/>
                    <a:pt x="11664" y="29976"/>
                  </a:cubicBezTo>
                  <a:lnTo>
                    <a:pt x="42457" y="17222"/>
                  </a:lnTo>
                  <a:lnTo>
                    <a:pt x="41422" y="14661"/>
                  </a:lnTo>
                  <a:cubicBezTo>
                    <a:pt x="39514" y="9483"/>
                    <a:pt x="33683" y="0"/>
                    <a:pt x="21692" y="0"/>
                  </a:cubicBezTo>
                  <a:close/>
                </a:path>
              </a:pathLst>
            </a:custGeom>
            <a:solidFill>
              <a:srgbClr val="EF463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71" name="Shape 871"/>
          <p:cNvSpPr txBox="1">
            <a:spLocks noGrp="1"/>
          </p:cNvSpPr>
          <p:nvPr>
            <p:ph type="title"/>
          </p:nvPr>
        </p:nvSpPr>
        <p:spPr>
          <a:xfrm>
            <a:off x="192475" y="151275"/>
            <a:ext cx="8663100" cy="3939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253E"/>
              </a:buClr>
              <a:buFont typeface="Proxima Nova"/>
              <a:buNone/>
            </a:pPr>
            <a:r>
              <a:rPr lang="en" sz="2400" b="1" i="0" u="none" strike="noStrike" cap="none">
                <a:solidFill>
                  <a:srgbClr val="00253E"/>
                </a:solidFill>
                <a:latin typeface="Proxima Nova"/>
                <a:ea typeface="Proxima Nova"/>
                <a:cs typeface="Proxima Nova"/>
                <a:sym typeface="Proxima Nova"/>
              </a:rPr>
              <a:t>Pivotal Container Service (PKS)</a:t>
            </a:r>
            <a:r>
              <a:rPr lang="en" sz="2400"/>
              <a:t>: A Runtime for Containers</a:t>
            </a:r>
            <a:endParaRPr/>
          </a:p>
        </p:txBody>
      </p:sp>
      <p:sp>
        <p:nvSpPr>
          <p:cNvPr id="872" name="Shape 872"/>
          <p:cNvSpPr txBox="1"/>
          <p:nvPr/>
        </p:nvSpPr>
        <p:spPr>
          <a:xfrm>
            <a:off x="2154325" y="2834582"/>
            <a:ext cx="394200" cy="50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a:t>
            </a:r>
            <a:endParaRPr sz="2400"/>
          </a:p>
        </p:txBody>
      </p:sp>
      <p:sp>
        <p:nvSpPr>
          <p:cNvPr id="873" name="Shape 873"/>
          <p:cNvSpPr txBox="1"/>
          <p:nvPr/>
        </p:nvSpPr>
        <p:spPr>
          <a:xfrm>
            <a:off x="2154325" y="3593466"/>
            <a:ext cx="394200" cy="50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a:t>
            </a:r>
            <a:endParaRPr sz="2400"/>
          </a:p>
        </p:txBody>
      </p:sp>
      <p:grpSp>
        <p:nvGrpSpPr>
          <p:cNvPr id="874" name="Shape 874"/>
          <p:cNvGrpSpPr/>
          <p:nvPr/>
        </p:nvGrpSpPr>
        <p:grpSpPr>
          <a:xfrm>
            <a:off x="1694778" y="3357226"/>
            <a:ext cx="1313294" cy="215790"/>
            <a:chOff x="216000" y="2252575"/>
            <a:chExt cx="7164725" cy="1177250"/>
          </a:xfrm>
        </p:grpSpPr>
        <p:sp>
          <p:nvSpPr>
            <p:cNvPr id="875" name="Shape 875"/>
            <p:cNvSpPr/>
            <p:nvPr/>
          </p:nvSpPr>
          <p:spPr>
            <a:xfrm>
              <a:off x="216000" y="2252575"/>
              <a:ext cx="2703525" cy="1177250"/>
            </a:xfrm>
            <a:custGeom>
              <a:avLst/>
              <a:gdLst/>
              <a:ahLst/>
              <a:cxnLst/>
              <a:rect l="0" t="0" r="0" b="0"/>
              <a:pathLst>
                <a:path w="108141" h="47090" extrusionOk="0">
                  <a:moveTo>
                    <a:pt x="22848" y="30804"/>
                  </a:moveTo>
                  <a:cubicBezTo>
                    <a:pt x="24988" y="25779"/>
                    <a:pt x="27036" y="20986"/>
                    <a:pt x="29037" y="16193"/>
                  </a:cubicBezTo>
                  <a:cubicBezTo>
                    <a:pt x="29874" y="14239"/>
                    <a:pt x="30712" y="12238"/>
                    <a:pt x="31596" y="10284"/>
                  </a:cubicBezTo>
                  <a:cubicBezTo>
                    <a:pt x="36016" y="838"/>
                    <a:pt x="47603" y="1"/>
                    <a:pt x="54164" y="6515"/>
                  </a:cubicBezTo>
                  <a:cubicBezTo>
                    <a:pt x="55327" y="7678"/>
                    <a:pt x="55932" y="7399"/>
                    <a:pt x="56955" y="6561"/>
                  </a:cubicBezTo>
                  <a:cubicBezTo>
                    <a:pt x="62027" y="2606"/>
                    <a:pt x="67611" y="1210"/>
                    <a:pt x="73893" y="3211"/>
                  </a:cubicBezTo>
                  <a:cubicBezTo>
                    <a:pt x="75894" y="3770"/>
                    <a:pt x="77709" y="4933"/>
                    <a:pt x="79104" y="6515"/>
                  </a:cubicBezTo>
                  <a:cubicBezTo>
                    <a:pt x="80082" y="7678"/>
                    <a:pt x="80640" y="7492"/>
                    <a:pt x="81710" y="6608"/>
                  </a:cubicBezTo>
                  <a:cubicBezTo>
                    <a:pt x="87154" y="2327"/>
                    <a:pt x="93250" y="885"/>
                    <a:pt x="99764" y="3723"/>
                  </a:cubicBezTo>
                  <a:cubicBezTo>
                    <a:pt x="105116" y="6050"/>
                    <a:pt x="107954" y="10330"/>
                    <a:pt x="108047" y="16193"/>
                  </a:cubicBezTo>
                  <a:cubicBezTo>
                    <a:pt x="108140" y="23917"/>
                    <a:pt x="108094" y="31641"/>
                    <a:pt x="108047" y="39319"/>
                  </a:cubicBezTo>
                  <a:cubicBezTo>
                    <a:pt x="108047" y="43600"/>
                    <a:pt x="105302" y="46159"/>
                    <a:pt x="101160" y="45880"/>
                  </a:cubicBezTo>
                  <a:cubicBezTo>
                    <a:pt x="98043" y="45694"/>
                    <a:pt x="95856" y="43088"/>
                    <a:pt x="95809" y="39366"/>
                  </a:cubicBezTo>
                  <a:cubicBezTo>
                    <a:pt x="95763" y="33037"/>
                    <a:pt x="95809" y="26709"/>
                    <a:pt x="95809" y="20381"/>
                  </a:cubicBezTo>
                  <a:lnTo>
                    <a:pt x="95809" y="18845"/>
                  </a:lnTo>
                  <a:cubicBezTo>
                    <a:pt x="95577" y="15635"/>
                    <a:pt x="93529" y="13401"/>
                    <a:pt x="90551" y="13076"/>
                  </a:cubicBezTo>
                  <a:cubicBezTo>
                    <a:pt x="87061" y="12703"/>
                    <a:pt x="84363" y="14332"/>
                    <a:pt x="83478" y="17310"/>
                  </a:cubicBezTo>
                  <a:cubicBezTo>
                    <a:pt x="83246" y="18287"/>
                    <a:pt x="83153" y="19264"/>
                    <a:pt x="83199" y="20241"/>
                  </a:cubicBezTo>
                  <a:lnTo>
                    <a:pt x="83199" y="39086"/>
                  </a:lnTo>
                  <a:cubicBezTo>
                    <a:pt x="83199" y="42623"/>
                    <a:pt x="81571" y="44996"/>
                    <a:pt x="78686" y="45740"/>
                  </a:cubicBezTo>
                  <a:cubicBezTo>
                    <a:pt x="75010" y="46717"/>
                    <a:pt x="71706" y="44623"/>
                    <a:pt x="71101" y="40901"/>
                  </a:cubicBezTo>
                  <a:cubicBezTo>
                    <a:pt x="70961" y="40017"/>
                    <a:pt x="70868" y="39179"/>
                    <a:pt x="70868" y="38295"/>
                  </a:cubicBezTo>
                  <a:lnTo>
                    <a:pt x="70868" y="19311"/>
                  </a:lnTo>
                  <a:cubicBezTo>
                    <a:pt x="70868" y="16845"/>
                    <a:pt x="70031" y="14751"/>
                    <a:pt x="67658" y="13681"/>
                  </a:cubicBezTo>
                  <a:cubicBezTo>
                    <a:pt x="65378" y="12517"/>
                    <a:pt x="62586" y="12796"/>
                    <a:pt x="60585" y="14379"/>
                  </a:cubicBezTo>
                  <a:cubicBezTo>
                    <a:pt x="58724" y="15728"/>
                    <a:pt x="58258" y="17775"/>
                    <a:pt x="58258" y="19916"/>
                  </a:cubicBezTo>
                  <a:cubicBezTo>
                    <a:pt x="58258" y="26477"/>
                    <a:pt x="58258" y="32991"/>
                    <a:pt x="58258" y="39552"/>
                  </a:cubicBezTo>
                  <a:cubicBezTo>
                    <a:pt x="58258" y="43553"/>
                    <a:pt x="55746" y="45973"/>
                    <a:pt x="51837" y="45926"/>
                  </a:cubicBezTo>
                  <a:cubicBezTo>
                    <a:pt x="48394" y="45880"/>
                    <a:pt x="46021" y="43228"/>
                    <a:pt x="46021" y="39226"/>
                  </a:cubicBezTo>
                  <a:lnTo>
                    <a:pt x="46021" y="16240"/>
                  </a:lnTo>
                  <a:lnTo>
                    <a:pt x="46021" y="15030"/>
                  </a:lnTo>
                  <a:cubicBezTo>
                    <a:pt x="46114" y="14192"/>
                    <a:pt x="45555" y="13401"/>
                    <a:pt x="44764" y="13169"/>
                  </a:cubicBezTo>
                  <a:cubicBezTo>
                    <a:pt x="43880" y="12890"/>
                    <a:pt x="42903" y="13401"/>
                    <a:pt x="42624" y="14285"/>
                  </a:cubicBezTo>
                  <a:cubicBezTo>
                    <a:pt x="41367" y="16984"/>
                    <a:pt x="40111" y="19730"/>
                    <a:pt x="38901" y="22475"/>
                  </a:cubicBezTo>
                  <a:cubicBezTo>
                    <a:pt x="36295" y="28059"/>
                    <a:pt x="33783" y="33689"/>
                    <a:pt x="31177" y="39272"/>
                  </a:cubicBezTo>
                  <a:cubicBezTo>
                    <a:pt x="30572" y="40482"/>
                    <a:pt x="29921" y="41646"/>
                    <a:pt x="29176" y="42716"/>
                  </a:cubicBezTo>
                  <a:cubicBezTo>
                    <a:pt x="25965" y="47043"/>
                    <a:pt x="19870" y="47090"/>
                    <a:pt x="16613" y="42762"/>
                  </a:cubicBezTo>
                  <a:cubicBezTo>
                    <a:pt x="15031" y="40715"/>
                    <a:pt x="14146" y="38295"/>
                    <a:pt x="13076" y="35969"/>
                  </a:cubicBezTo>
                  <a:cubicBezTo>
                    <a:pt x="9261" y="27686"/>
                    <a:pt x="5445" y="19404"/>
                    <a:pt x="1630" y="11121"/>
                  </a:cubicBezTo>
                  <a:cubicBezTo>
                    <a:pt x="1" y="7585"/>
                    <a:pt x="1071" y="4328"/>
                    <a:pt x="4282" y="2885"/>
                  </a:cubicBezTo>
                  <a:cubicBezTo>
                    <a:pt x="7632" y="1350"/>
                    <a:pt x="10936" y="2839"/>
                    <a:pt x="12471" y="6468"/>
                  </a:cubicBezTo>
                  <a:cubicBezTo>
                    <a:pt x="15682" y="14053"/>
                    <a:pt x="18893" y="21684"/>
                    <a:pt x="22103" y="29268"/>
                  </a:cubicBezTo>
                  <a:cubicBezTo>
                    <a:pt x="22289" y="29687"/>
                    <a:pt x="22522" y="30106"/>
                    <a:pt x="22848" y="30804"/>
                  </a:cubicBezTo>
                  <a:close/>
                </a:path>
              </a:pathLst>
            </a:custGeom>
            <a:solidFill>
              <a:srgbClr val="72717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6" name="Shape 876"/>
            <p:cNvSpPr/>
            <p:nvPr/>
          </p:nvSpPr>
          <p:spPr>
            <a:xfrm>
              <a:off x="2971850" y="2320050"/>
              <a:ext cx="1535550" cy="1072550"/>
            </a:xfrm>
            <a:custGeom>
              <a:avLst/>
              <a:gdLst/>
              <a:ahLst/>
              <a:cxnLst/>
              <a:rect l="0" t="0" r="0" b="0"/>
              <a:pathLst>
                <a:path w="61422" h="42902" extrusionOk="0">
                  <a:moveTo>
                    <a:pt x="30478" y="11028"/>
                  </a:moveTo>
                  <a:lnTo>
                    <a:pt x="25825" y="24382"/>
                  </a:lnTo>
                  <a:lnTo>
                    <a:pt x="20334" y="39970"/>
                  </a:lnTo>
                  <a:cubicBezTo>
                    <a:pt x="19636" y="41924"/>
                    <a:pt x="18659" y="42762"/>
                    <a:pt x="17031" y="42855"/>
                  </a:cubicBezTo>
                  <a:cubicBezTo>
                    <a:pt x="15355" y="42902"/>
                    <a:pt x="14006" y="42018"/>
                    <a:pt x="13355" y="40156"/>
                  </a:cubicBezTo>
                  <a:cubicBezTo>
                    <a:pt x="9120" y="28384"/>
                    <a:pt x="4886" y="16612"/>
                    <a:pt x="698" y="4886"/>
                  </a:cubicBezTo>
                  <a:cubicBezTo>
                    <a:pt x="0" y="2885"/>
                    <a:pt x="698" y="1303"/>
                    <a:pt x="2327" y="698"/>
                  </a:cubicBezTo>
                  <a:cubicBezTo>
                    <a:pt x="4188" y="0"/>
                    <a:pt x="5910" y="838"/>
                    <a:pt x="6654" y="2978"/>
                  </a:cubicBezTo>
                  <a:cubicBezTo>
                    <a:pt x="9865" y="12238"/>
                    <a:pt x="13075" y="21451"/>
                    <a:pt x="16240" y="30711"/>
                  </a:cubicBezTo>
                  <a:cubicBezTo>
                    <a:pt x="16472" y="31362"/>
                    <a:pt x="16658" y="31967"/>
                    <a:pt x="16984" y="32851"/>
                  </a:cubicBezTo>
                  <a:lnTo>
                    <a:pt x="21451" y="20055"/>
                  </a:lnTo>
                  <a:cubicBezTo>
                    <a:pt x="23359" y="14471"/>
                    <a:pt x="25313" y="8888"/>
                    <a:pt x="27268" y="3304"/>
                  </a:cubicBezTo>
                  <a:cubicBezTo>
                    <a:pt x="28059" y="1117"/>
                    <a:pt x="28803" y="512"/>
                    <a:pt x="30711" y="512"/>
                  </a:cubicBezTo>
                  <a:cubicBezTo>
                    <a:pt x="32619" y="559"/>
                    <a:pt x="33410" y="1257"/>
                    <a:pt x="34154" y="3444"/>
                  </a:cubicBezTo>
                  <a:cubicBezTo>
                    <a:pt x="37272" y="12517"/>
                    <a:pt x="40389" y="21637"/>
                    <a:pt x="43554" y="30757"/>
                  </a:cubicBezTo>
                  <a:cubicBezTo>
                    <a:pt x="43740" y="31409"/>
                    <a:pt x="43972" y="32013"/>
                    <a:pt x="44298" y="32851"/>
                  </a:cubicBezTo>
                  <a:cubicBezTo>
                    <a:pt x="45927" y="28198"/>
                    <a:pt x="47462" y="23824"/>
                    <a:pt x="48998" y="19404"/>
                  </a:cubicBezTo>
                  <a:cubicBezTo>
                    <a:pt x="50906" y="13960"/>
                    <a:pt x="52813" y="8562"/>
                    <a:pt x="54675" y="3118"/>
                  </a:cubicBezTo>
                  <a:cubicBezTo>
                    <a:pt x="55093" y="1908"/>
                    <a:pt x="55698" y="884"/>
                    <a:pt x="57094" y="605"/>
                  </a:cubicBezTo>
                  <a:cubicBezTo>
                    <a:pt x="59653" y="186"/>
                    <a:pt x="61422" y="2141"/>
                    <a:pt x="60584" y="4653"/>
                  </a:cubicBezTo>
                  <a:cubicBezTo>
                    <a:pt x="59560" y="7678"/>
                    <a:pt x="58444" y="10702"/>
                    <a:pt x="57327" y="13727"/>
                  </a:cubicBezTo>
                  <a:lnTo>
                    <a:pt x="48021" y="39598"/>
                  </a:lnTo>
                  <a:cubicBezTo>
                    <a:pt x="47928" y="39831"/>
                    <a:pt x="47834" y="40063"/>
                    <a:pt x="47741" y="40296"/>
                  </a:cubicBezTo>
                  <a:cubicBezTo>
                    <a:pt x="47043" y="42064"/>
                    <a:pt x="45787" y="42902"/>
                    <a:pt x="44158" y="42855"/>
                  </a:cubicBezTo>
                  <a:cubicBezTo>
                    <a:pt x="42483" y="42809"/>
                    <a:pt x="41460" y="41971"/>
                    <a:pt x="40855" y="40156"/>
                  </a:cubicBezTo>
                  <a:cubicBezTo>
                    <a:pt x="39366" y="35969"/>
                    <a:pt x="37923" y="31688"/>
                    <a:pt x="36434" y="27453"/>
                  </a:cubicBezTo>
                  <a:cubicBezTo>
                    <a:pt x="34666" y="22382"/>
                    <a:pt x="32898" y="17263"/>
                    <a:pt x="31130" y="12145"/>
                  </a:cubicBezTo>
                  <a:cubicBezTo>
                    <a:pt x="31037" y="11773"/>
                    <a:pt x="31037" y="11261"/>
                    <a:pt x="30478" y="11028"/>
                  </a:cubicBezTo>
                  <a:close/>
                </a:path>
              </a:pathLst>
            </a:custGeom>
            <a:solidFill>
              <a:srgbClr val="73727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7" name="Shape 877"/>
            <p:cNvSpPr/>
            <p:nvPr/>
          </p:nvSpPr>
          <p:spPr>
            <a:xfrm>
              <a:off x="4438750" y="2302600"/>
              <a:ext cx="970200" cy="1114425"/>
            </a:xfrm>
            <a:custGeom>
              <a:avLst/>
              <a:gdLst/>
              <a:ahLst/>
              <a:cxnLst/>
              <a:rect l="0" t="0" r="0" b="0"/>
              <a:pathLst>
                <a:path w="38808" h="44577" extrusionOk="0">
                  <a:moveTo>
                    <a:pt x="32433" y="36992"/>
                  </a:moveTo>
                  <a:cubicBezTo>
                    <a:pt x="29501" y="40389"/>
                    <a:pt x="26244" y="42529"/>
                    <a:pt x="22196" y="43367"/>
                  </a:cubicBezTo>
                  <a:cubicBezTo>
                    <a:pt x="16054" y="44577"/>
                    <a:pt x="10330" y="43879"/>
                    <a:pt x="5631" y="39365"/>
                  </a:cubicBezTo>
                  <a:cubicBezTo>
                    <a:pt x="0" y="33921"/>
                    <a:pt x="1257" y="24289"/>
                    <a:pt x="8004" y="20241"/>
                  </a:cubicBezTo>
                  <a:cubicBezTo>
                    <a:pt x="10935" y="18566"/>
                    <a:pt x="14239" y="17635"/>
                    <a:pt x="17636" y="17542"/>
                  </a:cubicBezTo>
                  <a:cubicBezTo>
                    <a:pt x="22149" y="17263"/>
                    <a:pt x="26663" y="17682"/>
                    <a:pt x="30990" y="18845"/>
                  </a:cubicBezTo>
                  <a:cubicBezTo>
                    <a:pt x="32293" y="19171"/>
                    <a:pt x="32433" y="18845"/>
                    <a:pt x="32433" y="17682"/>
                  </a:cubicBezTo>
                  <a:cubicBezTo>
                    <a:pt x="32386" y="11307"/>
                    <a:pt x="28617" y="7213"/>
                    <a:pt x="22242" y="6747"/>
                  </a:cubicBezTo>
                  <a:cubicBezTo>
                    <a:pt x="18287" y="6515"/>
                    <a:pt x="14425" y="6840"/>
                    <a:pt x="10703" y="8515"/>
                  </a:cubicBezTo>
                  <a:cubicBezTo>
                    <a:pt x="9307" y="9213"/>
                    <a:pt x="7585" y="8562"/>
                    <a:pt x="6980" y="7120"/>
                  </a:cubicBezTo>
                  <a:cubicBezTo>
                    <a:pt x="6375" y="5817"/>
                    <a:pt x="6980" y="4235"/>
                    <a:pt x="8329" y="3630"/>
                  </a:cubicBezTo>
                  <a:cubicBezTo>
                    <a:pt x="15542" y="605"/>
                    <a:pt x="22940" y="0"/>
                    <a:pt x="30339" y="3071"/>
                  </a:cubicBezTo>
                  <a:cubicBezTo>
                    <a:pt x="35271" y="5119"/>
                    <a:pt x="37598" y="9353"/>
                    <a:pt x="38203" y="14471"/>
                  </a:cubicBezTo>
                  <a:cubicBezTo>
                    <a:pt x="38808" y="19869"/>
                    <a:pt x="38389" y="25267"/>
                    <a:pt x="38482" y="30664"/>
                  </a:cubicBezTo>
                  <a:cubicBezTo>
                    <a:pt x="38528" y="33828"/>
                    <a:pt x="38482" y="36992"/>
                    <a:pt x="38482" y="40156"/>
                  </a:cubicBezTo>
                  <a:cubicBezTo>
                    <a:pt x="38482" y="42157"/>
                    <a:pt x="37458" y="43367"/>
                    <a:pt x="35783" y="43553"/>
                  </a:cubicBezTo>
                  <a:cubicBezTo>
                    <a:pt x="34015" y="43832"/>
                    <a:pt x="32433" y="42436"/>
                    <a:pt x="32433" y="40622"/>
                  </a:cubicBezTo>
                  <a:cubicBezTo>
                    <a:pt x="32386" y="39551"/>
                    <a:pt x="32433" y="38481"/>
                    <a:pt x="32433" y="36992"/>
                  </a:cubicBezTo>
                  <a:close/>
                  <a:moveTo>
                    <a:pt x="20800" y="22102"/>
                  </a:moveTo>
                  <a:cubicBezTo>
                    <a:pt x="17682" y="22149"/>
                    <a:pt x="14472" y="22428"/>
                    <a:pt x="11726" y="24382"/>
                  </a:cubicBezTo>
                  <a:cubicBezTo>
                    <a:pt x="7492" y="27267"/>
                    <a:pt x="7306" y="33456"/>
                    <a:pt x="11354" y="36573"/>
                  </a:cubicBezTo>
                  <a:cubicBezTo>
                    <a:pt x="14518" y="38993"/>
                    <a:pt x="18148" y="39319"/>
                    <a:pt x="21824" y="38621"/>
                  </a:cubicBezTo>
                  <a:cubicBezTo>
                    <a:pt x="26709" y="37690"/>
                    <a:pt x="30618" y="35364"/>
                    <a:pt x="32154" y="30199"/>
                  </a:cubicBezTo>
                  <a:cubicBezTo>
                    <a:pt x="32619" y="28570"/>
                    <a:pt x="32340" y="26849"/>
                    <a:pt x="32433" y="25173"/>
                  </a:cubicBezTo>
                  <a:cubicBezTo>
                    <a:pt x="32526" y="24196"/>
                    <a:pt x="32154" y="23731"/>
                    <a:pt x="31176" y="23498"/>
                  </a:cubicBezTo>
                  <a:cubicBezTo>
                    <a:pt x="27780" y="22661"/>
                    <a:pt x="24290" y="22196"/>
                    <a:pt x="20800" y="22102"/>
                  </a:cubicBezTo>
                  <a:close/>
                </a:path>
              </a:pathLst>
            </a:custGeom>
            <a:solidFill>
              <a:srgbClr val="73727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8" name="Shape 878"/>
            <p:cNvSpPr/>
            <p:nvPr/>
          </p:nvSpPr>
          <p:spPr>
            <a:xfrm>
              <a:off x="6135975" y="2299100"/>
              <a:ext cx="974875" cy="1121425"/>
            </a:xfrm>
            <a:custGeom>
              <a:avLst/>
              <a:gdLst/>
              <a:ahLst/>
              <a:cxnLst/>
              <a:rect l="0" t="0" r="0" b="0"/>
              <a:pathLst>
                <a:path w="38995" h="44857" extrusionOk="0">
                  <a:moveTo>
                    <a:pt x="21964" y="24895"/>
                  </a:moveTo>
                  <a:cubicBezTo>
                    <a:pt x="17404" y="24895"/>
                    <a:pt x="12890" y="24941"/>
                    <a:pt x="8330" y="24895"/>
                  </a:cubicBezTo>
                  <a:cubicBezTo>
                    <a:pt x="7213" y="24895"/>
                    <a:pt x="6934" y="25220"/>
                    <a:pt x="7167" y="26291"/>
                  </a:cubicBezTo>
                  <a:cubicBezTo>
                    <a:pt x="8283" y="31735"/>
                    <a:pt x="10982" y="35969"/>
                    <a:pt x="16380" y="37784"/>
                  </a:cubicBezTo>
                  <a:cubicBezTo>
                    <a:pt x="22196" y="39691"/>
                    <a:pt x="27547" y="38342"/>
                    <a:pt x="32201" y="34387"/>
                  </a:cubicBezTo>
                  <a:cubicBezTo>
                    <a:pt x="32945" y="33736"/>
                    <a:pt x="33690" y="33084"/>
                    <a:pt x="34713" y="33177"/>
                  </a:cubicBezTo>
                  <a:cubicBezTo>
                    <a:pt x="35783" y="33224"/>
                    <a:pt x="36714" y="33922"/>
                    <a:pt x="37040" y="34899"/>
                  </a:cubicBezTo>
                  <a:cubicBezTo>
                    <a:pt x="37459" y="35922"/>
                    <a:pt x="37133" y="37086"/>
                    <a:pt x="36295" y="37830"/>
                  </a:cubicBezTo>
                  <a:cubicBezTo>
                    <a:pt x="33364" y="40669"/>
                    <a:pt x="29967" y="42762"/>
                    <a:pt x="25826" y="43554"/>
                  </a:cubicBezTo>
                  <a:cubicBezTo>
                    <a:pt x="18939" y="44856"/>
                    <a:pt x="12611" y="43554"/>
                    <a:pt x="7353" y="38714"/>
                  </a:cubicBezTo>
                  <a:cubicBezTo>
                    <a:pt x="3909" y="35597"/>
                    <a:pt x="1722" y="31362"/>
                    <a:pt x="1071" y="26756"/>
                  </a:cubicBezTo>
                  <a:cubicBezTo>
                    <a:pt x="1" y="19451"/>
                    <a:pt x="1397" y="12797"/>
                    <a:pt x="6515" y="7260"/>
                  </a:cubicBezTo>
                  <a:cubicBezTo>
                    <a:pt x="11634" y="1722"/>
                    <a:pt x="18055" y="1"/>
                    <a:pt x="25267" y="1909"/>
                  </a:cubicBezTo>
                  <a:cubicBezTo>
                    <a:pt x="32433" y="3770"/>
                    <a:pt x="36388" y="8888"/>
                    <a:pt x="38296" y="15775"/>
                  </a:cubicBezTo>
                  <a:cubicBezTo>
                    <a:pt x="38762" y="17589"/>
                    <a:pt x="38994" y="19497"/>
                    <a:pt x="38994" y="21405"/>
                  </a:cubicBezTo>
                  <a:cubicBezTo>
                    <a:pt x="38994" y="23918"/>
                    <a:pt x="38017" y="24895"/>
                    <a:pt x="35458" y="24895"/>
                  </a:cubicBezTo>
                  <a:cubicBezTo>
                    <a:pt x="30944" y="24895"/>
                    <a:pt x="26477" y="24895"/>
                    <a:pt x="21964" y="24895"/>
                  </a:cubicBezTo>
                  <a:close/>
                  <a:moveTo>
                    <a:pt x="19916" y="20242"/>
                  </a:moveTo>
                  <a:lnTo>
                    <a:pt x="29083" y="20242"/>
                  </a:lnTo>
                  <a:cubicBezTo>
                    <a:pt x="33317" y="20242"/>
                    <a:pt x="33317" y="20242"/>
                    <a:pt x="32154" y="16147"/>
                  </a:cubicBezTo>
                  <a:cubicBezTo>
                    <a:pt x="30060" y="8795"/>
                    <a:pt x="23453" y="4886"/>
                    <a:pt x="16613" y="6980"/>
                  </a:cubicBezTo>
                  <a:cubicBezTo>
                    <a:pt x="10936" y="8749"/>
                    <a:pt x="7911" y="14007"/>
                    <a:pt x="7074" y="19404"/>
                  </a:cubicBezTo>
                  <a:cubicBezTo>
                    <a:pt x="6934" y="20428"/>
                    <a:pt x="7678" y="20242"/>
                    <a:pt x="8237" y="20242"/>
                  </a:cubicBezTo>
                  <a:cubicBezTo>
                    <a:pt x="12145" y="20242"/>
                    <a:pt x="16008" y="20242"/>
                    <a:pt x="19916" y="20195"/>
                  </a:cubicBezTo>
                  <a:close/>
                </a:path>
              </a:pathLst>
            </a:custGeom>
            <a:solidFill>
              <a:srgbClr val="73727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9" name="Shape 879"/>
            <p:cNvSpPr/>
            <p:nvPr/>
          </p:nvSpPr>
          <p:spPr>
            <a:xfrm>
              <a:off x="5583425" y="2330525"/>
              <a:ext cx="589800" cy="1066725"/>
            </a:xfrm>
            <a:custGeom>
              <a:avLst/>
              <a:gdLst/>
              <a:ahLst/>
              <a:cxnLst/>
              <a:rect l="0" t="0" r="0" b="0"/>
              <a:pathLst>
                <a:path w="23592" h="42669" extrusionOk="0">
                  <a:moveTo>
                    <a:pt x="6282" y="9678"/>
                  </a:moveTo>
                  <a:cubicBezTo>
                    <a:pt x="8329" y="5909"/>
                    <a:pt x="10982" y="3211"/>
                    <a:pt x="14611" y="1489"/>
                  </a:cubicBezTo>
                  <a:cubicBezTo>
                    <a:pt x="16379" y="605"/>
                    <a:pt x="18334" y="93"/>
                    <a:pt x="20335" y="93"/>
                  </a:cubicBezTo>
                  <a:cubicBezTo>
                    <a:pt x="22056" y="140"/>
                    <a:pt x="23220" y="1117"/>
                    <a:pt x="23359" y="2745"/>
                  </a:cubicBezTo>
                  <a:cubicBezTo>
                    <a:pt x="23592" y="4560"/>
                    <a:pt x="22754" y="5863"/>
                    <a:pt x="21033" y="6282"/>
                  </a:cubicBezTo>
                  <a:cubicBezTo>
                    <a:pt x="20288" y="6468"/>
                    <a:pt x="19497" y="6561"/>
                    <a:pt x="18752" y="6701"/>
                  </a:cubicBezTo>
                  <a:cubicBezTo>
                    <a:pt x="11912" y="8376"/>
                    <a:pt x="7306" y="13773"/>
                    <a:pt x="6468" y="21218"/>
                  </a:cubicBezTo>
                  <a:cubicBezTo>
                    <a:pt x="5817" y="27127"/>
                    <a:pt x="6329" y="33037"/>
                    <a:pt x="6189" y="38946"/>
                  </a:cubicBezTo>
                  <a:cubicBezTo>
                    <a:pt x="6142" y="41273"/>
                    <a:pt x="4514" y="42669"/>
                    <a:pt x="2420" y="42250"/>
                  </a:cubicBezTo>
                  <a:cubicBezTo>
                    <a:pt x="838" y="41878"/>
                    <a:pt x="47" y="40808"/>
                    <a:pt x="0" y="38993"/>
                  </a:cubicBezTo>
                  <a:lnTo>
                    <a:pt x="0" y="25545"/>
                  </a:lnTo>
                  <a:lnTo>
                    <a:pt x="0" y="3629"/>
                  </a:lnTo>
                  <a:cubicBezTo>
                    <a:pt x="0" y="1443"/>
                    <a:pt x="1210" y="0"/>
                    <a:pt x="3025" y="0"/>
                  </a:cubicBezTo>
                  <a:cubicBezTo>
                    <a:pt x="4979" y="0"/>
                    <a:pt x="6189" y="1396"/>
                    <a:pt x="6189" y="3676"/>
                  </a:cubicBezTo>
                  <a:lnTo>
                    <a:pt x="6189" y="9167"/>
                  </a:lnTo>
                  <a:cubicBezTo>
                    <a:pt x="6189" y="9213"/>
                    <a:pt x="6236" y="9260"/>
                    <a:pt x="6282" y="9678"/>
                  </a:cubicBezTo>
                  <a:close/>
                </a:path>
              </a:pathLst>
            </a:custGeom>
            <a:solidFill>
              <a:srgbClr val="72717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0" name="Shape 880"/>
            <p:cNvSpPr/>
            <p:nvPr/>
          </p:nvSpPr>
          <p:spPr>
            <a:xfrm>
              <a:off x="7121275" y="2327025"/>
              <a:ext cx="259450" cy="258275"/>
            </a:xfrm>
            <a:custGeom>
              <a:avLst/>
              <a:gdLst/>
              <a:ahLst/>
              <a:cxnLst/>
              <a:rect l="0" t="0" r="0" b="0"/>
              <a:pathLst>
                <a:path w="10378" h="10331" extrusionOk="0">
                  <a:moveTo>
                    <a:pt x="10284" y="5258"/>
                  </a:moveTo>
                  <a:cubicBezTo>
                    <a:pt x="10284" y="8050"/>
                    <a:pt x="7958" y="10330"/>
                    <a:pt x="5166" y="10330"/>
                  </a:cubicBezTo>
                  <a:cubicBezTo>
                    <a:pt x="2328" y="10330"/>
                    <a:pt x="47" y="8050"/>
                    <a:pt x="47" y="5258"/>
                  </a:cubicBezTo>
                  <a:cubicBezTo>
                    <a:pt x="1" y="2374"/>
                    <a:pt x="2328" y="47"/>
                    <a:pt x="5166" y="94"/>
                  </a:cubicBezTo>
                  <a:cubicBezTo>
                    <a:pt x="8051" y="0"/>
                    <a:pt x="10377" y="2374"/>
                    <a:pt x="10284" y="5258"/>
                  </a:cubicBezTo>
                  <a:close/>
                  <a:moveTo>
                    <a:pt x="5212" y="1164"/>
                  </a:moveTo>
                  <a:cubicBezTo>
                    <a:pt x="2932" y="1164"/>
                    <a:pt x="1071" y="2932"/>
                    <a:pt x="1071" y="5212"/>
                  </a:cubicBezTo>
                  <a:cubicBezTo>
                    <a:pt x="1071" y="7492"/>
                    <a:pt x="2886" y="9400"/>
                    <a:pt x="5212" y="9446"/>
                  </a:cubicBezTo>
                  <a:cubicBezTo>
                    <a:pt x="7446" y="9307"/>
                    <a:pt x="9168" y="7492"/>
                    <a:pt x="9261" y="5258"/>
                  </a:cubicBezTo>
                  <a:cubicBezTo>
                    <a:pt x="9261" y="3025"/>
                    <a:pt x="7446" y="1164"/>
                    <a:pt x="5166" y="1164"/>
                  </a:cubicBezTo>
                  <a:close/>
                </a:path>
              </a:pathLst>
            </a:custGeom>
            <a:solidFill>
              <a:srgbClr val="73727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1" name="Shape 881"/>
            <p:cNvSpPr/>
            <p:nvPr/>
          </p:nvSpPr>
          <p:spPr>
            <a:xfrm>
              <a:off x="7198075" y="2384025"/>
              <a:ext cx="118675" cy="139625"/>
            </a:xfrm>
            <a:custGeom>
              <a:avLst/>
              <a:gdLst/>
              <a:ahLst/>
              <a:cxnLst/>
              <a:rect l="0" t="0" r="0" b="0"/>
              <a:pathLst>
                <a:path w="4747" h="5585" extrusionOk="0">
                  <a:moveTo>
                    <a:pt x="1675" y="419"/>
                  </a:moveTo>
                  <a:cubicBezTo>
                    <a:pt x="4141" y="419"/>
                    <a:pt x="4746" y="1303"/>
                    <a:pt x="3723" y="3304"/>
                  </a:cubicBezTo>
                  <a:cubicBezTo>
                    <a:pt x="3443" y="3863"/>
                    <a:pt x="3769" y="4049"/>
                    <a:pt x="3955" y="4374"/>
                  </a:cubicBezTo>
                  <a:cubicBezTo>
                    <a:pt x="4141" y="4700"/>
                    <a:pt x="4327" y="5072"/>
                    <a:pt x="3955" y="5305"/>
                  </a:cubicBezTo>
                  <a:cubicBezTo>
                    <a:pt x="3536" y="5584"/>
                    <a:pt x="3257" y="5352"/>
                    <a:pt x="3025" y="5026"/>
                  </a:cubicBezTo>
                  <a:cubicBezTo>
                    <a:pt x="2792" y="4700"/>
                    <a:pt x="2652" y="4561"/>
                    <a:pt x="2420" y="4328"/>
                  </a:cubicBezTo>
                  <a:cubicBezTo>
                    <a:pt x="1954" y="3816"/>
                    <a:pt x="1443" y="3351"/>
                    <a:pt x="1303" y="4561"/>
                  </a:cubicBezTo>
                  <a:cubicBezTo>
                    <a:pt x="1256" y="5026"/>
                    <a:pt x="1163" y="5398"/>
                    <a:pt x="605" y="5352"/>
                  </a:cubicBezTo>
                  <a:cubicBezTo>
                    <a:pt x="47" y="5305"/>
                    <a:pt x="140" y="4793"/>
                    <a:pt x="140" y="4421"/>
                  </a:cubicBezTo>
                  <a:cubicBezTo>
                    <a:pt x="140" y="3676"/>
                    <a:pt x="186" y="2978"/>
                    <a:pt x="140" y="2281"/>
                  </a:cubicBezTo>
                  <a:cubicBezTo>
                    <a:pt x="0" y="931"/>
                    <a:pt x="233" y="1"/>
                    <a:pt x="1675" y="419"/>
                  </a:cubicBezTo>
                  <a:close/>
                  <a:moveTo>
                    <a:pt x="3071" y="2048"/>
                  </a:moveTo>
                  <a:cubicBezTo>
                    <a:pt x="2932" y="1583"/>
                    <a:pt x="2559" y="1443"/>
                    <a:pt x="2047" y="1443"/>
                  </a:cubicBezTo>
                  <a:cubicBezTo>
                    <a:pt x="1536" y="1443"/>
                    <a:pt x="1303" y="1583"/>
                    <a:pt x="1303" y="2141"/>
                  </a:cubicBezTo>
                  <a:cubicBezTo>
                    <a:pt x="1303" y="2653"/>
                    <a:pt x="1582" y="2792"/>
                    <a:pt x="2094" y="2792"/>
                  </a:cubicBezTo>
                  <a:cubicBezTo>
                    <a:pt x="2559" y="2792"/>
                    <a:pt x="2978" y="2653"/>
                    <a:pt x="3071" y="2048"/>
                  </a:cubicBezTo>
                  <a:close/>
                </a:path>
              </a:pathLst>
            </a:custGeom>
            <a:solidFill>
              <a:srgbClr val="73727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2" name="Shape 882"/>
            <p:cNvSpPr/>
            <p:nvPr/>
          </p:nvSpPr>
          <p:spPr>
            <a:xfrm>
              <a:off x="7230625" y="2420075"/>
              <a:ext cx="44250" cy="33775"/>
            </a:xfrm>
            <a:custGeom>
              <a:avLst/>
              <a:gdLst/>
              <a:ahLst/>
              <a:cxnLst/>
              <a:rect l="0" t="0" r="0" b="0"/>
              <a:pathLst>
                <a:path w="1770" h="1351" extrusionOk="0">
                  <a:moveTo>
                    <a:pt x="1769" y="606"/>
                  </a:moveTo>
                  <a:cubicBezTo>
                    <a:pt x="1676" y="1211"/>
                    <a:pt x="1257" y="1304"/>
                    <a:pt x="792" y="1350"/>
                  </a:cubicBezTo>
                  <a:cubicBezTo>
                    <a:pt x="280" y="1350"/>
                    <a:pt x="1" y="1211"/>
                    <a:pt x="1" y="699"/>
                  </a:cubicBezTo>
                  <a:cubicBezTo>
                    <a:pt x="1" y="141"/>
                    <a:pt x="234" y="1"/>
                    <a:pt x="745" y="1"/>
                  </a:cubicBezTo>
                  <a:cubicBezTo>
                    <a:pt x="1257" y="1"/>
                    <a:pt x="1630" y="141"/>
                    <a:pt x="1769" y="606"/>
                  </a:cubicBezTo>
                  <a:close/>
                </a:path>
              </a:pathLst>
            </a:custGeom>
            <a:solidFill>
              <a:srgbClr val="FEFEF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883" name="Shape 883"/>
          <p:cNvGrpSpPr/>
          <p:nvPr/>
        </p:nvGrpSpPr>
        <p:grpSpPr>
          <a:xfrm>
            <a:off x="1753529" y="2557641"/>
            <a:ext cx="1195793" cy="278808"/>
            <a:chOff x="1386800" y="2217950"/>
            <a:chExt cx="5049800" cy="1177400"/>
          </a:xfrm>
        </p:grpSpPr>
        <p:sp>
          <p:nvSpPr>
            <p:cNvPr id="884" name="Shape 884"/>
            <p:cNvSpPr/>
            <p:nvPr/>
          </p:nvSpPr>
          <p:spPr>
            <a:xfrm>
              <a:off x="2322950" y="2217950"/>
              <a:ext cx="178650" cy="1156525"/>
            </a:xfrm>
            <a:custGeom>
              <a:avLst/>
              <a:gdLst/>
              <a:ahLst/>
              <a:cxnLst/>
              <a:rect l="0" t="0" r="0" b="0"/>
              <a:pathLst>
                <a:path w="7146" h="46261" extrusionOk="0">
                  <a:moveTo>
                    <a:pt x="1" y="1"/>
                  </a:moveTo>
                  <a:lnTo>
                    <a:pt x="1" y="6885"/>
                  </a:lnTo>
                  <a:lnTo>
                    <a:pt x="7146" y="6885"/>
                  </a:lnTo>
                  <a:lnTo>
                    <a:pt x="7146" y="1"/>
                  </a:lnTo>
                  <a:close/>
                  <a:moveTo>
                    <a:pt x="1" y="11996"/>
                  </a:moveTo>
                  <a:lnTo>
                    <a:pt x="1" y="46261"/>
                  </a:lnTo>
                  <a:lnTo>
                    <a:pt x="7146" y="46261"/>
                  </a:lnTo>
                  <a:lnTo>
                    <a:pt x="7146" y="11996"/>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5" name="Shape 885"/>
            <p:cNvSpPr/>
            <p:nvPr/>
          </p:nvSpPr>
          <p:spPr>
            <a:xfrm>
              <a:off x="2634575" y="2517850"/>
              <a:ext cx="899675" cy="877500"/>
            </a:xfrm>
            <a:custGeom>
              <a:avLst/>
              <a:gdLst/>
              <a:ahLst/>
              <a:cxnLst/>
              <a:rect l="0" t="0" r="0" b="0"/>
              <a:pathLst>
                <a:path w="35987" h="35100" extrusionOk="0">
                  <a:moveTo>
                    <a:pt x="0" y="0"/>
                  </a:moveTo>
                  <a:lnTo>
                    <a:pt x="0" y="5007"/>
                  </a:lnTo>
                  <a:lnTo>
                    <a:pt x="3286" y="5007"/>
                  </a:lnTo>
                  <a:lnTo>
                    <a:pt x="11579" y="29623"/>
                  </a:lnTo>
                  <a:cubicBezTo>
                    <a:pt x="12882" y="33430"/>
                    <a:pt x="15125" y="35099"/>
                    <a:pt x="18776" y="35099"/>
                  </a:cubicBezTo>
                  <a:cubicBezTo>
                    <a:pt x="21227" y="35099"/>
                    <a:pt x="24304" y="34473"/>
                    <a:pt x="26025" y="29623"/>
                  </a:cubicBezTo>
                  <a:lnTo>
                    <a:pt x="35987" y="0"/>
                  </a:lnTo>
                  <a:lnTo>
                    <a:pt x="29154" y="0"/>
                  </a:lnTo>
                  <a:lnTo>
                    <a:pt x="20445" y="27537"/>
                  </a:lnTo>
                  <a:cubicBezTo>
                    <a:pt x="20080" y="28684"/>
                    <a:pt x="19819" y="29415"/>
                    <a:pt x="18776" y="29415"/>
                  </a:cubicBezTo>
                  <a:cubicBezTo>
                    <a:pt x="17733" y="29415"/>
                    <a:pt x="17524" y="28737"/>
                    <a:pt x="17159" y="27537"/>
                  </a:cubicBezTo>
                  <a:lnTo>
                    <a:pt x="8606"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6" name="Shape 886"/>
            <p:cNvSpPr/>
            <p:nvPr/>
          </p:nvSpPr>
          <p:spPr>
            <a:xfrm>
              <a:off x="3581175" y="2517850"/>
              <a:ext cx="786225" cy="877500"/>
            </a:xfrm>
            <a:custGeom>
              <a:avLst/>
              <a:gdLst/>
              <a:ahLst/>
              <a:cxnLst/>
              <a:rect l="0" t="0" r="0" b="0"/>
              <a:pathLst>
                <a:path w="31449" h="35100" extrusionOk="0">
                  <a:moveTo>
                    <a:pt x="15750" y="5633"/>
                  </a:moveTo>
                  <a:cubicBezTo>
                    <a:pt x="21279" y="5633"/>
                    <a:pt x="24721" y="9805"/>
                    <a:pt x="24721" y="14864"/>
                  </a:cubicBezTo>
                  <a:lnTo>
                    <a:pt x="24721" y="20236"/>
                  </a:lnTo>
                  <a:cubicBezTo>
                    <a:pt x="24721" y="25242"/>
                    <a:pt x="21279" y="29467"/>
                    <a:pt x="15750" y="29467"/>
                  </a:cubicBezTo>
                  <a:cubicBezTo>
                    <a:pt x="10014" y="29467"/>
                    <a:pt x="6780" y="25294"/>
                    <a:pt x="6780" y="20236"/>
                  </a:cubicBezTo>
                  <a:lnTo>
                    <a:pt x="6780" y="14864"/>
                  </a:lnTo>
                  <a:cubicBezTo>
                    <a:pt x="6780" y="9805"/>
                    <a:pt x="9857" y="5633"/>
                    <a:pt x="15750" y="5633"/>
                  </a:cubicBezTo>
                  <a:close/>
                  <a:moveTo>
                    <a:pt x="15750" y="0"/>
                  </a:moveTo>
                  <a:cubicBezTo>
                    <a:pt x="6467" y="0"/>
                    <a:pt x="0" y="6102"/>
                    <a:pt x="0" y="14864"/>
                  </a:cubicBezTo>
                  <a:lnTo>
                    <a:pt x="0" y="20236"/>
                  </a:lnTo>
                  <a:cubicBezTo>
                    <a:pt x="0" y="28997"/>
                    <a:pt x="6467" y="35099"/>
                    <a:pt x="15750" y="35099"/>
                  </a:cubicBezTo>
                  <a:cubicBezTo>
                    <a:pt x="24982" y="35099"/>
                    <a:pt x="31449" y="28997"/>
                    <a:pt x="31449" y="20236"/>
                  </a:cubicBezTo>
                  <a:lnTo>
                    <a:pt x="31449" y="14864"/>
                  </a:lnTo>
                  <a:cubicBezTo>
                    <a:pt x="31449" y="6102"/>
                    <a:pt x="24982" y="0"/>
                    <a:pt x="1575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7" name="Shape 887"/>
            <p:cNvSpPr/>
            <p:nvPr/>
          </p:nvSpPr>
          <p:spPr>
            <a:xfrm>
              <a:off x="5083200" y="2504800"/>
              <a:ext cx="745800" cy="871000"/>
            </a:xfrm>
            <a:custGeom>
              <a:avLst/>
              <a:gdLst/>
              <a:ahLst/>
              <a:cxnLst/>
              <a:rect l="0" t="0" r="0" b="0"/>
              <a:pathLst>
                <a:path w="29832" h="34840" extrusionOk="0">
                  <a:moveTo>
                    <a:pt x="15229" y="0"/>
                  </a:moveTo>
                  <a:cubicBezTo>
                    <a:pt x="5841" y="0"/>
                    <a:pt x="0" y="5946"/>
                    <a:pt x="0" y="15490"/>
                  </a:cubicBezTo>
                  <a:lnTo>
                    <a:pt x="0" y="19245"/>
                  </a:lnTo>
                  <a:cubicBezTo>
                    <a:pt x="0" y="28789"/>
                    <a:pt x="5841" y="34839"/>
                    <a:pt x="15229" y="34839"/>
                  </a:cubicBezTo>
                  <a:cubicBezTo>
                    <a:pt x="15490" y="34839"/>
                    <a:pt x="17159" y="34839"/>
                    <a:pt x="17889" y="34735"/>
                  </a:cubicBezTo>
                  <a:lnTo>
                    <a:pt x="17889" y="28998"/>
                  </a:lnTo>
                  <a:cubicBezTo>
                    <a:pt x="17628" y="28998"/>
                    <a:pt x="15490" y="29050"/>
                    <a:pt x="15229" y="29050"/>
                  </a:cubicBezTo>
                  <a:cubicBezTo>
                    <a:pt x="10118" y="29050"/>
                    <a:pt x="6728" y="25138"/>
                    <a:pt x="6728" y="19297"/>
                  </a:cubicBezTo>
                  <a:lnTo>
                    <a:pt x="6728" y="15490"/>
                  </a:lnTo>
                  <a:cubicBezTo>
                    <a:pt x="6728" y="9649"/>
                    <a:pt x="10118" y="5737"/>
                    <a:pt x="15229" y="5737"/>
                  </a:cubicBezTo>
                  <a:cubicBezTo>
                    <a:pt x="15527" y="5731"/>
                    <a:pt x="15825" y="5727"/>
                    <a:pt x="16123" y="5727"/>
                  </a:cubicBezTo>
                  <a:cubicBezTo>
                    <a:pt x="18172" y="5727"/>
                    <a:pt x="20221" y="5881"/>
                    <a:pt x="22270" y="6155"/>
                  </a:cubicBezTo>
                  <a:lnTo>
                    <a:pt x="22635" y="6259"/>
                  </a:lnTo>
                  <a:lnTo>
                    <a:pt x="22635" y="34839"/>
                  </a:lnTo>
                  <a:lnTo>
                    <a:pt x="29832" y="34839"/>
                  </a:lnTo>
                  <a:lnTo>
                    <a:pt x="29832" y="2765"/>
                  </a:lnTo>
                  <a:cubicBezTo>
                    <a:pt x="29832" y="2191"/>
                    <a:pt x="29832" y="1930"/>
                    <a:pt x="28528" y="1617"/>
                  </a:cubicBezTo>
                  <a:cubicBezTo>
                    <a:pt x="24147" y="574"/>
                    <a:pt x="19714" y="53"/>
                    <a:pt x="15229"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8" name="Shape 888"/>
            <p:cNvSpPr/>
            <p:nvPr/>
          </p:nvSpPr>
          <p:spPr>
            <a:xfrm>
              <a:off x="5999800" y="2217950"/>
              <a:ext cx="179950" cy="1157850"/>
            </a:xfrm>
            <a:custGeom>
              <a:avLst/>
              <a:gdLst/>
              <a:ahLst/>
              <a:cxnLst/>
              <a:rect l="0" t="0" r="0" b="0"/>
              <a:pathLst>
                <a:path w="7198" h="46314" extrusionOk="0">
                  <a:moveTo>
                    <a:pt x="0" y="1"/>
                  </a:moveTo>
                  <a:lnTo>
                    <a:pt x="0" y="46313"/>
                  </a:lnTo>
                  <a:lnTo>
                    <a:pt x="7197" y="46313"/>
                  </a:lnTo>
                  <a:lnTo>
                    <a:pt x="719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9" name="Shape 889"/>
            <p:cNvSpPr/>
            <p:nvPr/>
          </p:nvSpPr>
          <p:spPr>
            <a:xfrm>
              <a:off x="1386800" y="2217950"/>
              <a:ext cx="788850" cy="1157850"/>
            </a:xfrm>
            <a:custGeom>
              <a:avLst/>
              <a:gdLst/>
              <a:ahLst/>
              <a:cxnLst/>
              <a:rect l="0" t="0" r="0" b="0"/>
              <a:pathLst>
                <a:path w="31554" h="46314" extrusionOk="0">
                  <a:moveTo>
                    <a:pt x="0" y="1"/>
                  </a:moveTo>
                  <a:lnTo>
                    <a:pt x="0" y="46313"/>
                  </a:lnTo>
                  <a:lnTo>
                    <a:pt x="7458" y="46313"/>
                  </a:lnTo>
                  <a:lnTo>
                    <a:pt x="7458" y="6468"/>
                  </a:lnTo>
                  <a:lnTo>
                    <a:pt x="11787" y="6468"/>
                  </a:lnTo>
                  <a:cubicBezTo>
                    <a:pt x="12726" y="6468"/>
                    <a:pt x="13508" y="6468"/>
                    <a:pt x="14291" y="6520"/>
                  </a:cubicBezTo>
                  <a:cubicBezTo>
                    <a:pt x="20758" y="6624"/>
                    <a:pt x="23887" y="9180"/>
                    <a:pt x="23887" y="14186"/>
                  </a:cubicBezTo>
                  <a:lnTo>
                    <a:pt x="23887" y="14760"/>
                  </a:lnTo>
                  <a:cubicBezTo>
                    <a:pt x="23887" y="19402"/>
                    <a:pt x="21383" y="22479"/>
                    <a:pt x="14343" y="22479"/>
                  </a:cubicBezTo>
                  <a:lnTo>
                    <a:pt x="12257" y="22479"/>
                  </a:lnTo>
                  <a:lnTo>
                    <a:pt x="12257" y="28685"/>
                  </a:lnTo>
                  <a:cubicBezTo>
                    <a:pt x="12987" y="28737"/>
                    <a:pt x="13665" y="28737"/>
                    <a:pt x="14343" y="28737"/>
                  </a:cubicBezTo>
                  <a:cubicBezTo>
                    <a:pt x="24460" y="28737"/>
                    <a:pt x="31553" y="24774"/>
                    <a:pt x="31553" y="14812"/>
                  </a:cubicBezTo>
                  <a:lnTo>
                    <a:pt x="31553" y="14239"/>
                  </a:lnTo>
                  <a:cubicBezTo>
                    <a:pt x="31553" y="3912"/>
                    <a:pt x="23782" y="1"/>
                    <a:pt x="12569"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0" name="Shape 890"/>
            <p:cNvSpPr/>
            <p:nvPr/>
          </p:nvSpPr>
          <p:spPr>
            <a:xfrm>
              <a:off x="4504275" y="2332700"/>
              <a:ext cx="472025" cy="1043100"/>
            </a:xfrm>
            <a:custGeom>
              <a:avLst/>
              <a:gdLst/>
              <a:ahLst/>
              <a:cxnLst/>
              <a:rect l="0" t="0" r="0" b="0"/>
              <a:pathLst>
                <a:path w="18881" h="41724" extrusionOk="0">
                  <a:moveTo>
                    <a:pt x="7250" y="0"/>
                  </a:moveTo>
                  <a:lnTo>
                    <a:pt x="1" y="991"/>
                  </a:lnTo>
                  <a:lnTo>
                    <a:pt x="1" y="32909"/>
                  </a:lnTo>
                  <a:cubicBezTo>
                    <a:pt x="1" y="39011"/>
                    <a:pt x="3026" y="41723"/>
                    <a:pt x="9754" y="41723"/>
                  </a:cubicBezTo>
                  <a:lnTo>
                    <a:pt x="18880" y="41723"/>
                  </a:lnTo>
                  <a:lnTo>
                    <a:pt x="18880" y="36143"/>
                  </a:lnTo>
                  <a:lnTo>
                    <a:pt x="12153" y="36143"/>
                  </a:lnTo>
                  <a:cubicBezTo>
                    <a:pt x="9232" y="36143"/>
                    <a:pt x="7250" y="36090"/>
                    <a:pt x="7250" y="32961"/>
                  </a:cubicBezTo>
                  <a:lnTo>
                    <a:pt x="7250" y="12934"/>
                  </a:lnTo>
                  <a:lnTo>
                    <a:pt x="18880" y="12934"/>
                  </a:lnTo>
                  <a:lnTo>
                    <a:pt x="18880" y="7406"/>
                  </a:lnTo>
                  <a:lnTo>
                    <a:pt x="7250" y="7406"/>
                  </a:lnTo>
                  <a:lnTo>
                    <a:pt x="7250"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1" name="Shape 891"/>
            <p:cNvSpPr/>
            <p:nvPr/>
          </p:nvSpPr>
          <p:spPr>
            <a:xfrm>
              <a:off x="6250125" y="3225850"/>
              <a:ext cx="186475" cy="149950"/>
            </a:xfrm>
            <a:custGeom>
              <a:avLst/>
              <a:gdLst/>
              <a:ahLst/>
              <a:cxnLst/>
              <a:rect l="0" t="0" r="0" b="0"/>
              <a:pathLst>
                <a:path w="7459" h="5998" extrusionOk="0">
                  <a:moveTo>
                    <a:pt x="3338" y="1616"/>
                  </a:moveTo>
                  <a:cubicBezTo>
                    <a:pt x="3964" y="1616"/>
                    <a:pt x="4225" y="1877"/>
                    <a:pt x="4225" y="2294"/>
                  </a:cubicBezTo>
                  <a:cubicBezTo>
                    <a:pt x="4225" y="2711"/>
                    <a:pt x="3912" y="3024"/>
                    <a:pt x="3391" y="3024"/>
                  </a:cubicBezTo>
                  <a:lnTo>
                    <a:pt x="2817" y="3076"/>
                  </a:lnTo>
                  <a:lnTo>
                    <a:pt x="2817" y="1616"/>
                  </a:lnTo>
                  <a:close/>
                  <a:moveTo>
                    <a:pt x="2452" y="1303"/>
                  </a:moveTo>
                  <a:lnTo>
                    <a:pt x="2452" y="4537"/>
                  </a:lnTo>
                  <a:lnTo>
                    <a:pt x="2817" y="4537"/>
                  </a:lnTo>
                  <a:lnTo>
                    <a:pt x="2817" y="3337"/>
                  </a:lnTo>
                  <a:lnTo>
                    <a:pt x="3547" y="3285"/>
                  </a:lnTo>
                  <a:lnTo>
                    <a:pt x="4329" y="4537"/>
                  </a:lnTo>
                  <a:lnTo>
                    <a:pt x="4747" y="4537"/>
                  </a:lnTo>
                  <a:lnTo>
                    <a:pt x="3912" y="3181"/>
                  </a:lnTo>
                  <a:cubicBezTo>
                    <a:pt x="4329" y="3076"/>
                    <a:pt x="4590" y="2711"/>
                    <a:pt x="4590" y="2294"/>
                  </a:cubicBezTo>
                  <a:cubicBezTo>
                    <a:pt x="4590" y="1668"/>
                    <a:pt x="4173" y="1303"/>
                    <a:pt x="3338" y="1303"/>
                  </a:cubicBezTo>
                  <a:close/>
                  <a:moveTo>
                    <a:pt x="3443" y="364"/>
                  </a:moveTo>
                  <a:lnTo>
                    <a:pt x="3443" y="417"/>
                  </a:lnTo>
                  <a:cubicBezTo>
                    <a:pt x="4851" y="417"/>
                    <a:pt x="5998" y="1564"/>
                    <a:pt x="5998" y="2972"/>
                  </a:cubicBezTo>
                  <a:cubicBezTo>
                    <a:pt x="5998" y="4488"/>
                    <a:pt x="4736" y="5503"/>
                    <a:pt x="3418" y="5503"/>
                  </a:cubicBezTo>
                  <a:cubicBezTo>
                    <a:pt x="2786" y="5503"/>
                    <a:pt x="2141" y="5269"/>
                    <a:pt x="1617" y="4745"/>
                  </a:cubicBezTo>
                  <a:cubicBezTo>
                    <a:pt x="1" y="3129"/>
                    <a:pt x="1148" y="364"/>
                    <a:pt x="3443" y="364"/>
                  </a:cubicBezTo>
                  <a:close/>
                  <a:moveTo>
                    <a:pt x="3475" y="1"/>
                  </a:moveTo>
                  <a:cubicBezTo>
                    <a:pt x="1941" y="1"/>
                    <a:pt x="470" y="1178"/>
                    <a:pt x="470" y="2972"/>
                  </a:cubicBezTo>
                  <a:cubicBezTo>
                    <a:pt x="470" y="4641"/>
                    <a:pt x="1774" y="5997"/>
                    <a:pt x="3443" y="5997"/>
                  </a:cubicBezTo>
                  <a:cubicBezTo>
                    <a:pt x="6103" y="5997"/>
                    <a:pt x="7459" y="2764"/>
                    <a:pt x="5581" y="886"/>
                  </a:cubicBezTo>
                  <a:cubicBezTo>
                    <a:pt x="4970" y="275"/>
                    <a:pt x="4215" y="1"/>
                    <a:pt x="3475"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92" name="Shape 892"/>
          <p:cNvSpPr txBox="1"/>
          <p:nvPr/>
        </p:nvSpPr>
        <p:spPr>
          <a:xfrm>
            <a:off x="582500" y="1040600"/>
            <a:ext cx="3537900" cy="127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rgbClr val="22313C"/>
                </a:solidFill>
                <a:latin typeface="Proxima Nova"/>
                <a:ea typeface="Proxima Nova"/>
                <a:cs typeface="Proxima Nova"/>
                <a:sym typeface="Proxima Nova"/>
              </a:rPr>
              <a:t>A turnkey solution to provision, operate and manage enterprise grade Kubernetes clusters</a:t>
            </a:r>
            <a:endParaRPr>
              <a:solidFill>
                <a:srgbClr val="22313C"/>
              </a:solidFill>
            </a:endParaRPr>
          </a:p>
          <a:p>
            <a:pPr marL="0" lvl="0" indent="0" algn="ctr">
              <a:lnSpc>
                <a:spcPct val="115000"/>
              </a:lnSpc>
              <a:spcBef>
                <a:spcPts val="0"/>
              </a:spcBef>
              <a:spcAft>
                <a:spcPts val="0"/>
              </a:spcAft>
              <a:buNone/>
            </a:pPr>
            <a:endParaRPr sz="1800">
              <a:latin typeface="Proxima Nova"/>
              <a:ea typeface="Proxima Nova"/>
              <a:cs typeface="Proxima Nova"/>
              <a:sym typeface="Proxima Nova"/>
            </a:endParaRPr>
          </a:p>
        </p:txBody>
      </p:sp>
      <p:sp>
        <p:nvSpPr>
          <p:cNvPr id="893" name="Shape 893"/>
          <p:cNvSpPr txBox="1">
            <a:spLocks noGrp="1"/>
          </p:cNvSpPr>
          <p:nvPr>
            <p:ph type="body" idx="2"/>
          </p:nvPr>
        </p:nvSpPr>
        <p:spPr>
          <a:xfrm>
            <a:off x="4750000" y="900400"/>
            <a:ext cx="4112100" cy="37695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Clr>
                <a:srgbClr val="00AE9E"/>
              </a:buClr>
              <a:buFont typeface="Proxima Nova"/>
              <a:buNone/>
            </a:pPr>
            <a:r>
              <a:rPr lang="en" sz="1400" b="1">
                <a:solidFill>
                  <a:schemeClr val="lt2"/>
                </a:solidFill>
              </a:rPr>
              <a:t>Kubernetes Dial Tone:</a:t>
            </a:r>
            <a:endParaRPr sz="1400" b="1">
              <a:solidFill>
                <a:schemeClr val="lt2"/>
              </a:solidFill>
            </a:endParaRPr>
          </a:p>
          <a:p>
            <a:pPr marL="140368" lvl="0" indent="-127668" rtl="0">
              <a:lnSpc>
                <a:spcPct val="120000"/>
              </a:lnSpc>
              <a:spcBef>
                <a:spcPts val="0"/>
              </a:spcBef>
              <a:spcAft>
                <a:spcPts val="0"/>
              </a:spcAft>
              <a:buClr>
                <a:schemeClr val="folHlink"/>
              </a:buClr>
              <a:buSzPts val="1400"/>
              <a:buFont typeface="Proxima Nova"/>
              <a:buChar char="•"/>
            </a:pPr>
            <a:r>
              <a:rPr lang="en" sz="1400">
                <a:solidFill>
                  <a:schemeClr val="folHlink"/>
                </a:solidFill>
              </a:rPr>
              <a:t>Health management</a:t>
            </a:r>
            <a:endParaRPr sz="1400">
              <a:solidFill>
                <a:schemeClr val="folHlink"/>
              </a:solidFill>
            </a:endParaRPr>
          </a:p>
          <a:p>
            <a:pPr marL="140368" lvl="0" indent="-127668" rtl="0">
              <a:lnSpc>
                <a:spcPct val="120000"/>
              </a:lnSpc>
              <a:spcBef>
                <a:spcPts val="0"/>
              </a:spcBef>
              <a:spcAft>
                <a:spcPts val="0"/>
              </a:spcAft>
              <a:buClr>
                <a:schemeClr val="folHlink"/>
              </a:buClr>
              <a:buSzPts val="1400"/>
              <a:buFont typeface="Proxima Nova"/>
              <a:buChar char="•"/>
            </a:pPr>
            <a:r>
              <a:rPr lang="en" sz="1400">
                <a:solidFill>
                  <a:schemeClr val="folHlink"/>
                </a:solidFill>
              </a:rPr>
              <a:t>Aggregated Metrics and Logging</a:t>
            </a:r>
            <a:endParaRPr sz="1400">
              <a:solidFill>
                <a:schemeClr val="folHlink"/>
              </a:solidFill>
            </a:endParaRPr>
          </a:p>
          <a:p>
            <a:pPr marL="140368" lvl="0" indent="-127668" rtl="0">
              <a:lnSpc>
                <a:spcPct val="120000"/>
              </a:lnSpc>
              <a:spcBef>
                <a:spcPts val="0"/>
              </a:spcBef>
              <a:spcAft>
                <a:spcPts val="0"/>
              </a:spcAft>
              <a:buClr>
                <a:schemeClr val="folHlink"/>
              </a:buClr>
              <a:buSzPts val="1400"/>
              <a:buFont typeface="Proxima Nova"/>
              <a:buChar char="•"/>
            </a:pPr>
            <a:r>
              <a:rPr lang="en" sz="1400">
                <a:solidFill>
                  <a:schemeClr val="folHlink"/>
                </a:solidFill>
              </a:rPr>
              <a:t>Autoscaling</a:t>
            </a:r>
            <a:endParaRPr sz="1400">
              <a:solidFill>
                <a:schemeClr val="folHlink"/>
              </a:solidFill>
            </a:endParaRPr>
          </a:p>
          <a:p>
            <a:pPr marL="140368" lvl="0" indent="-127668" rtl="0">
              <a:lnSpc>
                <a:spcPct val="120000"/>
              </a:lnSpc>
              <a:spcBef>
                <a:spcPts val="0"/>
              </a:spcBef>
              <a:spcAft>
                <a:spcPts val="0"/>
              </a:spcAft>
              <a:buClr>
                <a:schemeClr val="folHlink"/>
              </a:buClr>
              <a:buSzPts val="1400"/>
              <a:buFont typeface="Proxima Nova"/>
              <a:buChar char="•"/>
            </a:pPr>
            <a:r>
              <a:rPr lang="en" sz="1400">
                <a:solidFill>
                  <a:schemeClr val="folHlink"/>
                </a:solidFill>
              </a:rPr>
              <a:t>Persistence interface</a:t>
            </a:r>
            <a:endParaRPr sz="1400">
              <a:solidFill>
                <a:schemeClr val="folHlink"/>
              </a:solidFill>
            </a:endParaRPr>
          </a:p>
          <a:p>
            <a:pPr marL="0" lvl="0" indent="0" rtl="0">
              <a:lnSpc>
                <a:spcPct val="100000"/>
              </a:lnSpc>
              <a:spcBef>
                <a:spcPts val="0"/>
              </a:spcBef>
              <a:spcAft>
                <a:spcPts val="0"/>
              </a:spcAft>
              <a:buClr>
                <a:srgbClr val="00AE9E"/>
              </a:buClr>
              <a:buFont typeface="Proxima Nova"/>
              <a:buNone/>
            </a:pPr>
            <a:endParaRPr sz="1400">
              <a:solidFill>
                <a:schemeClr val="folHlink"/>
              </a:solidFill>
            </a:endParaRPr>
          </a:p>
          <a:p>
            <a:pPr marL="0" lvl="0" indent="0" rtl="0">
              <a:lnSpc>
                <a:spcPct val="100000"/>
              </a:lnSpc>
              <a:spcBef>
                <a:spcPts val="0"/>
              </a:spcBef>
              <a:spcAft>
                <a:spcPts val="0"/>
              </a:spcAft>
              <a:buClr>
                <a:srgbClr val="00AE9E"/>
              </a:buClr>
              <a:buFont typeface="Proxima Nova"/>
              <a:buNone/>
            </a:pPr>
            <a:r>
              <a:rPr lang="en" sz="1400" b="1">
                <a:solidFill>
                  <a:schemeClr val="lt2"/>
                </a:solidFill>
              </a:rPr>
              <a:t>Control Plane:</a:t>
            </a:r>
            <a:endParaRPr sz="1400" b="1">
              <a:solidFill>
                <a:schemeClr val="lt2"/>
              </a:solidFill>
            </a:endParaRPr>
          </a:p>
          <a:p>
            <a:pPr marL="140368" lvl="0" indent="-127668" rtl="0">
              <a:lnSpc>
                <a:spcPct val="120000"/>
              </a:lnSpc>
              <a:spcBef>
                <a:spcPts val="0"/>
              </a:spcBef>
              <a:spcAft>
                <a:spcPts val="0"/>
              </a:spcAft>
              <a:buClr>
                <a:schemeClr val="folHlink"/>
              </a:buClr>
              <a:buSzPts val="1400"/>
              <a:buFont typeface="Proxima Nova"/>
              <a:buChar char="•"/>
            </a:pPr>
            <a:r>
              <a:rPr lang="en" sz="1400">
                <a:solidFill>
                  <a:schemeClr val="folHlink"/>
                </a:solidFill>
              </a:rPr>
              <a:t>Provisioning Engine</a:t>
            </a:r>
            <a:endParaRPr sz="1400">
              <a:solidFill>
                <a:schemeClr val="folHlink"/>
              </a:solidFill>
            </a:endParaRPr>
          </a:p>
          <a:p>
            <a:pPr marL="140368" lvl="0" indent="-127668" rtl="0">
              <a:lnSpc>
                <a:spcPct val="120000"/>
              </a:lnSpc>
              <a:spcBef>
                <a:spcPts val="0"/>
              </a:spcBef>
              <a:spcAft>
                <a:spcPts val="0"/>
              </a:spcAft>
              <a:buClr>
                <a:schemeClr val="folHlink"/>
              </a:buClr>
              <a:buSzPts val="1400"/>
              <a:buFont typeface="Proxima Nova"/>
              <a:buChar char="•"/>
            </a:pPr>
            <a:r>
              <a:rPr lang="en" sz="1400">
                <a:solidFill>
                  <a:schemeClr val="folHlink"/>
                </a:solidFill>
              </a:rPr>
              <a:t>T-shirt sized clusters</a:t>
            </a:r>
            <a:endParaRPr sz="1400">
              <a:solidFill>
                <a:schemeClr val="folHlink"/>
              </a:solidFill>
            </a:endParaRPr>
          </a:p>
          <a:p>
            <a:pPr marL="140368" lvl="0" indent="-127668" rtl="0">
              <a:lnSpc>
                <a:spcPct val="120000"/>
              </a:lnSpc>
              <a:spcBef>
                <a:spcPts val="0"/>
              </a:spcBef>
              <a:spcAft>
                <a:spcPts val="0"/>
              </a:spcAft>
              <a:buClr>
                <a:schemeClr val="folHlink"/>
              </a:buClr>
              <a:buSzPts val="1400"/>
              <a:buFont typeface="Proxima Nova"/>
              <a:buChar char="•"/>
            </a:pPr>
            <a:r>
              <a:rPr lang="en" sz="1400">
                <a:solidFill>
                  <a:schemeClr val="folHlink"/>
                </a:solidFill>
              </a:rPr>
              <a:t>Self-service Clusters</a:t>
            </a:r>
            <a:endParaRPr sz="1400">
              <a:solidFill>
                <a:schemeClr val="folHlink"/>
              </a:solidFill>
            </a:endParaRPr>
          </a:p>
          <a:p>
            <a:pPr marL="140368" lvl="0" indent="-127668" rtl="0">
              <a:lnSpc>
                <a:spcPct val="120000"/>
              </a:lnSpc>
              <a:spcBef>
                <a:spcPts val="0"/>
              </a:spcBef>
              <a:spcAft>
                <a:spcPts val="0"/>
              </a:spcAft>
              <a:buClr>
                <a:schemeClr val="folHlink"/>
              </a:buClr>
              <a:buSzPts val="1400"/>
              <a:buFont typeface="Proxima Nova"/>
              <a:buChar char="•"/>
            </a:pPr>
            <a:r>
              <a:rPr lang="en" sz="1400">
                <a:solidFill>
                  <a:schemeClr val="folHlink"/>
                </a:solidFill>
              </a:rPr>
              <a:t>Software Update Automation</a:t>
            </a:r>
            <a:endParaRPr sz="1400">
              <a:solidFill>
                <a:schemeClr val="folHlink"/>
              </a:solidFill>
            </a:endParaRPr>
          </a:p>
          <a:p>
            <a:pPr marL="140368" lvl="0" indent="-127668" rtl="0">
              <a:lnSpc>
                <a:spcPct val="120000"/>
              </a:lnSpc>
              <a:spcBef>
                <a:spcPts val="0"/>
              </a:spcBef>
              <a:spcAft>
                <a:spcPts val="0"/>
              </a:spcAft>
              <a:buClr>
                <a:schemeClr val="folHlink"/>
              </a:buClr>
              <a:buSzPts val="1400"/>
              <a:buFont typeface="Proxima Nova"/>
              <a:buChar char="•"/>
            </a:pPr>
            <a:r>
              <a:rPr lang="en" sz="1400">
                <a:solidFill>
                  <a:schemeClr val="folHlink"/>
                </a:solidFill>
              </a:rPr>
              <a:t>Load balancing</a:t>
            </a:r>
            <a:endParaRPr sz="1400">
              <a:solidFill>
                <a:schemeClr val="folHlink"/>
              </a:solidFill>
            </a:endParaRPr>
          </a:p>
          <a:p>
            <a:pPr marL="140368" lvl="0" indent="-127668" rtl="0">
              <a:lnSpc>
                <a:spcPct val="120000"/>
              </a:lnSpc>
              <a:spcBef>
                <a:spcPts val="0"/>
              </a:spcBef>
              <a:spcAft>
                <a:spcPts val="0"/>
              </a:spcAft>
              <a:buClr>
                <a:schemeClr val="folHlink"/>
              </a:buClr>
              <a:buSzPts val="1400"/>
              <a:buFont typeface="Proxima Nova"/>
              <a:buChar char="•"/>
            </a:pPr>
            <a:r>
              <a:rPr lang="en" sz="1400">
                <a:solidFill>
                  <a:schemeClr val="folHlink"/>
                </a:solidFill>
              </a:rPr>
              <a:t>Networking</a:t>
            </a:r>
            <a:endParaRPr sz="1400">
              <a:solidFill>
                <a:schemeClr val="folHlink"/>
              </a:solidFill>
            </a:endParaRPr>
          </a:p>
          <a:p>
            <a:pPr marL="140368" lvl="0" indent="-127668" rtl="0">
              <a:lnSpc>
                <a:spcPct val="120000"/>
              </a:lnSpc>
              <a:spcBef>
                <a:spcPts val="0"/>
              </a:spcBef>
              <a:spcAft>
                <a:spcPts val="0"/>
              </a:spcAft>
              <a:buClr>
                <a:schemeClr val="folHlink"/>
              </a:buClr>
              <a:buSzPts val="1400"/>
              <a:buFont typeface="Proxima Nova"/>
              <a:buChar char="•"/>
            </a:pPr>
            <a:r>
              <a:rPr lang="en" sz="1400">
                <a:solidFill>
                  <a:schemeClr val="folHlink"/>
                </a:solidFill>
              </a:rPr>
              <a:t>Multi-tenancy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Shape 898"/>
          <p:cNvSpPr txBox="1"/>
          <p:nvPr/>
        </p:nvSpPr>
        <p:spPr>
          <a:xfrm>
            <a:off x="636263" y="2507725"/>
            <a:ext cx="3591300" cy="1656000"/>
          </a:xfrm>
          <a:prstGeom prst="rect">
            <a:avLst/>
          </a:prstGeom>
          <a:noFill/>
          <a:ln>
            <a:noFill/>
          </a:ln>
        </p:spPr>
        <p:txBody>
          <a:bodyPr spcFirstLastPara="1" wrap="square" lIns="91400" tIns="91400" rIns="91400" bIns="91400" anchor="t" anchorCtr="0">
            <a:noAutofit/>
          </a:bodyPr>
          <a:lstStyle/>
          <a:p>
            <a:pPr marL="0" marR="0" lvl="0" indent="0" rtl="0">
              <a:lnSpc>
                <a:spcPct val="100000"/>
              </a:lnSpc>
              <a:spcBef>
                <a:spcPts val="0"/>
              </a:spcBef>
              <a:spcAft>
                <a:spcPts val="0"/>
              </a:spcAft>
              <a:buClr>
                <a:srgbClr val="434343"/>
              </a:buClr>
              <a:buFont typeface="Proxima Nova"/>
              <a:buNone/>
            </a:pPr>
            <a:r>
              <a:rPr lang="en" sz="1800">
                <a:solidFill>
                  <a:schemeClr val="dk1"/>
                </a:solidFill>
                <a:latin typeface="Proxima Nova"/>
                <a:ea typeface="Proxima Nova"/>
                <a:cs typeface="Proxima Nova"/>
                <a:sym typeface="Proxima Nova"/>
              </a:rPr>
              <a:t>Execute functions in response to events. Use PFS to handle web events, event-based integration, and large scale streaming data.</a:t>
            </a:r>
            <a:endParaRPr sz="1800">
              <a:solidFill>
                <a:schemeClr val="dk1"/>
              </a:solidFill>
            </a:endParaRPr>
          </a:p>
        </p:txBody>
      </p:sp>
      <p:sp>
        <p:nvSpPr>
          <p:cNvPr id="899" name="Shape 899"/>
          <p:cNvSpPr txBox="1">
            <a:spLocks noGrp="1"/>
          </p:cNvSpPr>
          <p:nvPr>
            <p:ph type="title"/>
          </p:nvPr>
        </p:nvSpPr>
        <p:spPr>
          <a:xfrm>
            <a:off x="192475" y="151275"/>
            <a:ext cx="8663100" cy="3939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253E"/>
              </a:buClr>
              <a:buFont typeface="Proxima Nova"/>
              <a:buNone/>
            </a:pPr>
            <a:r>
              <a:rPr lang="en" sz="2400" b="1" i="0" u="none" strike="noStrike" cap="none">
                <a:solidFill>
                  <a:srgbClr val="00253E"/>
                </a:solidFill>
                <a:latin typeface="Proxima Nova"/>
                <a:ea typeface="Proxima Nova"/>
                <a:cs typeface="Proxima Nova"/>
                <a:sym typeface="Proxima Nova"/>
              </a:rPr>
              <a:t>Pivotal </a:t>
            </a:r>
            <a:r>
              <a:rPr lang="en" sz="2400">
                <a:solidFill>
                  <a:srgbClr val="00253E"/>
                </a:solidFill>
              </a:rPr>
              <a:t>Function</a:t>
            </a:r>
            <a:r>
              <a:rPr lang="en" sz="2400" b="1" i="0" u="none" strike="noStrike" cap="none">
                <a:solidFill>
                  <a:srgbClr val="00253E"/>
                </a:solidFill>
                <a:latin typeface="Proxima Nova"/>
                <a:ea typeface="Proxima Nova"/>
                <a:cs typeface="Proxima Nova"/>
                <a:sym typeface="Proxima Nova"/>
              </a:rPr>
              <a:t> Service (</a:t>
            </a:r>
            <a:r>
              <a:rPr lang="en" sz="2400">
                <a:solidFill>
                  <a:srgbClr val="00253E"/>
                </a:solidFill>
              </a:rPr>
              <a:t>PFS</a:t>
            </a:r>
            <a:r>
              <a:rPr lang="en" sz="2400" b="1" i="0" u="none" strike="noStrike" cap="none">
                <a:solidFill>
                  <a:srgbClr val="00253E"/>
                </a:solidFill>
                <a:latin typeface="Proxima Nova"/>
                <a:ea typeface="Proxima Nova"/>
                <a:cs typeface="Proxima Nova"/>
                <a:sym typeface="Proxima Nova"/>
              </a:rPr>
              <a:t>):</a:t>
            </a:r>
            <a:r>
              <a:rPr lang="en" sz="2400">
                <a:solidFill>
                  <a:srgbClr val="00253E"/>
                </a:solidFill>
              </a:rPr>
              <a:t> A Runtime for Functions</a:t>
            </a:r>
            <a:endParaRPr/>
          </a:p>
        </p:txBody>
      </p:sp>
      <p:pic>
        <p:nvPicPr>
          <p:cNvPr id="900" name="Shape 900"/>
          <p:cNvPicPr preferRelativeResize="0"/>
          <p:nvPr/>
        </p:nvPicPr>
        <p:blipFill>
          <a:blip r:embed="rId3">
            <a:alphaModFix/>
          </a:blip>
          <a:stretch>
            <a:fillRect/>
          </a:stretch>
        </p:blipFill>
        <p:spPr>
          <a:xfrm>
            <a:off x="733782" y="1479570"/>
            <a:ext cx="3243880" cy="682625"/>
          </a:xfrm>
          <a:prstGeom prst="rect">
            <a:avLst/>
          </a:prstGeom>
          <a:noFill/>
          <a:ln>
            <a:noFill/>
          </a:ln>
        </p:spPr>
      </p:pic>
      <p:sp>
        <p:nvSpPr>
          <p:cNvPr id="901" name="Shape 901"/>
          <p:cNvSpPr txBox="1">
            <a:spLocks noGrp="1"/>
          </p:cNvSpPr>
          <p:nvPr>
            <p:ph type="body" idx="2"/>
          </p:nvPr>
        </p:nvSpPr>
        <p:spPr>
          <a:xfrm>
            <a:off x="4750000" y="900400"/>
            <a:ext cx="4112100" cy="3769500"/>
          </a:xfrm>
          <a:prstGeom prst="rect">
            <a:avLst/>
          </a:prstGeom>
        </p:spPr>
        <p:txBody>
          <a:bodyPr spcFirstLastPara="1" wrap="square" lIns="91425" tIns="91425" rIns="91425" bIns="91425" anchor="ctr" anchorCtr="0">
            <a:noAutofit/>
          </a:bodyPr>
          <a:lstStyle/>
          <a:p>
            <a:pPr marL="0" lvl="0" indent="0" rtl="0">
              <a:lnSpc>
                <a:spcPct val="100000"/>
              </a:lnSpc>
              <a:spcBef>
                <a:spcPts val="0"/>
              </a:spcBef>
              <a:spcAft>
                <a:spcPts val="0"/>
              </a:spcAft>
              <a:buClr>
                <a:schemeClr val="folHlink"/>
              </a:buClr>
              <a:buFont typeface="Arial"/>
              <a:buNone/>
            </a:pPr>
            <a:r>
              <a:rPr lang="en" sz="1000" b="1">
                <a:solidFill>
                  <a:schemeClr val="lt2"/>
                </a:solidFill>
              </a:rPr>
              <a:t>Trigger functions via HTTP/Message Broker </a:t>
            </a:r>
            <a:r>
              <a:rPr lang="en" sz="1000" b="1">
                <a:solidFill>
                  <a:schemeClr val="lt1"/>
                </a:solidFill>
              </a:rPr>
              <a:t>— </a:t>
            </a:r>
            <a:r>
              <a:rPr lang="en" sz="1000">
                <a:solidFill>
                  <a:schemeClr val="lt1"/>
                </a:solidFill>
              </a:rPr>
              <a:t>PFS is architected to support event stream processing, connecting to message topics via a language-neutral, function container interface.</a:t>
            </a:r>
            <a:endParaRPr sz="1000">
              <a:solidFill>
                <a:schemeClr val="lt1"/>
              </a:solidFill>
            </a:endParaRPr>
          </a:p>
          <a:p>
            <a:pPr marL="0" lvl="0" indent="0" rtl="0">
              <a:lnSpc>
                <a:spcPct val="100000"/>
              </a:lnSpc>
              <a:spcBef>
                <a:spcPts val="0"/>
              </a:spcBef>
              <a:spcAft>
                <a:spcPts val="0"/>
              </a:spcAft>
              <a:buClr>
                <a:schemeClr val="folHlink"/>
              </a:buClr>
              <a:buFont typeface="Arial"/>
              <a:buNone/>
            </a:pPr>
            <a:r>
              <a:rPr lang="en" sz="1000">
                <a:solidFill>
                  <a:schemeClr val="lt1"/>
                </a:solidFill>
              </a:rPr>
              <a:t/>
            </a:r>
            <a:br>
              <a:rPr lang="en" sz="1000">
                <a:solidFill>
                  <a:schemeClr val="lt1"/>
                </a:solidFill>
              </a:rPr>
            </a:br>
            <a:r>
              <a:rPr lang="en" sz="1000" b="1">
                <a:solidFill>
                  <a:schemeClr val="lt2"/>
                </a:solidFill>
              </a:rPr>
              <a:t>Run functions anywhere </a:t>
            </a:r>
            <a:r>
              <a:rPr lang="en" sz="1000" b="1">
                <a:solidFill>
                  <a:schemeClr val="lt1"/>
                </a:solidFill>
              </a:rPr>
              <a:t>— </a:t>
            </a:r>
            <a:r>
              <a:rPr lang="en" sz="1000">
                <a:solidFill>
                  <a:schemeClr val="lt1"/>
                </a:solidFill>
              </a:rPr>
              <a:t>PFS lets you easily run functions on-premises and in the public cloud for maximum flexibility.</a:t>
            </a:r>
            <a:endParaRPr sz="1000">
              <a:solidFill>
                <a:schemeClr val="lt1"/>
              </a:solidFill>
            </a:endParaRPr>
          </a:p>
          <a:p>
            <a:pPr marL="0" lvl="0" indent="0" rtl="0">
              <a:lnSpc>
                <a:spcPct val="100000"/>
              </a:lnSpc>
              <a:spcBef>
                <a:spcPts val="0"/>
              </a:spcBef>
              <a:spcAft>
                <a:spcPts val="0"/>
              </a:spcAft>
              <a:buClr>
                <a:schemeClr val="folHlink"/>
              </a:buClr>
              <a:buFont typeface="Arial"/>
              <a:buNone/>
            </a:pPr>
            <a:endParaRPr sz="1000">
              <a:solidFill>
                <a:schemeClr val="lt1"/>
              </a:solidFill>
            </a:endParaRPr>
          </a:p>
          <a:p>
            <a:pPr marL="0" lvl="0" indent="0" rtl="0">
              <a:lnSpc>
                <a:spcPct val="100000"/>
              </a:lnSpc>
              <a:spcBef>
                <a:spcPts val="0"/>
              </a:spcBef>
              <a:spcAft>
                <a:spcPts val="0"/>
              </a:spcAft>
              <a:buClr>
                <a:schemeClr val="lt2"/>
              </a:buClr>
              <a:buFont typeface="Proxima Nova"/>
              <a:buNone/>
            </a:pPr>
            <a:r>
              <a:rPr lang="en" sz="1000" b="1">
                <a:solidFill>
                  <a:schemeClr val="lt2"/>
                </a:solidFill>
              </a:rPr>
              <a:t>Use modern DevOps workflows </a:t>
            </a:r>
            <a:r>
              <a:rPr lang="en" sz="1000" b="1">
                <a:solidFill>
                  <a:schemeClr val="lt1"/>
                </a:solidFill>
              </a:rPr>
              <a:t>— </a:t>
            </a:r>
            <a:r>
              <a:rPr lang="en" sz="1000">
                <a:solidFill>
                  <a:schemeClr val="lt1"/>
                </a:solidFill>
              </a:rPr>
              <a:t>PFS allows you to use familiar, container-based workflows for serverless scenarios.</a:t>
            </a:r>
            <a:endParaRPr sz="1000">
              <a:solidFill>
                <a:schemeClr val="lt1"/>
              </a:solidFill>
            </a:endParaRPr>
          </a:p>
          <a:p>
            <a:pPr marL="0" lvl="0" indent="0" rtl="0">
              <a:lnSpc>
                <a:spcPct val="100000"/>
              </a:lnSpc>
              <a:spcBef>
                <a:spcPts val="0"/>
              </a:spcBef>
              <a:spcAft>
                <a:spcPts val="0"/>
              </a:spcAft>
              <a:buClr>
                <a:schemeClr val="lt2"/>
              </a:buClr>
              <a:buFont typeface="Proxima Nova"/>
              <a:buNone/>
            </a:pPr>
            <a:endParaRPr sz="1000" b="1">
              <a:solidFill>
                <a:schemeClr val="lt2"/>
              </a:solidFill>
            </a:endParaRPr>
          </a:p>
          <a:p>
            <a:pPr marL="0" lvl="0" indent="0" rtl="0">
              <a:lnSpc>
                <a:spcPct val="100000"/>
              </a:lnSpc>
              <a:spcBef>
                <a:spcPts val="0"/>
              </a:spcBef>
              <a:spcAft>
                <a:spcPts val="0"/>
              </a:spcAft>
              <a:buClr>
                <a:schemeClr val="lt2"/>
              </a:buClr>
              <a:buFont typeface="Proxima Nova"/>
              <a:buNone/>
            </a:pPr>
            <a:r>
              <a:rPr lang="en" sz="1000" b="1">
                <a:solidFill>
                  <a:schemeClr val="lt2"/>
                </a:solidFill>
              </a:rPr>
              <a:t>Pluggable event brokers </a:t>
            </a:r>
            <a:r>
              <a:rPr lang="en" sz="1000" b="1">
                <a:solidFill>
                  <a:schemeClr val="lt1"/>
                </a:solidFill>
              </a:rPr>
              <a:t>— </a:t>
            </a:r>
            <a:r>
              <a:rPr lang="en" sz="1000">
                <a:solidFill>
                  <a:schemeClr val="lt1"/>
                </a:solidFill>
              </a:rPr>
              <a:t>PFS can be connected easily with popular message brokers such as Kafka, RabbitMQ, Google Pub/Sub, and AWS Kinesis.</a:t>
            </a:r>
            <a:endParaRPr sz="1000">
              <a:solidFill>
                <a:schemeClr val="lt2"/>
              </a:solidFill>
            </a:endParaRPr>
          </a:p>
          <a:p>
            <a:pPr marL="0" lvl="0" indent="0" rtl="0">
              <a:lnSpc>
                <a:spcPct val="100000"/>
              </a:lnSpc>
              <a:spcBef>
                <a:spcPts val="0"/>
              </a:spcBef>
              <a:spcAft>
                <a:spcPts val="0"/>
              </a:spcAft>
              <a:buClr>
                <a:schemeClr val="lt2"/>
              </a:buClr>
              <a:buFont typeface="Proxima Nova"/>
              <a:buNone/>
            </a:pPr>
            <a:endParaRPr sz="1000" b="1">
              <a:solidFill>
                <a:schemeClr val="lt2"/>
              </a:solidFill>
            </a:endParaRPr>
          </a:p>
          <a:p>
            <a:pPr marL="0" lvl="0" indent="0" rtl="0">
              <a:lnSpc>
                <a:spcPct val="100000"/>
              </a:lnSpc>
              <a:spcBef>
                <a:spcPts val="0"/>
              </a:spcBef>
              <a:spcAft>
                <a:spcPts val="0"/>
              </a:spcAft>
              <a:buClr>
                <a:schemeClr val="lt2"/>
              </a:buClr>
              <a:buFont typeface="Proxima Nova"/>
              <a:buNone/>
            </a:pPr>
            <a:r>
              <a:rPr lang="en" sz="1000" b="1">
                <a:solidFill>
                  <a:schemeClr val="lt2"/>
                </a:solidFill>
              </a:rPr>
              <a:t>Polyglot </a:t>
            </a:r>
            <a:r>
              <a:rPr lang="en" sz="1000" b="1">
                <a:solidFill>
                  <a:schemeClr val="lt1"/>
                </a:solidFill>
              </a:rPr>
              <a:t>— </a:t>
            </a:r>
            <a:r>
              <a:rPr lang="en" sz="1000">
                <a:solidFill>
                  <a:schemeClr val="lt1"/>
                </a:solidFill>
              </a:rPr>
              <a:t>PFS supports the authoring of functions in your chosen framework - Node.js, Spring/Java, or Shell.</a:t>
            </a:r>
            <a:endParaRPr sz="1000">
              <a:solidFill>
                <a:schemeClr val="lt2"/>
              </a:solidFill>
            </a:endParaRPr>
          </a:p>
          <a:p>
            <a:pPr marL="0" lvl="0" indent="0" rtl="0">
              <a:lnSpc>
                <a:spcPct val="100000"/>
              </a:lnSpc>
              <a:spcBef>
                <a:spcPts val="0"/>
              </a:spcBef>
              <a:spcAft>
                <a:spcPts val="0"/>
              </a:spcAft>
              <a:buClr>
                <a:schemeClr val="lt2"/>
              </a:buClr>
              <a:buFont typeface="Proxima Nova"/>
              <a:buNone/>
            </a:pPr>
            <a:endParaRPr sz="1000" b="1">
              <a:solidFill>
                <a:schemeClr val="lt2"/>
              </a:solidFill>
            </a:endParaRPr>
          </a:p>
          <a:p>
            <a:pPr marL="0" lvl="0" indent="0" rtl="0">
              <a:lnSpc>
                <a:spcPct val="100000"/>
              </a:lnSpc>
              <a:spcBef>
                <a:spcPts val="0"/>
              </a:spcBef>
              <a:spcAft>
                <a:spcPts val="0"/>
              </a:spcAft>
              <a:buNone/>
            </a:pPr>
            <a:r>
              <a:rPr lang="en" sz="1000" b="1">
                <a:solidFill>
                  <a:schemeClr val="lt2"/>
                </a:solidFill>
              </a:rPr>
              <a:t>Kubernetes Native </a:t>
            </a:r>
            <a:r>
              <a:rPr lang="en" sz="1000" b="1">
                <a:solidFill>
                  <a:schemeClr val="lt1"/>
                </a:solidFill>
              </a:rPr>
              <a:t>— </a:t>
            </a:r>
            <a:r>
              <a:rPr lang="en" sz="1000">
                <a:solidFill>
                  <a:schemeClr val="lt1"/>
                </a:solidFill>
              </a:rPr>
              <a:t>PFS runs natively on top of Kubernetes, making it easy to trigger code or containers in response to events.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Shape 293"/>
          <p:cNvPicPr preferRelativeResize="0"/>
          <p:nvPr/>
        </p:nvPicPr>
        <p:blipFill rotWithShape="1">
          <a:blip r:embed="rId3">
            <a:alphaModFix/>
          </a:blip>
          <a:srcRect l="20719" t="5985" r="24926" b="2077"/>
          <a:stretch/>
        </p:blipFill>
        <p:spPr>
          <a:xfrm>
            <a:off x="4628700" y="50"/>
            <a:ext cx="4515301" cy="5143451"/>
          </a:xfrm>
          <a:prstGeom prst="rect">
            <a:avLst/>
          </a:prstGeom>
          <a:noFill/>
          <a:ln>
            <a:noFill/>
          </a:ln>
        </p:spPr>
      </p:pic>
      <p:sp>
        <p:nvSpPr>
          <p:cNvPr id="294" name="Shape 294"/>
          <p:cNvSpPr txBox="1"/>
          <p:nvPr/>
        </p:nvSpPr>
        <p:spPr>
          <a:xfrm>
            <a:off x="8317865" y="1050644"/>
            <a:ext cx="1848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 name="Shape 295"/>
          <p:cNvSpPr txBox="1"/>
          <p:nvPr/>
        </p:nvSpPr>
        <p:spPr>
          <a:xfrm>
            <a:off x="716000" y="708975"/>
            <a:ext cx="4169700" cy="3523800"/>
          </a:xfrm>
          <a:prstGeom prst="rect">
            <a:avLst/>
          </a:prstGeom>
          <a:noFill/>
          <a:ln>
            <a:noFill/>
          </a:ln>
        </p:spPr>
        <p:txBody>
          <a:bodyPr spcFirstLastPara="1" wrap="square" lIns="91425" tIns="45700" rIns="91425" bIns="45700" anchor="t" anchorCtr="0">
            <a:noAutofit/>
          </a:bodyPr>
          <a:lstStyle/>
          <a:p>
            <a:pPr marL="0" lvl="0" indent="0" rtl="0">
              <a:lnSpc>
                <a:spcPct val="150000"/>
              </a:lnSpc>
              <a:spcBef>
                <a:spcPts val="1000"/>
              </a:spcBef>
              <a:spcAft>
                <a:spcPts val="0"/>
              </a:spcAft>
              <a:buClr>
                <a:schemeClr val="folHlink"/>
              </a:buClr>
              <a:buSzPts val="1100"/>
              <a:buFont typeface="Arial"/>
              <a:buNone/>
            </a:pPr>
            <a:endParaRPr sz="1100">
              <a:solidFill>
                <a:schemeClr val="lt1"/>
              </a:solidFill>
              <a:latin typeface="Proxima Nova"/>
              <a:ea typeface="Proxima Nova"/>
              <a:cs typeface="Proxima Nova"/>
              <a:sym typeface="Proxima Nova"/>
            </a:endParaRPr>
          </a:p>
          <a:p>
            <a:pPr marL="0" lvl="0" indent="0" rtl="0">
              <a:lnSpc>
                <a:spcPct val="150000"/>
              </a:lnSpc>
              <a:spcBef>
                <a:spcPts val="1000"/>
              </a:spcBef>
              <a:spcAft>
                <a:spcPts val="0"/>
              </a:spcAft>
              <a:buClr>
                <a:schemeClr val="folHlink"/>
              </a:buClr>
              <a:buSzPts val="1100"/>
              <a:buFont typeface="Arial"/>
              <a:buNone/>
            </a:pPr>
            <a:endParaRPr sz="1100">
              <a:solidFill>
                <a:schemeClr val="lt1"/>
              </a:solidFill>
              <a:latin typeface="Proxima Nova"/>
              <a:ea typeface="Proxima Nova"/>
              <a:cs typeface="Proxima Nova"/>
              <a:sym typeface="Proxima Nova"/>
            </a:endParaRPr>
          </a:p>
          <a:p>
            <a:pPr marL="0" lvl="0" indent="0" rtl="0">
              <a:lnSpc>
                <a:spcPct val="150000"/>
              </a:lnSpc>
              <a:spcBef>
                <a:spcPts val="1000"/>
              </a:spcBef>
              <a:spcAft>
                <a:spcPts val="0"/>
              </a:spcAft>
              <a:buClr>
                <a:schemeClr val="folHlink"/>
              </a:buClr>
              <a:buSzPts val="1100"/>
              <a:buFont typeface="Arial"/>
              <a:buNone/>
            </a:pPr>
            <a:endParaRPr sz="1100">
              <a:solidFill>
                <a:schemeClr val="lt1"/>
              </a:solidFill>
              <a:latin typeface="Proxima Nova"/>
              <a:ea typeface="Proxima Nova"/>
              <a:cs typeface="Proxima Nova"/>
              <a:sym typeface="Proxima Nova"/>
            </a:endParaRPr>
          </a:p>
          <a:p>
            <a:pPr marL="0" lvl="0" indent="0" rtl="0">
              <a:lnSpc>
                <a:spcPct val="150000"/>
              </a:lnSpc>
              <a:spcBef>
                <a:spcPts val="1000"/>
              </a:spcBef>
              <a:spcAft>
                <a:spcPts val="0"/>
              </a:spcAft>
              <a:buClr>
                <a:schemeClr val="folHlink"/>
              </a:buClr>
              <a:buSzPts val="1100"/>
              <a:buFont typeface="Arial"/>
              <a:buNone/>
            </a:pPr>
            <a:endParaRPr sz="1100">
              <a:solidFill>
                <a:schemeClr val="lt1"/>
              </a:solidFill>
              <a:latin typeface="Proxima Nova"/>
              <a:ea typeface="Proxima Nova"/>
              <a:cs typeface="Proxima Nova"/>
              <a:sym typeface="Proxima Nova"/>
            </a:endParaRPr>
          </a:p>
          <a:p>
            <a:pPr marL="0" lvl="0" indent="0" rtl="0">
              <a:lnSpc>
                <a:spcPct val="150000"/>
              </a:lnSpc>
              <a:spcBef>
                <a:spcPts val="1000"/>
              </a:spcBef>
              <a:spcAft>
                <a:spcPts val="0"/>
              </a:spcAft>
              <a:buNone/>
            </a:pPr>
            <a:endParaRPr sz="1100">
              <a:solidFill>
                <a:schemeClr val="lt1"/>
              </a:solidFill>
              <a:latin typeface="Proxima Nova"/>
              <a:ea typeface="Proxima Nova"/>
              <a:cs typeface="Proxima Nova"/>
              <a:sym typeface="Proxima Nova"/>
            </a:endParaRPr>
          </a:p>
        </p:txBody>
      </p:sp>
      <p:sp>
        <p:nvSpPr>
          <p:cNvPr id="296" name="Shape 29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0">
                <a:latin typeface="Proxima Nova Semibold"/>
                <a:ea typeface="Proxima Nova Semibold"/>
                <a:cs typeface="Proxima Nova Semibold"/>
                <a:sym typeface="Proxima Nova Semibold"/>
              </a:rPr>
              <a:t>Agenda</a:t>
            </a:r>
            <a:endParaRPr b="0">
              <a:latin typeface="Proxima Nova Semibold"/>
              <a:ea typeface="Proxima Nova Semibold"/>
              <a:cs typeface="Proxima Nova Semibold"/>
              <a:sym typeface="Proxima Nova Semibold"/>
            </a:endParaRPr>
          </a:p>
        </p:txBody>
      </p:sp>
      <p:sp>
        <p:nvSpPr>
          <p:cNvPr id="297" name="Shape 297"/>
          <p:cNvSpPr txBox="1">
            <a:spLocks noGrp="1"/>
          </p:cNvSpPr>
          <p:nvPr>
            <p:ph type="body" idx="1"/>
          </p:nvPr>
        </p:nvSpPr>
        <p:spPr>
          <a:xfrm>
            <a:off x="284975" y="905525"/>
            <a:ext cx="3885000" cy="3764400"/>
          </a:xfrm>
          <a:prstGeom prst="rect">
            <a:avLst/>
          </a:prstGeom>
          <a:noFill/>
          <a:ln>
            <a:noFill/>
          </a:ln>
        </p:spPr>
        <p:txBody>
          <a:bodyPr spcFirstLastPara="1" wrap="square" lIns="91425" tIns="91425" rIns="91425" bIns="91425" anchor="ctr" anchorCtr="0">
            <a:noAutofit/>
          </a:bodyPr>
          <a:lstStyle/>
          <a:p>
            <a:pPr marL="457200" lvl="0" indent="-342900" rtl="0">
              <a:spcBef>
                <a:spcPts val="0"/>
              </a:spcBef>
              <a:spcAft>
                <a:spcPts val="0"/>
              </a:spcAft>
              <a:buClr>
                <a:schemeClr val="lt2"/>
              </a:buClr>
              <a:buSzPts val="1800"/>
              <a:buFont typeface="Proxima Nova"/>
              <a:buChar char="■"/>
            </a:pPr>
            <a:r>
              <a:rPr lang="en" sz="1800">
                <a:solidFill>
                  <a:srgbClr val="FFFFFF"/>
                </a:solidFill>
                <a:latin typeface="Proxima Nova"/>
                <a:ea typeface="Proxima Nova"/>
                <a:cs typeface="Proxima Nova"/>
                <a:sym typeface="Proxima Nova"/>
              </a:rPr>
              <a:t>Level Set + Value Proposition</a:t>
            </a:r>
            <a:endParaRPr sz="1800">
              <a:solidFill>
                <a:srgbClr val="FFFFFF"/>
              </a:solidFill>
              <a:latin typeface="Proxima Nova"/>
              <a:ea typeface="Proxima Nova"/>
              <a:cs typeface="Proxima Nova"/>
              <a:sym typeface="Proxima Nova"/>
            </a:endParaRPr>
          </a:p>
          <a:p>
            <a:pPr marL="457200" lvl="0" indent="-342900" rtl="0">
              <a:spcBef>
                <a:spcPts val="2000"/>
              </a:spcBef>
              <a:spcAft>
                <a:spcPts val="0"/>
              </a:spcAft>
              <a:buClr>
                <a:schemeClr val="lt2"/>
              </a:buClr>
              <a:buSzPts val="1800"/>
              <a:buFont typeface="Proxima Nova"/>
              <a:buChar char="■"/>
            </a:pPr>
            <a:r>
              <a:rPr lang="en" sz="1800">
                <a:solidFill>
                  <a:srgbClr val="FFFFFF"/>
                </a:solidFill>
                <a:latin typeface="Proxima Nova"/>
                <a:ea typeface="Proxima Nova"/>
                <a:cs typeface="Proxima Nova"/>
                <a:sym typeface="Proxima Nova"/>
              </a:rPr>
              <a:t>Platform Evolution</a:t>
            </a:r>
            <a:endParaRPr sz="1800">
              <a:solidFill>
                <a:srgbClr val="FFFFFF"/>
              </a:solidFill>
              <a:latin typeface="Proxima Nova"/>
              <a:ea typeface="Proxima Nova"/>
              <a:cs typeface="Proxima Nova"/>
              <a:sym typeface="Proxima Nova"/>
            </a:endParaRPr>
          </a:p>
          <a:p>
            <a:pPr marL="457200" lvl="0" indent="-342900" rtl="0">
              <a:spcBef>
                <a:spcPts val="2000"/>
              </a:spcBef>
              <a:spcAft>
                <a:spcPts val="0"/>
              </a:spcAft>
              <a:buClr>
                <a:schemeClr val="lt2"/>
              </a:buClr>
              <a:buSzPts val="1800"/>
              <a:buFont typeface="Proxima Nova"/>
              <a:buChar char="■"/>
            </a:pPr>
            <a:r>
              <a:rPr lang="en" sz="1800">
                <a:solidFill>
                  <a:srgbClr val="FFFFFF"/>
                </a:solidFill>
                <a:latin typeface="Proxima Nova"/>
                <a:ea typeface="Proxima Nova"/>
                <a:cs typeface="Proxima Nova"/>
                <a:sym typeface="Proxima Nova"/>
              </a:rPr>
              <a:t>Pivotal Cloud Foundry Overview</a:t>
            </a:r>
            <a:endParaRPr sz="1800">
              <a:solidFill>
                <a:srgbClr val="FFFFFF"/>
              </a:solidFill>
              <a:latin typeface="Proxima Nova"/>
              <a:ea typeface="Proxima Nova"/>
              <a:cs typeface="Proxima Nova"/>
              <a:sym typeface="Proxima Nova"/>
            </a:endParaRPr>
          </a:p>
          <a:p>
            <a:pPr marL="0" lvl="0" indent="0" rtl="0">
              <a:spcBef>
                <a:spcPts val="2000"/>
              </a:spcBef>
              <a:spcAft>
                <a:spcPts val="0"/>
              </a:spcAft>
              <a:buNone/>
            </a:pPr>
            <a:endParaRPr sz="1800">
              <a:solidFill>
                <a:srgbClr val="FFFFFF"/>
              </a:solidFill>
              <a:latin typeface="Proxima Nova"/>
              <a:ea typeface="Proxima Nova"/>
              <a:cs typeface="Proxima Nova"/>
              <a:sym typeface="Proxima Nova"/>
            </a:endParaRPr>
          </a:p>
          <a:p>
            <a:pPr marL="0" lvl="0" indent="0" rtl="0">
              <a:spcBef>
                <a:spcPts val="2000"/>
              </a:spcBef>
              <a:spcAft>
                <a:spcPts val="2000"/>
              </a:spcAft>
              <a:buNone/>
            </a:pPr>
            <a:endParaRPr sz="1800">
              <a:solidFill>
                <a:srgbClr val="FFFFFF"/>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Shape 906"/>
          <p:cNvSpPr/>
          <p:nvPr/>
        </p:nvSpPr>
        <p:spPr>
          <a:xfrm>
            <a:off x="1280700" y="907200"/>
            <a:ext cx="2055600" cy="36837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7" name="Shape 907"/>
          <p:cNvSpPr/>
          <p:nvPr/>
        </p:nvSpPr>
        <p:spPr>
          <a:xfrm>
            <a:off x="5921752" y="907200"/>
            <a:ext cx="2055600" cy="36837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8" name="Shape 908"/>
          <p:cNvSpPr/>
          <p:nvPr/>
        </p:nvSpPr>
        <p:spPr>
          <a:xfrm>
            <a:off x="3598564" y="907200"/>
            <a:ext cx="2055600" cy="36837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9" name="Shape 909"/>
          <p:cNvSpPr txBox="1"/>
          <p:nvPr/>
        </p:nvSpPr>
        <p:spPr>
          <a:xfrm>
            <a:off x="3598575" y="1308125"/>
            <a:ext cx="20556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Event-based Integration</a:t>
            </a:r>
            <a:endParaRPr sz="1500" b="1">
              <a:solidFill>
                <a:schemeClr val="dk1"/>
              </a:solidFill>
              <a:latin typeface="Proxima Nova"/>
              <a:ea typeface="Proxima Nova"/>
              <a:cs typeface="Proxima Nova"/>
              <a:sym typeface="Proxima Nova"/>
            </a:endParaRPr>
          </a:p>
        </p:txBody>
      </p:sp>
      <p:sp>
        <p:nvSpPr>
          <p:cNvPr id="910" name="Shape 910"/>
          <p:cNvSpPr txBox="1"/>
          <p:nvPr/>
        </p:nvSpPr>
        <p:spPr>
          <a:xfrm>
            <a:off x="3546638" y="1817730"/>
            <a:ext cx="2165400" cy="1825500"/>
          </a:xfrm>
          <a:prstGeom prst="rect">
            <a:avLst/>
          </a:prstGeom>
          <a:noFill/>
          <a:ln>
            <a:noFill/>
          </a:ln>
        </p:spPr>
        <p:txBody>
          <a:bodyPr spcFirstLastPara="1" wrap="square" lIns="91425" tIns="91425" rIns="91425" bIns="91425" anchor="t" anchorCtr="0">
            <a:noAutofit/>
          </a:bodyPr>
          <a:lstStyle/>
          <a:p>
            <a:pPr marL="285750" lvl="0" indent="-241300" rtl="0">
              <a:lnSpc>
                <a:spcPct val="100000"/>
              </a:lnSpc>
              <a:spcBef>
                <a:spcPts val="0"/>
              </a:spcBef>
              <a:spcAft>
                <a:spcPts val="0"/>
              </a:spcAft>
              <a:buClr>
                <a:srgbClr val="22313C"/>
              </a:buClr>
              <a:buSzPts val="1100"/>
              <a:buChar char="•"/>
            </a:pPr>
            <a:r>
              <a:rPr lang="en" sz="1100">
                <a:solidFill>
                  <a:srgbClr val="22313C"/>
                </a:solidFill>
                <a:latin typeface="Proxima Nova"/>
                <a:ea typeface="Proxima Nova"/>
                <a:cs typeface="Proxima Nova"/>
                <a:sym typeface="Proxima Nova"/>
              </a:rPr>
              <a:t>Scheduled tasks, ETL</a:t>
            </a:r>
            <a:endParaRPr sz="1100">
              <a:solidFill>
                <a:srgbClr val="22313C"/>
              </a:solidFill>
              <a:latin typeface="Proxima Nova"/>
              <a:ea typeface="Proxima Nova"/>
              <a:cs typeface="Proxima Nova"/>
              <a:sym typeface="Proxima Nova"/>
            </a:endParaRPr>
          </a:p>
          <a:p>
            <a:pPr marL="285750" lvl="0" indent="-241300" rtl="0">
              <a:lnSpc>
                <a:spcPct val="100000"/>
              </a:lnSpc>
              <a:spcBef>
                <a:spcPts val="1000"/>
              </a:spcBef>
              <a:spcAft>
                <a:spcPts val="0"/>
              </a:spcAft>
              <a:buClr>
                <a:srgbClr val="22313C"/>
              </a:buClr>
              <a:buSzPts val="1100"/>
              <a:buFont typeface="Proxima Nova"/>
              <a:buChar char="•"/>
            </a:pPr>
            <a:r>
              <a:rPr lang="en" sz="1100">
                <a:solidFill>
                  <a:srgbClr val="22313C"/>
                </a:solidFill>
                <a:latin typeface="Proxima Nova"/>
                <a:ea typeface="Proxima Nova"/>
                <a:cs typeface="Proxima Nova"/>
                <a:sym typeface="Proxima Nova"/>
              </a:rPr>
              <a:t>File processing </a:t>
            </a:r>
            <a:br>
              <a:rPr lang="en" sz="1100">
                <a:solidFill>
                  <a:srgbClr val="22313C"/>
                </a:solidFill>
                <a:latin typeface="Proxima Nova"/>
                <a:ea typeface="Proxima Nova"/>
                <a:cs typeface="Proxima Nova"/>
                <a:sym typeface="Proxima Nova"/>
              </a:rPr>
            </a:br>
            <a:r>
              <a:rPr lang="en" sz="1100">
                <a:solidFill>
                  <a:srgbClr val="22313C"/>
                </a:solidFill>
                <a:latin typeface="Proxima Nova"/>
                <a:ea typeface="Proxima Nova"/>
                <a:cs typeface="Proxima Nova"/>
                <a:sym typeface="Proxima Nova"/>
              </a:rPr>
              <a:t>e.g. images and videos</a:t>
            </a:r>
            <a:endParaRPr sz="1100">
              <a:solidFill>
                <a:srgbClr val="22313C"/>
              </a:solidFill>
              <a:latin typeface="Proxima Nova"/>
              <a:ea typeface="Proxima Nova"/>
              <a:cs typeface="Proxima Nova"/>
              <a:sym typeface="Proxima Nova"/>
            </a:endParaRPr>
          </a:p>
          <a:p>
            <a:pPr marL="285750" lvl="0" indent="-241300" rtl="0">
              <a:lnSpc>
                <a:spcPct val="100000"/>
              </a:lnSpc>
              <a:spcBef>
                <a:spcPts val="1000"/>
              </a:spcBef>
              <a:spcAft>
                <a:spcPts val="0"/>
              </a:spcAft>
              <a:buClr>
                <a:srgbClr val="22313C"/>
              </a:buClr>
              <a:buSzPts val="1100"/>
              <a:buFont typeface="Proxima Nova"/>
              <a:buChar char="•"/>
            </a:pPr>
            <a:r>
              <a:rPr lang="en" sz="1100">
                <a:solidFill>
                  <a:srgbClr val="22313C"/>
                </a:solidFill>
                <a:latin typeface="Proxima Nova"/>
                <a:ea typeface="Proxima Nova"/>
                <a:cs typeface="Proxima Nova"/>
                <a:sym typeface="Proxima Nova"/>
              </a:rPr>
              <a:t>Security scanning</a:t>
            </a:r>
            <a:endParaRPr sz="1100">
              <a:solidFill>
                <a:srgbClr val="22313C"/>
              </a:solidFill>
              <a:latin typeface="Proxima Nova"/>
              <a:ea typeface="Proxima Nova"/>
              <a:cs typeface="Proxima Nova"/>
              <a:sym typeface="Proxima Nova"/>
            </a:endParaRPr>
          </a:p>
          <a:p>
            <a:pPr marL="285750" lvl="0" indent="-241300" rtl="0">
              <a:lnSpc>
                <a:spcPct val="100000"/>
              </a:lnSpc>
              <a:spcBef>
                <a:spcPts val="1000"/>
              </a:spcBef>
              <a:spcAft>
                <a:spcPts val="0"/>
              </a:spcAft>
              <a:buClr>
                <a:srgbClr val="22313C"/>
              </a:buClr>
              <a:buSzPts val="1100"/>
              <a:buFont typeface="Proxima Nova"/>
              <a:buChar char="•"/>
            </a:pPr>
            <a:r>
              <a:rPr lang="en" sz="1100">
                <a:solidFill>
                  <a:srgbClr val="22313C"/>
                </a:solidFill>
                <a:latin typeface="Proxima Nova"/>
                <a:ea typeface="Proxima Nova"/>
                <a:cs typeface="Proxima Nova"/>
                <a:sym typeface="Proxima Nova"/>
              </a:rPr>
              <a:t>Complex Event Processing and Change Data Capture</a:t>
            </a:r>
            <a:endParaRPr sz="1100">
              <a:solidFill>
                <a:srgbClr val="22313C"/>
              </a:solidFill>
              <a:latin typeface="Proxima Nova"/>
              <a:ea typeface="Proxima Nova"/>
              <a:cs typeface="Proxima Nova"/>
              <a:sym typeface="Proxima Nova"/>
            </a:endParaRPr>
          </a:p>
          <a:p>
            <a:pPr marL="285750" lvl="0" indent="-241300" rtl="0">
              <a:lnSpc>
                <a:spcPct val="100000"/>
              </a:lnSpc>
              <a:spcBef>
                <a:spcPts val="1000"/>
              </a:spcBef>
              <a:spcAft>
                <a:spcPts val="0"/>
              </a:spcAft>
              <a:buClr>
                <a:srgbClr val="22313C"/>
              </a:buClr>
              <a:buSzPts val="1100"/>
              <a:buFont typeface="Proxima Nova"/>
              <a:buChar char="•"/>
            </a:pPr>
            <a:r>
              <a:rPr lang="en" sz="1100">
                <a:solidFill>
                  <a:srgbClr val="22313C"/>
                </a:solidFill>
                <a:latin typeface="Proxima Nova"/>
                <a:ea typeface="Proxima Nova"/>
                <a:cs typeface="Proxima Nova"/>
                <a:sym typeface="Proxima Nova"/>
              </a:rPr>
              <a:t>Monitoring, notifications and alerting</a:t>
            </a:r>
            <a:endParaRPr sz="1100">
              <a:solidFill>
                <a:srgbClr val="22313C"/>
              </a:solidFill>
              <a:latin typeface="Proxima Nova"/>
              <a:ea typeface="Proxima Nova"/>
              <a:cs typeface="Proxima Nova"/>
              <a:sym typeface="Proxima Nova"/>
            </a:endParaRPr>
          </a:p>
          <a:p>
            <a:pPr marL="285750" lvl="0" indent="-241300" rtl="0">
              <a:lnSpc>
                <a:spcPct val="100000"/>
              </a:lnSpc>
              <a:spcBef>
                <a:spcPts val="1000"/>
              </a:spcBef>
              <a:spcAft>
                <a:spcPts val="1000"/>
              </a:spcAft>
              <a:buClr>
                <a:srgbClr val="22313C"/>
              </a:buClr>
              <a:buSzPts val="1100"/>
              <a:buFont typeface="Proxima Nova"/>
              <a:buChar char="•"/>
            </a:pPr>
            <a:r>
              <a:rPr lang="en" sz="1100">
                <a:solidFill>
                  <a:srgbClr val="22313C"/>
                </a:solidFill>
                <a:latin typeface="Proxima Nova"/>
                <a:ea typeface="Proxima Nova"/>
                <a:cs typeface="Proxima Nova"/>
                <a:sym typeface="Proxima Nova"/>
              </a:rPr>
              <a:t>Custom auth </a:t>
            </a:r>
            <a:br>
              <a:rPr lang="en" sz="1100">
                <a:solidFill>
                  <a:srgbClr val="22313C"/>
                </a:solidFill>
                <a:latin typeface="Proxima Nova"/>
                <a:ea typeface="Proxima Nova"/>
                <a:cs typeface="Proxima Nova"/>
                <a:sym typeface="Proxima Nova"/>
              </a:rPr>
            </a:br>
            <a:r>
              <a:rPr lang="en" sz="1100">
                <a:solidFill>
                  <a:srgbClr val="22313C"/>
                </a:solidFill>
                <a:latin typeface="Proxima Nova"/>
                <a:ea typeface="Proxima Nova"/>
                <a:cs typeface="Proxima Nova"/>
                <a:sym typeface="Proxima Nova"/>
              </a:rPr>
              <a:t>e.g. via API Gateway</a:t>
            </a:r>
            <a:endParaRPr sz="1100">
              <a:solidFill>
                <a:srgbClr val="22313C"/>
              </a:solidFill>
              <a:latin typeface="Proxima Nova"/>
              <a:ea typeface="Proxima Nova"/>
              <a:cs typeface="Proxima Nova"/>
              <a:sym typeface="Proxima Nova"/>
            </a:endParaRPr>
          </a:p>
        </p:txBody>
      </p:sp>
      <p:sp>
        <p:nvSpPr>
          <p:cNvPr id="911" name="Shape 911"/>
          <p:cNvSpPr txBox="1"/>
          <p:nvPr/>
        </p:nvSpPr>
        <p:spPr>
          <a:xfrm>
            <a:off x="1275400" y="1231711"/>
            <a:ext cx="20556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Web Events</a:t>
            </a:r>
            <a:endParaRPr sz="1500" b="1">
              <a:solidFill>
                <a:schemeClr val="dk1"/>
              </a:solidFill>
              <a:latin typeface="Proxima Nova"/>
              <a:ea typeface="Proxima Nova"/>
              <a:cs typeface="Proxima Nova"/>
              <a:sym typeface="Proxima Nova"/>
            </a:endParaRPr>
          </a:p>
        </p:txBody>
      </p:sp>
      <p:sp>
        <p:nvSpPr>
          <p:cNvPr id="912" name="Shape 912"/>
          <p:cNvSpPr txBox="1"/>
          <p:nvPr/>
        </p:nvSpPr>
        <p:spPr>
          <a:xfrm>
            <a:off x="5916447" y="1295448"/>
            <a:ext cx="2055600" cy="24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Stream </a:t>
            </a:r>
            <a:endParaRPr sz="1500" b="1">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Processing</a:t>
            </a:r>
            <a:endParaRPr sz="1500" b="1">
              <a:solidFill>
                <a:schemeClr val="dk1"/>
              </a:solidFill>
              <a:latin typeface="Proxima Nova"/>
              <a:ea typeface="Proxima Nova"/>
              <a:cs typeface="Proxima Nova"/>
              <a:sym typeface="Proxima Nova"/>
            </a:endParaRPr>
          </a:p>
        </p:txBody>
      </p:sp>
      <p:sp>
        <p:nvSpPr>
          <p:cNvPr id="913" name="Shape 913"/>
          <p:cNvSpPr txBox="1"/>
          <p:nvPr/>
        </p:nvSpPr>
        <p:spPr>
          <a:xfrm>
            <a:off x="1207830" y="1817730"/>
            <a:ext cx="2165400" cy="1825500"/>
          </a:xfrm>
          <a:prstGeom prst="rect">
            <a:avLst/>
          </a:prstGeom>
          <a:noFill/>
          <a:ln>
            <a:noFill/>
          </a:ln>
        </p:spPr>
        <p:txBody>
          <a:bodyPr spcFirstLastPara="1" wrap="square" lIns="91425" tIns="91425" rIns="91425" bIns="91425" anchor="t" anchorCtr="0">
            <a:noAutofit/>
          </a:bodyPr>
          <a:lstStyle/>
          <a:p>
            <a:pPr marL="285750" lvl="0" indent="-241300" rtl="0">
              <a:lnSpc>
                <a:spcPct val="100000"/>
              </a:lnSpc>
              <a:spcBef>
                <a:spcPts val="0"/>
              </a:spcBef>
              <a:spcAft>
                <a:spcPts val="0"/>
              </a:spcAft>
              <a:buClr>
                <a:srgbClr val="22313C"/>
              </a:buClr>
              <a:buSzPts val="1100"/>
              <a:buChar char="•"/>
            </a:pPr>
            <a:r>
              <a:rPr lang="en" sz="1100">
                <a:solidFill>
                  <a:srgbClr val="22313C"/>
                </a:solidFill>
                <a:latin typeface="Proxima Nova"/>
                <a:ea typeface="Proxima Nova"/>
                <a:cs typeface="Proxima Nova"/>
                <a:sym typeface="Proxima Nova"/>
              </a:rPr>
              <a:t>Website back-end services like form post handlers, authentication, tracking and logging.</a:t>
            </a:r>
            <a:endParaRPr sz="1100">
              <a:solidFill>
                <a:srgbClr val="22313C"/>
              </a:solidFill>
              <a:latin typeface="Proxima Nova"/>
              <a:ea typeface="Proxima Nova"/>
              <a:cs typeface="Proxima Nova"/>
              <a:sym typeface="Proxima Nova"/>
            </a:endParaRPr>
          </a:p>
          <a:p>
            <a:pPr marL="285750" lvl="0" indent="-241300" rtl="0">
              <a:lnSpc>
                <a:spcPct val="100000"/>
              </a:lnSpc>
              <a:spcBef>
                <a:spcPts val="1000"/>
              </a:spcBef>
              <a:spcAft>
                <a:spcPts val="0"/>
              </a:spcAft>
              <a:buClr>
                <a:srgbClr val="22313C"/>
              </a:buClr>
              <a:buSzPts val="1100"/>
              <a:buChar char="•"/>
            </a:pPr>
            <a:r>
              <a:rPr lang="en" sz="1100">
                <a:solidFill>
                  <a:srgbClr val="22313C"/>
                </a:solidFill>
                <a:latin typeface="Proxima Nova"/>
                <a:ea typeface="Proxima Nova"/>
                <a:cs typeface="Proxima Nova"/>
                <a:sym typeface="Proxima Nova"/>
              </a:rPr>
              <a:t>APIs to back-end data services for mobile and web apps e.g GraphQL</a:t>
            </a:r>
            <a:endParaRPr sz="1100">
              <a:solidFill>
                <a:srgbClr val="22313C"/>
              </a:solidFill>
              <a:latin typeface="Proxima Nova"/>
              <a:ea typeface="Proxima Nova"/>
              <a:cs typeface="Proxima Nova"/>
              <a:sym typeface="Proxima Nova"/>
            </a:endParaRPr>
          </a:p>
          <a:p>
            <a:pPr marL="285750" lvl="0" indent="-241300" rtl="0">
              <a:lnSpc>
                <a:spcPct val="100000"/>
              </a:lnSpc>
              <a:spcBef>
                <a:spcPts val="1000"/>
              </a:spcBef>
              <a:spcAft>
                <a:spcPts val="0"/>
              </a:spcAft>
              <a:buClr>
                <a:srgbClr val="22313C"/>
              </a:buClr>
              <a:buSzPts val="1100"/>
              <a:buChar char="•"/>
            </a:pPr>
            <a:r>
              <a:rPr lang="en" sz="1100">
                <a:solidFill>
                  <a:srgbClr val="22313C"/>
                </a:solidFill>
                <a:latin typeface="Proxima Nova"/>
                <a:ea typeface="Proxima Nova"/>
                <a:cs typeface="Proxima Nova"/>
                <a:sym typeface="Proxima Nova"/>
              </a:rPr>
              <a:t>Webhook handlers</a:t>
            </a:r>
            <a:endParaRPr sz="1100">
              <a:solidFill>
                <a:srgbClr val="22313C"/>
              </a:solidFill>
              <a:latin typeface="Proxima Nova"/>
              <a:ea typeface="Proxima Nova"/>
              <a:cs typeface="Proxima Nova"/>
              <a:sym typeface="Proxima Nova"/>
            </a:endParaRPr>
          </a:p>
          <a:p>
            <a:pPr marL="285750" lvl="0" indent="-241300" rtl="0">
              <a:lnSpc>
                <a:spcPct val="100000"/>
              </a:lnSpc>
              <a:spcBef>
                <a:spcPts val="1000"/>
              </a:spcBef>
              <a:spcAft>
                <a:spcPts val="0"/>
              </a:spcAft>
              <a:buClr>
                <a:srgbClr val="22313C"/>
              </a:buClr>
              <a:buSzPts val="1100"/>
              <a:buChar char="•"/>
            </a:pPr>
            <a:r>
              <a:rPr lang="en" sz="1100">
                <a:solidFill>
                  <a:srgbClr val="22313C"/>
                </a:solidFill>
                <a:latin typeface="Proxima Nova"/>
                <a:ea typeface="Proxima Nova"/>
                <a:cs typeface="Proxima Nova"/>
                <a:sym typeface="Proxima Nova"/>
              </a:rPr>
              <a:t>Chat integrations</a:t>
            </a:r>
            <a:endParaRPr sz="1100">
              <a:solidFill>
                <a:srgbClr val="22313C"/>
              </a:solidFill>
              <a:latin typeface="Proxima Nova"/>
              <a:ea typeface="Proxima Nova"/>
              <a:cs typeface="Proxima Nova"/>
              <a:sym typeface="Proxima Nova"/>
            </a:endParaRPr>
          </a:p>
          <a:p>
            <a:pPr marL="285750" lvl="0" indent="-241300" rtl="0">
              <a:lnSpc>
                <a:spcPct val="100000"/>
              </a:lnSpc>
              <a:spcBef>
                <a:spcPts val="1000"/>
              </a:spcBef>
              <a:spcAft>
                <a:spcPts val="1000"/>
              </a:spcAft>
              <a:buClr>
                <a:srgbClr val="22313C"/>
              </a:buClr>
              <a:buSzPts val="1100"/>
              <a:buChar char="•"/>
            </a:pPr>
            <a:r>
              <a:rPr lang="en" sz="1100">
                <a:solidFill>
                  <a:srgbClr val="22313C"/>
                </a:solidFill>
                <a:latin typeface="Proxima Nova"/>
                <a:ea typeface="Proxima Nova"/>
                <a:cs typeface="Proxima Nova"/>
                <a:sym typeface="Proxima Nova"/>
              </a:rPr>
              <a:t>Digital assistant services e.g. Alexa skills</a:t>
            </a:r>
            <a:endParaRPr sz="1100">
              <a:solidFill>
                <a:srgbClr val="22313C"/>
              </a:solidFill>
              <a:latin typeface="Proxima Nova"/>
              <a:ea typeface="Proxima Nova"/>
              <a:cs typeface="Proxima Nova"/>
              <a:sym typeface="Proxima Nova"/>
            </a:endParaRPr>
          </a:p>
        </p:txBody>
      </p:sp>
      <p:sp>
        <p:nvSpPr>
          <p:cNvPr id="914" name="Shape 914"/>
          <p:cNvSpPr txBox="1"/>
          <p:nvPr/>
        </p:nvSpPr>
        <p:spPr>
          <a:xfrm>
            <a:off x="6035175" y="1817730"/>
            <a:ext cx="2165400" cy="2696700"/>
          </a:xfrm>
          <a:prstGeom prst="rect">
            <a:avLst/>
          </a:prstGeom>
          <a:noFill/>
          <a:ln>
            <a:noFill/>
          </a:ln>
        </p:spPr>
        <p:txBody>
          <a:bodyPr spcFirstLastPara="1" wrap="square" lIns="91425" tIns="91425" rIns="91425" bIns="91425" anchor="t" anchorCtr="0">
            <a:noAutofit/>
          </a:bodyPr>
          <a:lstStyle/>
          <a:p>
            <a:pPr marL="285750" lvl="0" indent="-241300" rtl="0">
              <a:lnSpc>
                <a:spcPct val="100000"/>
              </a:lnSpc>
              <a:spcBef>
                <a:spcPts val="0"/>
              </a:spcBef>
              <a:spcAft>
                <a:spcPts val="0"/>
              </a:spcAft>
              <a:buClr>
                <a:srgbClr val="22313C"/>
              </a:buClr>
              <a:buSzPts val="1100"/>
              <a:buFont typeface="Proxima Nova"/>
              <a:buChar char="•"/>
            </a:pPr>
            <a:r>
              <a:rPr lang="en" sz="1100">
                <a:solidFill>
                  <a:srgbClr val="22313C"/>
                </a:solidFill>
                <a:latin typeface="Proxima Nova"/>
                <a:ea typeface="Proxima Nova"/>
                <a:cs typeface="Proxima Nova"/>
                <a:sym typeface="Proxima Nova"/>
              </a:rPr>
              <a:t>IoT streams</a:t>
            </a:r>
            <a:endParaRPr sz="1100">
              <a:solidFill>
                <a:srgbClr val="22313C"/>
              </a:solidFill>
              <a:latin typeface="Proxima Nova"/>
              <a:ea typeface="Proxima Nova"/>
              <a:cs typeface="Proxima Nova"/>
              <a:sym typeface="Proxima Nova"/>
            </a:endParaRPr>
          </a:p>
          <a:p>
            <a:pPr marL="285750" lvl="0" indent="-241300" rtl="0">
              <a:lnSpc>
                <a:spcPct val="100000"/>
              </a:lnSpc>
              <a:spcBef>
                <a:spcPts val="1000"/>
              </a:spcBef>
              <a:spcAft>
                <a:spcPts val="0"/>
              </a:spcAft>
              <a:buClr>
                <a:srgbClr val="22313C"/>
              </a:buClr>
              <a:buSzPts val="1100"/>
              <a:buFont typeface="Proxima Nova"/>
              <a:buChar char="•"/>
            </a:pPr>
            <a:r>
              <a:rPr lang="en" sz="1100">
                <a:solidFill>
                  <a:srgbClr val="22313C"/>
                </a:solidFill>
                <a:latin typeface="Proxima Nova"/>
                <a:ea typeface="Proxima Nova"/>
                <a:cs typeface="Proxima Nova"/>
                <a:sym typeface="Proxima Nova"/>
              </a:rPr>
              <a:t>Log ingestion</a:t>
            </a:r>
            <a:endParaRPr sz="1100">
              <a:solidFill>
                <a:srgbClr val="22313C"/>
              </a:solidFill>
              <a:latin typeface="Proxima Nova"/>
              <a:ea typeface="Proxima Nova"/>
              <a:cs typeface="Proxima Nova"/>
              <a:sym typeface="Proxima Nova"/>
            </a:endParaRPr>
          </a:p>
          <a:p>
            <a:pPr marL="285750" lvl="0" indent="-241300" rtl="0">
              <a:lnSpc>
                <a:spcPct val="100000"/>
              </a:lnSpc>
              <a:spcBef>
                <a:spcPts val="1000"/>
              </a:spcBef>
              <a:spcAft>
                <a:spcPts val="0"/>
              </a:spcAft>
              <a:buClr>
                <a:srgbClr val="22313C"/>
              </a:buClr>
              <a:buSzPts val="1100"/>
              <a:buFont typeface="Proxima Nova"/>
              <a:buChar char="•"/>
            </a:pPr>
            <a:r>
              <a:rPr lang="en" sz="1100">
                <a:solidFill>
                  <a:srgbClr val="22313C"/>
                </a:solidFill>
                <a:latin typeface="Proxima Nova"/>
                <a:ea typeface="Proxima Nova"/>
                <a:cs typeface="Proxima Nova"/>
                <a:sym typeface="Proxima Nova"/>
              </a:rPr>
              <a:t>Event streams e.g. with Kinesis</a:t>
            </a:r>
            <a:endParaRPr sz="1100">
              <a:solidFill>
                <a:srgbClr val="22313C"/>
              </a:solidFill>
              <a:latin typeface="Proxima Nova"/>
              <a:ea typeface="Proxima Nova"/>
              <a:cs typeface="Proxima Nova"/>
              <a:sym typeface="Proxima Nova"/>
            </a:endParaRPr>
          </a:p>
          <a:p>
            <a:pPr marL="285750" lvl="0" indent="-241300" rtl="0">
              <a:lnSpc>
                <a:spcPct val="100000"/>
              </a:lnSpc>
              <a:spcBef>
                <a:spcPts val="1000"/>
              </a:spcBef>
              <a:spcAft>
                <a:spcPts val="0"/>
              </a:spcAft>
              <a:buClr>
                <a:srgbClr val="22313C"/>
              </a:buClr>
              <a:buSzPts val="1100"/>
              <a:buFont typeface="Proxima Nova"/>
              <a:buChar char="•"/>
            </a:pPr>
            <a:r>
              <a:rPr lang="en" sz="1100">
                <a:solidFill>
                  <a:srgbClr val="22313C"/>
                </a:solidFill>
                <a:latin typeface="Proxima Nova"/>
                <a:ea typeface="Proxima Nova"/>
                <a:cs typeface="Proxima Nova"/>
                <a:sym typeface="Proxima Nova"/>
              </a:rPr>
              <a:t>ML pipelines</a:t>
            </a:r>
            <a:endParaRPr sz="1100">
              <a:solidFill>
                <a:srgbClr val="22313C"/>
              </a:solidFill>
              <a:latin typeface="Proxima Nova"/>
              <a:ea typeface="Proxima Nova"/>
              <a:cs typeface="Proxima Nova"/>
              <a:sym typeface="Proxima Nova"/>
            </a:endParaRPr>
          </a:p>
          <a:p>
            <a:pPr marL="0" lvl="0" indent="0" rtl="0">
              <a:lnSpc>
                <a:spcPct val="100000"/>
              </a:lnSpc>
              <a:spcBef>
                <a:spcPts val="1000"/>
              </a:spcBef>
              <a:spcAft>
                <a:spcPts val="800"/>
              </a:spcAft>
              <a:buNone/>
            </a:pPr>
            <a:endParaRPr sz="1100">
              <a:latin typeface="Proxima Nova"/>
              <a:ea typeface="Proxima Nova"/>
              <a:cs typeface="Proxima Nova"/>
              <a:sym typeface="Proxima Nova"/>
            </a:endParaRPr>
          </a:p>
        </p:txBody>
      </p:sp>
      <p:sp>
        <p:nvSpPr>
          <p:cNvPr id="915" name="Shape 91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PFS Scenarios &amp; Use Cases</a:t>
            </a:r>
            <a:endParaRPr/>
          </a:p>
        </p:txBody>
      </p:sp>
      <p:sp>
        <p:nvSpPr>
          <p:cNvPr id="916" name="Shape 916"/>
          <p:cNvSpPr/>
          <p:nvPr/>
        </p:nvSpPr>
        <p:spPr>
          <a:xfrm rot="10800000" flipH="1">
            <a:off x="1406400" y="17458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7" name="Shape 917"/>
          <p:cNvSpPr/>
          <p:nvPr/>
        </p:nvSpPr>
        <p:spPr>
          <a:xfrm rot="10800000" flipH="1">
            <a:off x="3726925" y="17458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8" name="Shape 918"/>
          <p:cNvSpPr/>
          <p:nvPr/>
        </p:nvSpPr>
        <p:spPr>
          <a:xfrm rot="10800000" flipH="1">
            <a:off x="6042150" y="17458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Shape 923"/>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App Platforms + Functions</a:t>
            </a:r>
            <a:endParaRPr/>
          </a:p>
        </p:txBody>
      </p:sp>
      <p:graphicFrame>
        <p:nvGraphicFramePr>
          <p:cNvPr id="924" name="Shape 924"/>
          <p:cNvGraphicFramePr/>
          <p:nvPr/>
        </p:nvGraphicFramePr>
        <p:xfrm>
          <a:off x="3317901" y="701675"/>
          <a:ext cx="5604075" cy="3789679"/>
        </p:xfrm>
        <a:graphic>
          <a:graphicData uri="http://schemas.openxmlformats.org/drawingml/2006/table">
            <a:tbl>
              <a:tblPr>
                <a:noFill/>
                <a:tableStyleId>{47B6EE9E-CCA1-4EC6-A1D6-7B3B8B41B69A}</a:tableStyleId>
              </a:tblPr>
              <a:tblGrid>
                <a:gridCol w="2811500"/>
                <a:gridCol w="2792575"/>
              </a:tblGrid>
              <a:tr h="0">
                <a:tc>
                  <a:txBody>
                    <a:bodyPr/>
                    <a:lstStyle/>
                    <a:p>
                      <a:pPr marL="0" lvl="0" indent="0" algn="ctr" rtl="0">
                        <a:spcBef>
                          <a:spcPts val="0"/>
                        </a:spcBef>
                        <a:spcAft>
                          <a:spcPts val="0"/>
                        </a:spcAft>
                        <a:buNone/>
                      </a:pPr>
                      <a:r>
                        <a:rPr lang="en" b="1">
                          <a:solidFill>
                            <a:schemeClr val="dk1"/>
                          </a:solidFill>
                          <a:latin typeface="Proxima Nova"/>
                          <a:ea typeface="Proxima Nova"/>
                          <a:cs typeface="Proxima Nova"/>
                          <a:sym typeface="Proxima Nova"/>
                        </a:rPr>
                        <a:t>App Platform Abstraction</a:t>
                      </a:r>
                      <a:endParaRPr b="1">
                        <a:solidFill>
                          <a:schemeClr val="dk1"/>
                        </a:solidFill>
                        <a:latin typeface="Proxima Nova"/>
                        <a:ea typeface="Proxima Nova"/>
                        <a:cs typeface="Proxima Nova"/>
                        <a:sym typeface="Proxima Nova"/>
                      </a:endParaRPr>
                    </a:p>
                  </a:txBody>
                  <a:tcPr marL="63500" marR="63500" marT="63500" marB="635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dk1"/>
                          </a:solidFill>
                          <a:latin typeface="Proxima Nova"/>
                          <a:ea typeface="Proxima Nova"/>
                          <a:cs typeface="Proxima Nova"/>
                          <a:sym typeface="Proxima Nova"/>
                        </a:rPr>
                        <a:t>Functions Abstraction</a:t>
                      </a:r>
                      <a:endParaRPr b="1">
                        <a:solidFill>
                          <a:schemeClr val="dk1"/>
                        </a:solidFill>
                        <a:latin typeface="Proxima Nova"/>
                        <a:ea typeface="Proxima Nova"/>
                        <a:cs typeface="Proxima Nova"/>
                        <a:sym typeface="Proxima Nova"/>
                      </a:endParaRPr>
                    </a:p>
                  </a:txBody>
                  <a:tcPr marL="63500" marR="63500" marT="63500" marB="635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r>
              <a:tr h="0">
                <a:tc>
                  <a:txBody>
                    <a:bodyPr/>
                    <a:lstStyle/>
                    <a:p>
                      <a:pPr marL="0" lvl="0" indent="0" rtl="0">
                        <a:spcBef>
                          <a:spcPts val="0"/>
                        </a:spcBef>
                        <a:spcAft>
                          <a:spcPts val="0"/>
                        </a:spcAft>
                        <a:buNone/>
                      </a:pPr>
                      <a:r>
                        <a:rPr lang="en">
                          <a:latin typeface="Proxima Nova"/>
                          <a:ea typeface="Proxima Nova"/>
                          <a:cs typeface="Proxima Nova"/>
                          <a:sym typeface="Proxima Nova"/>
                        </a:rPr>
                        <a:t>runs </a:t>
                      </a:r>
                      <a:r>
                        <a:rPr lang="en" b="1">
                          <a:latin typeface="Proxima Nova"/>
                          <a:ea typeface="Proxima Nova"/>
                          <a:cs typeface="Proxima Nova"/>
                          <a:sym typeface="Proxima Nova"/>
                        </a:rPr>
                        <a:t>apps</a:t>
                      </a:r>
                      <a:endParaRPr b="1">
                        <a:latin typeface="Proxima Nova"/>
                        <a:ea typeface="Proxima Nova"/>
                        <a:cs typeface="Proxima Nova"/>
                        <a:sym typeface="Proxima Nova"/>
                      </a:endParaRPr>
                    </a:p>
                  </a:txBody>
                  <a:tcPr marL="63500" marR="63500" marT="63500" marB="635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rtl="0">
                        <a:spcBef>
                          <a:spcPts val="0"/>
                        </a:spcBef>
                        <a:spcAft>
                          <a:spcPts val="0"/>
                        </a:spcAft>
                        <a:buNone/>
                      </a:pPr>
                      <a:r>
                        <a:rPr lang="en">
                          <a:latin typeface="Proxima Nova"/>
                          <a:ea typeface="Proxima Nova"/>
                          <a:cs typeface="Proxima Nova"/>
                          <a:sym typeface="Proxima Nova"/>
                        </a:rPr>
                        <a:t>runs </a:t>
                      </a:r>
                      <a:r>
                        <a:rPr lang="en" b="1">
                          <a:latin typeface="Proxima Nova"/>
                          <a:ea typeface="Proxima Nova"/>
                          <a:cs typeface="Proxima Nova"/>
                          <a:sym typeface="Proxima Nova"/>
                        </a:rPr>
                        <a:t>functions</a:t>
                      </a:r>
                      <a:endParaRPr b="1">
                        <a:latin typeface="Proxima Nova"/>
                        <a:ea typeface="Proxima Nova"/>
                        <a:cs typeface="Proxima Nova"/>
                        <a:sym typeface="Proxima Nova"/>
                      </a:endParaRPr>
                    </a:p>
                  </a:txBody>
                  <a:tcPr marL="63500" marR="63500" marT="63500" marB="635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r h="0">
                <a:tc>
                  <a:txBody>
                    <a:bodyPr/>
                    <a:lstStyle/>
                    <a:p>
                      <a:pPr marL="0" lvl="0" indent="0" rtl="0">
                        <a:spcBef>
                          <a:spcPts val="0"/>
                        </a:spcBef>
                        <a:spcAft>
                          <a:spcPts val="0"/>
                        </a:spcAft>
                        <a:buNone/>
                      </a:pPr>
                      <a:r>
                        <a:rPr lang="en">
                          <a:latin typeface="Proxima Nova"/>
                          <a:ea typeface="Proxima Nova"/>
                          <a:cs typeface="Proxima Nova"/>
                          <a:sym typeface="Proxima Nova"/>
                        </a:rPr>
                        <a:t>push app to deploy server</a:t>
                      </a:r>
                      <a:endParaRPr>
                        <a:latin typeface="Proxima Nova"/>
                        <a:ea typeface="Proxima Nova"/>
                        <a:cs typeface="Proxima Nova"/>
                        <a:sym typeface="Proxima Nova"/>
                      </a:endParaRPr>
                    </a:p>
                  </a:txBody>
                  <a:tcPr marL="63500" marR="63500" marT="63500" marB="635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rtl="0">
                        <a:spcBef>
                          <a:spcPts val="0"/>
                        </a:spcBef>
                        <a:spcAft>
                          <a:spcPts val="0"/>
                        </a:spcAft>
                        <a:buNone/>
                      </a:pPr>
                      <a:r>
                        <a:rPr lang="en">
                          <a:latin typeface="Proxima Nova"/>
                          <a:ea typeface="Proxima Nova"/>
                          <a:cs typeface="Proxima Nova"/>
                          <a:sym typeface="Proxima Nova"/>
                        </a:rPr>
                        <a:t>register function and bind it to a trigger</a:t>
                      </a:r>
                      <a:endParaRPr>
                        <a:latin typeface="Proxima Nova"/>
                        <a:ea typeface="Proxima Nova"/>
                        <a:cs typeface="Proxima Nova"/>
                        <a:sym typeface="Proxima Nova"/>
                      </a:endParaRPr>
                    </a:p>
                  </a:txBody>
                  <a:tcPr marL="63500" marR="63500" marT="63500" marB="635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r h="0">
                <a:tc>
                  <a:txBody>
                    <a:bodyPr/>
                    <a:lstStyle/>
                    <a:p>
                      <a:pPr marL="0" lvl="0" indent="0" rtl="0">
                        <a:spcBef>
                          <a:spcPts val="0"/>
                        </a:spcBef>
                        <a:spcAft>
                          <a:spcPts val="0"/>
                        </a:spcAft>
                        <a:buNone/>
                      </a:pPr>
                      <a:r>
                        <a:rPr lang="en">
                          <a:latin typeface="Proxima Nova"/>
                          <a:ea typeface="Proxima Nova"/>
                          <a:cs typeface="Proxima Nova"/>
                          <a:sym typeface="Proxima Nova"/>
                        </a:rPr>
                        <a:t>server runs and waits for requests</a:t>
                      </a:r>
                      <a:endParaRPr>
                        <a:latin typeface="Proxima Nova"/>
                        <a:ea typeface="Proxima Nova"/>
                        <a:cs typeface="Proxima Nova"/>
                        <a:sym typeface="Proxima Nova"/>
                      </a:endParaRPr>
                    </a:p>
                  </a:txBody>
                  <a:tcPr marL="63500" marR="63500" marT="63500" marB="635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rtl="0">
                        <a:spcBef>
                          <a:spcPts val="0"/>
                        </a:spcBef>
                        <a:spcAft>
                          <a:spcPts val="0"/>
                        </a:spcAft>
                        <a:buNone/>
                      </a:pPr>
                      <a:r>
                        <a:rPr lang="en">
                          <a:latin typeface="Proxima Nova"/>
                          <a:ea typeface="Proxima Nova"/>
                          <a:cs typeface="Proxima Nova"/>
                          <a:sym typeface="Proxima Nova"/>
                        </a:rPr>
                        <a:t>function doesn't run until triggered</a:t>
                      </a:r>
                      <a:endParaRPr>
                        <a:latin typeface="Proxima Nova"/>
                        <a:ea typeface="Proxima Nova"/>
                        <a:cs typeface="Proxima Nova"/>
                        <a:sym typeface="Proxima Nova"/>
                      </a:endParaRPr>
                    </a:p>
                  </a:txBody>
                  <a:tcPr marL="63500" marR="63500" marT="63500" marB="635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r h="0">
                <a:tc>
                  <a:txBody>
                    <a:bodyPr/>
                    <a:lstStyle/>
                    <a:p>
                      <a:pPr marL="0" lvl="0" indent="0" rtl="0">
                        <a:spcBef>
                          <a:spcPts val="0"/>
                        </a:spcBef>
                        <a:spcAft>
                          <a:spcPts val="0"/>
                        </a:spcAft>
                        <a:buNone/>
                      </a:pPr>
                      <a:r>
                        <a:rPr lang="en">
                          <a:latin typeface="Proxima Nova"/>
                          <a:ea typeface="Proxima Nova"/>
                          <a:cs typeface="Proxima Nova"/>
                          <a:sym typeface="Proxima Nova"/>
                        </a:rPr>
                        <a:t>server listens to network</a:t>
                      </a:r>
                      <a:endParaRPr>
                        <a:latin typeface="Proxima Nova"/>
                        <a:ea typeface="Proxima Nova"/>
                        <a:cs typeface="Proxima Nova"/>
                        <a:sym typeface="Proxima Nova"/>
                      </a:endParaRPr>
                    </a:p>
                  </a:txBody>
                  <a:tcPr marL="63500" marR="63500" marT="63500" marB="635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rtl="0">
                        <a:spcBef>
                          <a:spcPts val="0"/>
                        </a:spcBef>
                        <a:spcAft>
                          <a:spcPts val="0"/>
                        </a:spcAft>
                        <a:buNone/>
                      </a:pPr>
                      <a:r>
                        <a:rPr lang="en">
                          <a:latin typeface="Proxima Nova"/>
                          <a:ea typeface="Proxima Nova"/>
                          <a:cs typeface="Proxima Nova"/>
                          <a:sym typeface="Proxima Nova"/>
                        </a:rPr>
                        <a:t>platform deploys and invokes functions</a:t>
                      </a:r>
                      <a:endParaRPr>
                        <a:latin typeface="Proxima Nova"/>
                        <a:ea typeface="Proxima Nova"/>
                        <a:cs typeface="Proxima Nova"/>
                        <a:sym typeface="Proxima Nova"/>
                      </a:endParaRPr>
                    </a:p>
                  </a:txBody>
                  <a:tcPr marL="63500" marR="63500" marT="63500" marB="635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r h="0">
                <a:tc>
                  <a:txBody>
                    <a:bodyPr/>
                    <a:lstStyle/>
                    <a:p>
                      <a:pPr marL="0" lvl="0" indent="0" rtl="0">
                        <a:spcBef>
                          <a:spcPts val="0"/>
                        </a:spcBef>
                        <a:spcAft>
                          <a:spcPts val="0"/>
                        </a:spcAft>
                        <a:buNone/>
                      </a:pPr>
                      <a:r>
                        <a:rPr lang="en">
                          <a:latin typeface="Proxima Nova"/>
                          <a:ea typeface="Proxima Nova"/>
                          <a:cs typeface="Proxima Nova"/>
                          <a:sym typeface="Proxima Nova"/>
                        </a:rPr>
                        <a:t>server handles lots of requests</a:t>
                      </a:r>
                      <a:endParaRPr>
                        <a:latin typeface="Proxima Nova"/>
                        <a:ea typeface="Proxima Nova"/>
                        <a:cs typeface="Proxima Nova"/>
                        <a:sym typeface="Proxima Nova"/>
                      </a:endParaRPr>
                    </a:p>
                  </a:txBody>
                  <a:tcPr marL="63500" marR="63500" marT="63500" marB="635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rtl="0">
                        <a:spcBef>
                          <a:spcPts val="0"/>
                        </a:spcBef>
                        <a:spcAft>
                          <a:spcPts val="0"/>
                        </a:spcAft>
                        <a:buNone/>
                      </a:pPr>
                      <a:r>
                        <a:rPr lang="en">
                          <a:latin typeface="Proxima Nova"/>
                          <a:ea typeface="Proxima Nova"/>
                          <a:cs typeface="Proxima Nova"/>
                          <a:sym typeface="Proxima Nova"/>
                        </a:rPr>
                        <a:t>functions handle </a:t>
                      </a:r>
                      <a:r>
                        <a:rPr lang="en" b="1">
                          <a:latin typeface="Proxima Nova"/>
                          <a:ea typeface="Proxima Nova"/>
                          <a:cs typeface="Proxima Nova"/>
                          <a:sym typeface="Proxima Nova"/>
                        </a:rPr>
                        <a:t>events</a:t>
                      </a:r>
                      <a:r>
                        <a:rPr lang="en">
                          <a:latin typeface="Proxima Nova"/>
                          <a:ea typeface="Proxima Nova"/>
                          <a:cs typeface="Proxima Nova"/>
                          <a:sym typeface="Proxima Nova"/>
                        </a:rPr>
                        <a:t> and then go away</a:t>
                      </a:r>
                      <a:endParaRPr>
                        <a:latin typeface="Proxima Nova"/>
                        <a:ea typeface="Proxima Nova"/>
                        <a:cs typeface="Proxima Nova"/>
                        <a:sym typeface="Proxima Nova"/>
                      </a:endParaRPr>
                    </a:p>
                  </a:txBody>
                  <a:tcPr marL="63500" marR="63500" marT="63500" marB="635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r h="0">
                <a:tc>
                  <a:txBody>
                    <a:bodyPr/>
                    <a:lstStyle/>
                    <a:p>
                      <a:pPr marL="0" lvl="0" indent="0" rtl="0">
                        <a:spcBef>
                          <a:spcPts val="0"/>
                        </a:spcBef>
                        <a:spcAft>
                          <a:spcPts val="0"/>
                        </a:spcAft>
                        <a:buNone/>
                      </a:pPr>
                      <a:r>
                        <a:rPr lang="en">
                          <a:latin typeface="Proxima Nova"/>
                          <a:ea typeface="Proxima Nova"/>
                          <a:cs typeface="Proxima Nova"/>
                          <a:sym typeface="Proxima Nova"/>
                        </a:rPr>
                        <a:t>scale out manually or by policy</a:t>
                      </a:r>
                      <a:endParaRPr>
                        <a:latin typeface="Proxima Nova"/>
                        <a:ea typeface="Proxima Nova"/>
                        <a:cs typeface="Proxima Nova"/>
                        <a:sym typeface="Proxima Nova"/>
                      </a:endParaRPr>
                    </a:p>
                  </a:txBody>
                  <a:tcPr marL="63500" marR="63500" marT="63500" marB="635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rtl="0">
                        <a:spcBef>
                          <a:spcPts val="0"/>
                        </a:spcBef>
                        <a:spcAft>
                          <a:spcPts val="0"/>
                        </a:spcAft>
                        <a:buNone/>
                      </a:pPr>
                      <a:r>
                        <a:rPr lang="en" b="1">
                          <a:latin typeface="Proxima Nova"/>
                          <a:ea typeface="Proxima Nova"/>
                          <a:cs typeface="Proxima Nova"/>
                          <a:sym typeface="Proxima Nova"/>
                        </a:rPr>
                        <a:t>auto-scale</a:t>
                      </a:r>
                      <a:r>
                        <a:rPr lang="en">
                          <a:latin typeface="Proxima Nova"/>
                          <a:ea typeface="Proxima Nova"/>
                          <a:cs typeface="Proxima Nova"/>
                          <a:sym typeface="Proxima Nova"/>
                        </a:rPr>
                        <a:t> based on concurrent event load</a:t>
                      </a:r>
                      <a:endParaRPr>
                        <a:latin typeface="Proxima Nova"/>
                        <a:ea typeface="Proxima Nova"/>
                        <a:cs typeface="Proxima Nova"/>
                        <a:sym typeface="Proxima Nova"/>
                      </a:endParaRPr>
                    </a:p>
                  </a:txBody>
                  <a:tcPr marL="63500" marR="63500" marT="63500" marB="635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r h="0">
                <a:tc>
                  <a:txBody>
                    <a:bodyPr/>
                    <a:lstStyle/>
                    <a:p>
                      <a:pPr marL="0" lvl="0" indent="0" rtl="0">
                        <a:spcBef>
                          <a:spcPts val="0"/>
                        </a:spcBef>
                        <a:spcAft>
                          <a:spcPts val="0"/>
                        </a:spcAft>
                        <a:buNone/>
                      </a:pPr>
                      <a:r>
                        <a:rPr lang="en">
                          <a:latin typeface="Proxima Nova"/>
                          <a:ea typeface="Proxima Nova"/>
                          <a:cs typeface="Proxima Nova"/>
                          <a:sym typeface="Proxima Nova"/>
                        </a:rPr>
                        <a:t>pay per instance</a:t>
                      </a:r>
                      <a:endParaRPr>
                        <a:latin typeface="Proxima Nova"/>
                        <a:ea typeface="Proxima Nova"/>
                        <a:cs typeface="Proxima Nova"/>
                        <a:sym typeface="Proxima Nova"/>
                      </a:endParaRPr>
                    </a:p>
                  </a:txBody>
                  <a:tcPr marL="63500" marR="63500" marT="63500" marB="635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rtl="0">
                        <a:spcBef>
                          <a:spcPts val="0"/>
                        </a:spcBef>
                        <a:spcAft>
                          <a:spcPts val="0"/>
                        </a:spcAft>
                        <a:buNone/>
                      </a:pPr>
                      <a:r>
                        <a:rPr lang="en">
                          <a:latin typeface="Proxima Nova"/>
                          <a:ea typeface="Proxima Nova"/>
                          <a:cs typeface="Proxima Nova"/>
                          <a:sym typeface="Proxima Nova"/>
                        </a:rPr>
                        <a:t>pay per use – time &amp; memory</a:t>
                      </a:r>
                      <a:endParaRPr>
                        <a:latin typeface="Proxima Nova"/>
                        <a:ea typeface="Proxima Nova"/>
                        <a:cs typeface="Proxima Nova"/>
                        <a:sym typeface="Proxima Nova"/>
                      </a:endParaRPr>
                    </a:p>
                  </a:txBody>
                  <a:tcPr marL="63500" marR="63500" marT="63500" marB="635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bl>
          </a:graphicData>
        </a:graphic>
      </p:graphicFrame>
      <p:sp>
        <p:nvSpPr>
          <p:cNvPr id="925" name="Shape 925"/>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spcBef>
                <a:spcPts val="0"/>
              </a:spcBef>
              <a:spcAft>
                <a:spcPts val="1500"/>
              </a:spcAft>
              <a:buNone/>
            </a:pPr>
            <a:r>
              <a:rPr lang="en"/>
              <a:t>Comparing the experience for Devs + Ops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Shape 930"/>
          <p:cNvSpPr/>
          <p:nvPr/>
        </p:nvSpPr>
        <p:spPr>
          <a:xfrm>
            <a:off x="293950"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1" name="Shape 931"/>
          <p:cNvSpPr/>
          <p:nvPr/>
        </p:nvSpPr>
        <p:spPr>
          <a:xfrm>
            <a:off x="4630208"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2" name="Shape 932"/>
          <p:cNvSpPr/>
          <p:nvPr/>
        </p:nvSpPr>
        <p:spPr>
          <a:xfrm>
            <a:off x="2459416"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3" name="Shape 933"/>
          <p:cNvSpPr/>
          <p:nvPr/>
        </p:nvSpPr>
        <p:spPr>
          <a:xfrm>
            <a:off x="6800974"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4" name="Shape 934"/>
          <p:cNvSpPr txBox="1"/>
          <p:nvPr/>
        </p:nvSpPr>
        <p:spPr>
          <a:xfrm>
            <a:off x="2459425" y="1600248"/>
            <a:ext cx="20556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00253E"/>
                </a:solidFill>
                <a:latin typeface="Proxima Nova"/>
                <a:ea typeface="Proxima Nova"/>
                <a:cs typeface="Proxima Nova"/>
                <a:sym typeface="Proxima Nova"/>
              </a:rPr>
              <a:t>Pivotal Cloud Cache</a:t>
            </a:r>
            <a:endParaRPr sz="1500" b="1">
              <a:solidFill>
                <a:srgbClr val="00253E"/>
              </a:solidFill>
              <a:latin typeface="Proxima Nova"/>
              <a:ea typeface="Proxima Nova"/>
              <a:cs typeface="Proxima Nova"/>
              <a:sym typeface="Proxima Nova"/>
            </a:endParaRPr>
          </a:p>
        </p:txBody>
      </p:sp>
      <p:sp>
        <p:nvSpPr>
          <p:cNvPr id="935" name="Shape 935"/>
          <p:cNvSpPr txBox="1"/>
          <p:nvPr/>
        </p:nvSpPr>
        <p:spPr>
          <a:xfrm>
            <a:off x="2349625" y="1970130"/>
            <a:ext cx="2165400" cy="1825500"/>
          </a:xfrm>
          <a:prstGeom prst="rect">
            <a:avLst/>
          </a:prstGeom>
          <a:noFill/>
          <a:ln>
            <a:noFill/>
          </a:ln>
        </p:spPr>
        <p:txBody>
          <a:bodyPr spcFirstLastPara="1" wrap="square" lIns="91425" tIns="91425" rIns="91425" bIns="91425" anchor="t" anchorCtr="0">
            <a:noAutofit/>
          </a:bodyPr>
          <a:lstStyle/>
          <a:p>
            <a:pPr marL="457200" lvl="0" indent="-298450" rtl="0">
              <a:spcBef>
                <a:spcPts val="800"/>
              </a:spcBef>
              <a:spcAft>
                <a:spcPts val="0"/>
              </a:spcAft>
              <a:buSzPts val="1100"/>
              <a:buFont typeface="Proxima Nova"/>
              <a:buChar char="●"/>
            </a:pPr>
            <a:r>
              <a:rPr lang="en" sz="1100">
                <a:latin typeface="Proxima Nova"/>
                <a:ea typeface="Proxima Nova"/>
                <a:cs typeface="Proxima Nova"/>
                <a:sym typeface="Proxima Nova"/>
              </a:rPr>
              <a:t>High performance, in-memory, data at scale for microservices</a:t>
            </a:r>
            <a:br>
              <a:rPr lang="en" sz="1100">
                <a:latin typeface="Proxima Nova"/>
                <a:ea typeface="Proxima Nova"/>
                <a:cs typeface="Proxima Nova"/>
                <a:sym typeface="Proxima Nova"/>
              </a:rPr>
            </a:br>
            <a:r>
              <a:rPr lang="en" sz="1100">
                <a:latin typeface="Proxima Nova"/>
                <a:ea typeface="Proxima Nova"/>
                <a:cs typeface="Proxima Nova"/>
                <a:sym typeface="Proxima Nova"/>
              </a:rPr>
              <a:t>Look-aside caches &amp;</a:t>
            </a:r>
            <a:br>
              <a:rPr lang="en" sz="1100">
                <a:latin typeface="Proxima Nova"/>
                <a:ea typeface="Proxima Nova"/>
                <a:cs typeface="Proxima Nova"/>
                <a:sym typeface="Proxima Nova"/>
              </a:rPr>
            </a:br>
            <a:r>
              <a:rPr lang="en" sz="1100">
                <a:latin typeface="Proxima Nova"/>
                <a:ea typeface="Proxima Nova"/>
                <a:cs typeface="Proxima Nova"/>
                <a:sym typeface="Proxima Nova"/>
              </a:rPr>
              <a:t>HTTP session state caching</a:t>
            </a:r>
            <a:endParaRPr sz="1100">
              <a:latin typeface="Proxima Nova"/>
              <a:ea typeface="Proxima Nova"/>
              <a:cs typeface="Proxima Nova"/>
              <a:sym typeface="Proxima Nova"/>
            </a:endParaRPr>
          </a:p>
          <a:p>
            <a:pPr marL="457200" lvl="0" indent="-298450" rtl="0">
              <a:spcBef>
                <a:spcPts val="800"/>
              </a:spcBef>
              <a:spcAft>
                <a:spcPts val="800"/>
              </a:spcAft>
              <a:buSzPts val="1100"/>
              <a:buFont typeface="Proxima Nova"/>
              <a:buChar char="●"/>
            </a:pPr>
            <a:r>
              <a:rPr lang="en" sz="1100" b="1">
                <a:latin typeface="Proxima Nova"/>
                <a:ea typeface="Proxima Nova"/>
                <a:cs typeface="Proxima Nova"/>
                <a:sym typeface="Proxima Nova"/>
              </a:rPr>
              <a:t>NEW: </a:t>
            </a:r>
            <a:r>
              <a:rPr lang="en" sz="1100">
                <a:latin typeface="Proxima Nova"/>
                <a:ea typeface="Proxima Nova"/>
                <a:cs typeface="Proxima Nova"/>
                <a:sym typeface="Proxima Nova"/>
              </a:rPr>
              <a:t>WAN replication</a:t>
            </a:r>
            <a:endParaRPr sz="1100">
              <a:latin typeface="Proxima Nova"/>
              <a:ea typeface="Proxima Nova"/>
              <a:cs typeface="Proxima Nova"/>
              <a:sym typeface="Proxima Nova"/>
            </a:endParaRPr>
          </a:p>
        </p:txBody>
      </p:sp>
      <p:sp>
        <p:nvSpPr>
          <p:cNvPr id="936" name="Shape 936"/>
          <p:cNvSpPr txBox="1"/>
          <p:nvPr/>
        </p:nvSpPr>
        <p:spPr>
          <a:xfrm>
            <a:off x="293950" y="1600248"/>
            <a:ext cx="20556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00253E"/>
                </a:solidFill>
                <a:latin typeface="Proxima Nova"/>
                <a:ea typeface="Proxima Nova"/>
                <a:cs typeface="Proxima Nova"/>
                <a:sym typeface="Proxima Nova"/>
              </a:rPr>
              <a:t>MySQL for PCF</a:t>
            </a:r>
            <a:endParaRPr sz="1500" b="1">
              <a:solidFill>
                <a:srgbClr val="00253E"/>
              </a:solidFill>
              <a:latin typeface="Proxima Nova"/>
              <a:ea typeface="Proxima Nova"/>
              <a:cs typeface="Proxima Nova"/>
              <a:sym typeface="Proxima Nova"/>
            </a:endParaRPr>
          </a:p>
        </p:txBody>
      </p:sp>
      <p:sp>
        <p:nvSpPr>
          <p:cNvPr id="937" name="Shape 937"/>
          <p:cNvSpPr txBox="1"/>
          <p:nvPr/>
        </p:nvSpPr>
        <p:spPr>
          <a:xfrm>
            <a:off x="4631250" y="1600248"/>
            <a:ext cx="2055600" cy="24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00253E"/>
                </a:solidFill>
                <a:latin typeface="Proxima Nova"/>
                <a:ea typeface="Proxima Nova"/>
                <a:cs typeface="Proxima Nova"/>
                <a:sym typeface="Proxima Nova"/>
              </a:rPr>
              <a:t>RabbitMQ for PCF</a:t>
            </a:r>
            <a:endParaRPr sz="1500" b="1">
              <a:solidFill>
                <a:srgbClr val="00253E"/>
              </a:solidFill>
              <a:latin typeface="Proxima Nova"/>
              <a:ea typeface="Proxima Nova"/>
              <a:cs typeface="Proxima Nova"/>
              <a:sym typeface="Proxima Nova"/>
            </a:endParaRPr>
          </a:p>
        </p:txBody>
      </p:sp>
      <p:sp>
        <p:nvSpPr>
          <p:cNvPr id="938" name="Shape 938"/>
          <p:cNvSpPr txBox="1"/>
          <p:nvPr/>
        </p:nvSpPr>
        <p:spPr>
          <a:xfrm>
            <a:off x="178850" y="1970130"/>
            <a:ext cx="2165400" cy="1825500"/>
          </a:xfrm>
          <a:prstGeom prst="rect">
            <a:avLst/>
          </a:prstGeom>
          <a:noFill/>
          <a:ln>
            <a:noFill/>
          </a:ln>
        </p:spPr>
        <p:txBody>
          <a:bodyPr spcFirstLastPara="1" wrap="square" lIns="91425" tIns="91425" rIns="91425" bIns="91425" anchor="t" anchorCtr="0">
            <a:noAutofit/>
          </a:bodyPr>
          <a:lstStyle/>
          <a:p>
            <a:pPr marL="457200" lvl="0" indent="-298450" rtl="0">
              <a:spcBef>
                <a:spcPts val="800"/>
              </a:spcBef>
              <a:spcAft>
                <a:spcPts val="0"/>
              </a:spcAft>
              <a:buSzPts val="1100"/>
              <a:buFont typeface="Proxima Nova"/>
              <a:buChar char="●"/>
            </a:pPr>
            <a:r>
              <a:rPr lang="en" sz="1100">
                <a:latin typeface="Proxima Nova"/>
                <a:ea typeface="Proxima Nova"/>
                <a:cs typeface="Proxima Nova"/>
                <a:sym typeface="Proxima Nova"/>
              </a:rPr>
              <a:t>Enterprise-ready MySQL for your developers</a:t>
            </a:r>
            <a:endParaRPr sz="1100">
              <a:latin typeface="Proxima Nova"/>
              <a:ea typeface="Proxima Nova"/>
              <a:cs typeface="Proxima Nova"/>
              <a:sym typeface="Proxima Nova"/>
            </a:endParaRPr>
          </a:p>
          <a:p>
            <a:pPr marL="457200" lvl="0" indent="-298450" rtl="0">
              <a:spcBef>
                <a:spcPts val="800"/>
              </a:spcBef>
              <a:spcAft>
                <a:spcPts val="0"/>
              </a:spcAft>
              <a:buSzPts val="1100"/>
              <a:buFont typeface="Proxima Nova"/>
              <a:buChar char="●"/>
            </a:pPr>
            <a:r>
              <a:rPr lang="en" sz="1100">
                <a:latin typeface="Proxima Nova"/>
                <a:ea typeface="Proxima Nova"/>
                <a:cs typeface="Proxima Nova"/>
                <a:sym typeface="Proxima Nova"/>
              </a:rPr>
              <a:t>Automate database operations in developer workflows</a:t>
            </a:r>
            <a:endParaRPr sz="1100">
              <a:latin typeface="Proxima Nova"/>
              <a:ea typeface="Proxima Nova"/>
              <a:cs typeface="Proxima Nova"/>
              <a:sym typeface="Proxima Nova"/>
            </a:endParaRPr>
          </a:p>
          <a:p>
            <a:pPr marL="457200" lvl="0" indent="-298450" rtl="0">
              <a:spcBef>
                <a:spcPts val="800"/>
              </a:spcBef>
              <a:spcAft>
                <a:spcPts val="800"/>
              </a:spcAft>
              <a:buSzPts val="1100"/>
              <a:buFont typeface="Proxima Nova"/>
              <a:buChar char="●"/>
            </a:pPr>
            <a:r>
              <a:rPr lang="en" sz="1100" b="1">
                <a:latin typeface="Proxima Nova"/>
                <a:ea typeface="Proxima Nova"/>
                <a:cs typeface="Proxima Nova"/>
                <a:sym typeface="Proxima Nova"/>
              </a:rPr>
              <a:t>NEW:</a:t>
            </a:r>
            <a:r>
              <a:rPr lang="en" sz="1100">
                <a:latin typeface="Proxima Nova"/>
                <a:ea typeface="Proxima Nova"/>
                <a:cs typeface="Proxima Nova"/>
                <a:sym typeface="Proxima Nova"/>
              </a:rPr>
              <a:t> Leader-follower for multi-site HA</a:t>
            </a:r>
            <a:endParaRPr sz="1100">
              <a:latin typeface="Proxima Nova"/>
              <a:ea typeface="Proxima Nova"/>
              <a:cs typeface="Proxima Nova"/>
              <a:sym typeface="Proxima Nova"/>
            </a:endParaRPr>
          </a:p>
        </p:txBody>
      </p:sp>
      <p:sp>
        <p:nvSpPr>
          <p:cNvPr id="939" name="Shape 939"/>
          <p:cNvSpPr txBox="1"/>
          <p:nvPr/>
        </p:nvSpPr>
        <p:spPr>
          <a:xfrm>
            <a:off x="4515025" y="1970125"/>
            <a:ext cx="2165400" cy="2696700"/>
          </a:xfrm>
          <a:prstGeom prst="rect">
            <a:avLst/>
          </a:prstGeom>
          <a:noFill/>
          <a:ln>
            <a:noFill/>
          </a:ln>
        </p:spPr>
        <p:txBody>
          <a:bodyPr spcFirstLastPara="1" wrap="square" lIns="91425" tIns="91425" rIns="91425" bIns="91425" anchor="t" anchorCtr="0">
            <a:noAutofit/>
          </a:bodyPr>
          <a:lstStyle/>
          <a:p>
            <a:pPr marL="457200" lvl="0" indent="-298450" rtl="0">
              <a:spcBef>
                <a:spcPts val="800"/>
              </a:spcBef>
              <a:spcAft>
                <a:spcPts val="0"/>
              </a:spcAft>
              <a:buSzPts val="1100"/>
              <a:buFont typeface="Proxima Nova"/>
              <a:buChar char="●"/>
            </a:pPr>
            <a:r>
              <a:rPr lang="en" sz="1100">
                <a:latin typeface="Proxima Nova"/>
                <a:ea typeface="Proxima Nova"/>
                <a:cs typeface="Proxima Nova"/>
                <a:sym typeface="Proxima Nova"/>
              </a:rPr>
              <a:t>Easily connect distributed applications with the most widely deployed open source message broker</a:t>
            </a:r>
            <a:endParaRPr sz="1100">
              <a:latin typeface="Proxima Nova"/>
              <a:ea typeface="Proxima Nova"/>
              <a:cs typeface="Proxima Nova"/>
              <a:sym typeface="Proxima Nova"/>
            </a:endParaRPr>
          </a:p>
          <a:p>
            <a:pPr marL="457200" lvl="0" indent="-298450" rtl="0">
              <a:spcBef>
                <a:spcPts val="800"/>
              </a:spcBef>
              <a:spcAft>
                <a:spcPts val="0"/>
              </a:spcAft>
              <a:buSzPts val="1100"/>
              <a:buFont typeface="Proxima Nova"/>
              <a:buChar char="●"/>
            </a:pPr>
            <a:r>
              <a:rPr lang="en" sz="1100">
                <a:latin typeface="Proxima Nova"/>
                <a:ea typeface="Proxima Nova"/>
                <a:cs typeface="Proxima Nova"/>
                <a:sym typeface="Proxima Nova"/>
              </a:rPr>
              <a:t>Enable connected scalable, distributed applications</a:t>
            </a:r>
            <a:endParaRPr sz="1100">
              <a:latin typeface="Proxima Nova"/>
              <a:ea typeface="Proxima Nova"/>
              <a:cs typeface="Proxima Nova"/>
              <a:sym typeface="Proxima Nova"/>
            </a:endParaRPr>
          </a:p>
          <a:p>
            <a:pPr marL="457200" lvl="0" indent="-298450" rtl="0">
              <a:spcBef>
                <a:spcPts val="800"/>
              </a:spcBef>
              <a:spcAft>
                <a:spcPts val="800"/>
              </a:spcAft>
              <a:buSzPts val="1100"/>
              <a:buFont typeface="Proxima Nova"/>
              <a:buChar char="●"/>
            </a:pPr>
            <a:r>
              <a:rPr lang="en" sz="1100" b="1">
                <a:latin typeface="Proxima Nova"/>
                <a:ea typeface="Proxima Nova"/>
                <a:cs typeface="Proxima Nova"/>
                <a:sym typeface="Proxima Nova"/>
              </a:rPr>
              <a:t>NEW: </a:t>
            </a:r>
            <a:r>
              <a:rPr lang="en" sz="1100">
                <a:latin typeface="Proxima Nova"/>
                <a:ea typeface="Proxima Nova"/>
                <a:cs typeface="Proxima Nova"/>
                <a:sym typeface="Proxima Nova"/>
              </a:rPr>
              <a:t>On-demand clusters</a:t>
            </a:r>
            <a:endParaRPr sz="1000">
              <a:latin typeface="Proxima Nova"/>
              <a:ea typeface="Proxima Nova"/>
              <a:cs typeface="Proxima Nova"/>
              <a:sym typeface="Proxima Nova"/>
            </a:endParaRPr>
          </a:p>
        </p:txBody>
      </p:sp>
      <p:sp>
        <p:nvSpPr>
          <p:cNvPr id="940" name="Shape 940"/>
          <p:cNvSpPr txBox="1"/>
          <p:nvPr/>
        </p:nvSpPr>
        <p:spPr>
          <a:xfrm>
            <a:off x="6691175" y="1970121"/>
            <a:ext cx="2165400" cy="2696700"/>
          </a:xfrm>
          <a:prstGeom prst="rect">
            <a:avLst/>
          </a:prstGeom>
          <a:noFill/>
          <a:ln>
            <a:noFill/>
          </a:ln>
        </p:spPr>
        <p:txBody>
          <a:bodyPr spcFirstLastPara="1" wrap="square" lIns="91425" tIns="91425" rIns="91425" bIns="91425" anchor="t" anchorCtr="0">
            <a:noAutofit/>
          </a:bodyPr>
          <a:lstStyle/>
          <a:p>
            <a:pPr marL="457200" lvl="0" indent="-298450" rtl="0">
              <a:spcBef>
                <a:spcPts val="800"/>
              </a:spcBef>
              <a:spcAft>
                <a:spcPts val="0"/>
              </a:spcAft>
              <a:buSzPts val="1100"/>
              <a:buFont typeface="Proxima Nova"/>
              <a:buChar char="●"/>
            </a:pPr>
            <a:r>
              <a:rPr lang="en" sz="1100">
                <a:latin typeface="Proxima Nova"/>
                <a:ea typeface="Proxima Nova"/>
                <a:cs typeface="Proxima Nova"/>
                <a:sym typeface="Proxima Nova"/>
              </a:rPr>
              <a:t>In-Memory cache and datastore, configured for the enterprise</a:t>
            </a:r>
            <a:endParaRPr sz="1100">
              <a:latin typeface="Proxima Nova"/>
              <a:ea typeface="Proxima Nova"/>
              <a:cs typeface="Proxima Nova"/>
              <a:sym typeface="Proxima Nova"/>
            </a:endParaRPr>
          </a:p>
          <a:p>
            <a:pPr marL="457200" lvl="0" indent="-298450" rtl="0">
              <a:spcBef>
                <a:spcPts val="800"/>
              </a:spcBef>
              <a:spcAft>
                <a:spcPts val="0"/>
              </a:spcAft>
              <a:buSzPts val="1100"/>
              <a:buFont typeface="Proxima Nova"/>
              <a:buChar char="●"/>
            </a:pPr>
            <a:r>
              <a:rPr lang="en" sz="1100">
                <a:latin typeface="Proxima Nova"/>
                <a:ea typeface="Proxima Nova"/>
                <a:cs typeface="Proxima Nova"/>
                <a:sym typeface="Proxima Nova"/>
              </a:rPr>
              <a:t>Efficient provisioning matched to use cases</a:t>
            </a:r>
            <a:br>
              <a:rPr lang="en" sz="1100">
                <a:latin typeface="Proxima Nova"/>
                <a:ea typeface="Proxima Nova"/>
                <a:cs typeface="Proxima Nova"/>
                <a:sym typeface="Proxima Nova"/>
              </a:rPr>
            </a:br>
            <a:endParaRPr sz="1100">
              <a:latin typeface="Proxima Nova"/>
              <a:ea typeface="Proxima Nova"/>
              <a:cs typeface="Proxima Nova"/>
              <a:sym typeface="Proxima Nova"/>
            </a:endParaRPr>
          </a:p>
          <a:p>
            <a:pPr marL="0" lvl="0" indent="0" rtl="0">
              <a:spcBef>
                <a:spcPts val="800"/>
              </a:spcBef>
              <a:spcAft>
                <a:spcPts val="600"/>
              </a:spcAft>
              <a:buNone/>
            </a:pPr>
            <a:endParaRPr sz="1100">
              <a:latin typeface="Proxima Nova"/>
              <a:ea typeface="Proxima Nova"/>
              <a:cs typeface="Proxima Nova"/>
              <a:sym typeface="Proxima Nova"/>
            </a:endParaRPr>
          </a:p>
        </p:txBody>
      </p:sp>
      <p:sp>
        <p:nvSpPr>
          <p:cNvPr id="941" name="Shape 941"/>
          <p:cNvSpPr txBox="1"/>
          <p:nvPr/>
        </p:nvSpPr>
        <p:spPr>
          <a:xfrm>
            <a:off x="6800975" y="1600248"/>
            <a:ext cx="20298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00253E"/>
                </a:solidFill>
                <a:latin typeface="Proxima Nova"/>
                <a:ea typeface="Proxima Nova"/>
                <a:cs typeface="Proxima Nova"/>
                <a:sym typeface="Proxima Nova"/>
              </a:rPr>
              <a:t>Redis for PCF</a:t>
            </a:r>
            <a:endParaRPr sz="1500" b="1">
              <a:solidFill>
                <a:srgbClr val="00253E"/>
              </a:solidFill>
              <a:latin typeface="Proxima Nova"/>
              <a:ea typeface="Proxima Nova"/>
              <a:cs typeface="Proxima Nova"/>
              <a:sym typeface="Proxima Nova"/>
            </a:endParaRPr>
          </a:p>
        </p:txBody>
      </p:sp>
      <p:sp>
        <p:nvSpPr>
          <p:cNvPr id="942" name="Shape 942"/>
          <p:cNvSpPr/>
          <p:nvPr/>
        </p:nvSpPr>
        <p:spPr>
          <a:xfrm rot="10800000" flipH="1">
            <a:off x="419625"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3" name="Shape 943"/>
          <p:cNvSpPr/>
          <p:nvPr/>
        </p:nvSpPr>
        <p:spPr>
          <a:xfrm rot="10800000" flipH="1">
            <a:off x="2587775"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4" name="Shape 944"/>
          <p:cNvSpPr/>
          <p:nvPr/>
        </p:nvSpPr>
        <p:spPr>
          <a:xfrm rot="10800000" flipH="1">
            <a:off x="4755900"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5" name="Shape 945"/>
          <p:cNvSpPr/>
          <p:nvPr/>
        </p:nvSpPr>
        <p:spPr>
          <a:xfrm rot="10800000" flipH="1">
            <a:off x="6924025"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6" name="Shape 946"/>
          <p:cNvSpPr txBox="1"/>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500" b="1">
                <a:solidFill>
                  <a:srgbClr val="00253E"/>
                </a:solidFill>
                <a:latin typeface="Proxima Nova"/>
                <a:ea typeface="Proxima Nova"/>
                <a:cs typeface="Proxima Nova"/>
                <a:sym typeface="Proxima Nova"/>
              </a:rPr>
              <a:t>Extend Apps with Brokered Services from Pivotal</a:t>
            </a:r>
            <a:endParaRPr sz="2500" b="1">
              <a:solidFill>
                <a:srgbClr val="00253E"/>
              </a:solidFill>
              <a:latin typeface="Proxima Nova"/>
              <a:ea typeface="Proxima Nova"/>
              <a:cs typeface="Proxima Nova"/>
              <a:sym typeface="Proxima Nova"/>
            </a:endParaRPr>
          </a:p>
        </p:txBody>
      </p:sp>
      <p:pic>
        <p:nvPicPr>
          <p:cNvPr id="947" name="Shape 947"/>
          <p:cNvPicPr preferRelativeResize="0"/>
          <p:nvPr/>
        </p:nvPicPr>
        <p:blipFill>
          <a:blip r:embed="rId3">
            <a:alphaModFix/>
          </a:blip>
          <a:stretch>
            <a:fillRect/>
          </a:stretch>
        </p:blipFill>
        <p:spPr>
          <a:xfrm>
            <a:off x="1077200" y="1040775"/>
            <a:ext cx="478500" cy="478500"/>
          </a:xfrm>
          <a:prstGeom prst="rect">
            <a:avLst/>
          </a:prstGeom>
          <a:noFill/>
          <a:ln>
            <a:noFill/>
          </a:ln>
        </p:spPr>
      </p:pic>
      <p:pic>
        <p:nvPicPr>
          <p:cNvPr id="948" name="Shape 948"/>
          <p:cNvPicPr preferRelativeResize="0"/>
          <p:nvPr/>
        </p:nvPicPr>
        <p:blipFill>
          <a:blip r:embed="rId4">
            <a:alphaModFix/>
          </a:blip>
          <a:stretch>
            <a:fillRect/>
          </a:stretch>
        </p:blipFill>
        <p:spPr>
          <a:xfrm>
            <a:off x="3250625" y="1040775"/>
            <a:ext cx="478500" cy="478500"/>
          </a:xfrm>
          <a:prstGeom prst="rect">
            <a:avLst/>
          </a:prstGeom>
          <a:noFill/>
          <a:ln>
            <a:noFill/>
          </a:ln>
        </p:spPr>
      </p:pic>
      <p:pic>
        <p:nvPicPr>
          <p:cNvPr id="949" name="Shape 949"/>
          <p:cNvPicPr preferRelativeResize="0"/>
          <p:nvPr/>
        </p:nvPicPr>
        <p:blipFill>
          <a:blip r:embed="rId5">
            <a:alphaModFix/>
          </a:blip>
          <a:stretch>
            <a:fillRect/>
          </a:stretch>
        </p:blipFill>
        <p:spPr>
          <a:xfrm>
            <a:off x="5418750" y="1042925"/>
            <a:ext cx="478500" cy="478500"/>
          </a:xfrm>
          <a:prstGeom prst="rect">
            <a:avLst/>
          </a:prstGeom>
          <a:noFill/>
          <a:ln>
            <a:noFill/>
          </a:ln>
        </p:spPr>
      </p:pic>
      <p:pic>
        <p:nvPicPr>
          <p:cNvPr id="950" name="Shape 950"/>
          <p:cNvPicPr preferRelativeResize="0"/>
          <p:nvPr/>
        </p:nvPicPr>
        <p:blipFill>
          <a:blip r:embed="rId6">
            <a:alphaModFix/>
          </a:blip>
          <a:stretch>
            <a:fillRect/>
          </a:stretch>
        </p:blipFill>
        <p:spPr>
          <a:xfrm>
            <a:off x="7586875" y="1042925"/>
            <a:ext cx="478500" cy="478500"/>
          </a:xfrm>
          <a:prstGeom prst="rect">
            <a:avLst/>
          </a:prstGeom>
          <a:noFill/>
          <a:ln>
            <a:noFill/>
          </a:ln>
        </p:spPr>
      </p:pic>
      <p:sp>
        <p:nvSpPr>
          <p:cNvPr id="951" name="Shape 951"/>
          <p:cNvSpPr/>
          <p:nvPr/>
        </p:nvSpPr>
        <p:spPr>
          <a:xfrm>
            <a:off x="188575" y="4152634"/>
            <a:ext cx="8797500" cy="393900"/>
          </a:xfrm>
          <a:prstGeom prst="roundRect">
            <a:avLst>
              <a:gd name="adj" fmla="val 13626"/>
            </a:avLst>
          </a:prstGeom>
          <a:solidFill>
            <a:srgbClr val="CFD5DD"/>
          </a:solidFill>
          <a:ln w="19050" cap="flat" cmpd="sng">
            <a:solidFill>
              <a:srgbClr val="FFFFFF">
                <a:alpha val="0"/>
              </a:srgbClr>
            </a:solidFill>
            <a:prstDash val="solid"/>
            <a:round/>
            <a:headEnd type="none" w="sm" len="sm"/>
            <a:tailEnd type="none" w="sm" len="sm"/>
          </a:ln>
        </p:spPr>
        <p:txBody>
          <a:bodyPr spcFirstLastPara="1" wrap="square" lIns="0" tIns="0" rIns="0" bIns="9125" anchor="ctr" anchorCtr="0">
            <a:noAutofit/>
          </a:bodyPr>
          <a:lstStyle/>
          <a:p>
            <a:pPr marL="0" marR="0" lvl="0" indent="0" algn="ctr" rtl="0">
              <a:spcBef>
                <a:spcPts val="0"/>
              </a:spcBef>
              <a:spcAft>
                <a:spcPts val="0"/>
              </a:spcAft>
              <a:buNone/>
            </a:pPr>
            <a:r>
              <a:rPr lang="en" sz="1200" b="1">
                <a:solidFill>
                  <a:srgbClr val="00253E"/>
                </a:solidFill>
                <a:latin typeface="Proxima Nova"/>
                <a:ea typeface="Proxima Nova"/>
                <a:cs typeface="Proxima Nova"/>
                <a:sym typeface="Proxima Nova"/>
              </a:rPr>
              <a:t>BOSH Managed   </a:t>
            </a:r>
            <a:r>
              <a:rPr lang="en" sz="1200" b="1">
                <a:solidFill>
                  <a:srgbClr val="999999"/>
                </a:solidFill>
                <a:latin typeface="Proxima Nova"/>
                <a:ea typeface="Proxima Nova"/>
                <a:cs typeface="Proxima Nova"/>
                <a:sym typeface="Proxima Nova"/>
              </a:rPr>
              <a:t>|</a:t>
            </a:r>
            <a:r>
              <a:rPr lang="en" sz="1200" b="1">
                <a:solidFill>
                  <a:srgbClr val="00253E"/>
                </a:solidFill>
                <a:latin typeface="Proxima Nova"/>
                <a:ea typeface="Proxima Nova"/>
                <a:cs typeface="Proxima Nova"/>
                <a:sym typeface="Proxima Nova"/>
              </a:rPr>
              <a:t>   On-Demand Provisioning   </a:t>
            </a:r>
            <a:r>
              <a:rPr lang="en" sz="1200" b="1">
                <a:solidFill>
                  <a:srgbClr val="999999"/>
                </a:solidFill>
                <a:latin typeface="Proxima Nova"/>
                <a:ea typeface="Proxima Nova"/>
                <a:cs typeface="Proxima Nova"/>
                <a:sym typeface="Proxima Nova"/>
              </a:rPr>
              <a:t>|</a:t>
            </a:r>
            <a:r>
              <a:rPr lang="en" sz="1200" b="1">
                <a:solidFill>
                  <a:srgbClr val="00253E"/>
                </a:solidFill>
                <a:latin typeface="Proxima Nova"/>
                <a:ea typeface="Proxima Nova"/>
                <a:cs typeface="Proxima Nova"/>
                <a:sym typeface="Proxima Nova"/>
              </a:rPr>
              <a:t>   Dedicated Instances   </a:t>
            </a:r>
            <a:r>
              <a:rPr lang="en" sz="1200" b="1">
                <a:solidFill>
                  <a:srgbClr val="999999"/>
                </a:solidFill>
                <a:latin typeface="Proxima Nova"/>
                <a:ea typeface="Proxima Nova"/>
                <a:cs typeface="Proxima Nova"/>
                <a:sym typeface="Proxima Nova"/>
              </a:rPr>
              <a:t>|</a:t>
            </a:r>
            <a:r>
              <a:rPr lang="en" sz="1200" b="1">
                <a:solidFill>
                  <a:srgbClr val="00253E"/>
                </a:solidFill>
                <a:latin typeface="Proxima Nova"/>
                <a:ea typeface="Proxima Nova"/>
                <a:cs typeface="Proxima Nova"/>
                <a:sym typeface="Proxima Nova"/>
              </a:rPr>
              <a:t>   Custom Service Plans</a:t>
            </a:r>
            <a:endParaRPr sz="1200" b="1" i="0" u="none" strike="noStrike" cap="none">
              <a:solidFill>
                <a:srgbClr val="00253E"/>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Shape 95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Growing PCF Ecosystem</a:t>
            </a:r>
            <a:endParaRPr/>
          </a:p>
        </p:txBody>
      </p:sp>
      <p:cxnSp>
        <p:nvCxnSpPr>
          <p:cNvPr id="957" name="Shape 957"/>
          <p:cNvCxnSpPr>
            <a:endCxn id="958" idx="0"/>
          </p:cNvCxnSpPr>
          <p:nvPr/>
        </p:nvCxnSpPr>
        <p:spPr>
          <a:xfrm flipH="1">
            <a:off x="2045908" y="1331765"/>
            <a:ext cx="4673700" cy="3264000"/>
          </a:xfrm>
          <a:prstGeom prst="straightConnector1">
            <a:avLst/>
          </a:prstGeom>
          <a:noFill/>
          <a:ln w="19050" cap="flat" cmpd="sng">
            <a:solidFill>
              <a:srgbClr val="A5A5A5"/>
            </a:solidFill>
            <a:prstDash val="solid"/>
            <a:round/>
            <a:headEnd type="none" w="sm" len="sm"/>
            <a:tailEnd type="none" w="sm" len="sm"/>
          </a:ln>
        </p:spPr>
      </p:cxnSp>
      <p:sp>
        <p:nvSpPr>
          <p:cNvPr id="959" name="Shape 959"/>
          <p:cNvSpPr/>
          <p:nvPr/>
        </p:nvSpPr>
        <p:spPr>
          <a:xfrm>
            <a:off x="4342151" y="695046"/>
            <a:ext cx="14835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2"/>
              </a:buClr>
              <a:buFont typeface="Arial"/>
              <a:buNone/>
            </a:pPr>
            <a:r>
              <a:rPr lang="en" sz="1050">
                <a:solidFill>
                  <a:srgbClr val="434343"/>
                </a:solidFill>
                <a:latin typeface="Proxima Nova"/>
                <a:ea typeface="Proxima Nova"/>
                <a:cs typeface="Proxima Nova"/>
                <a:sym typeface="Proxima Nova"/>
              </a:rPr>
              <a:t>Mobile</a:t>
            </a:r>
            <a:endParaRPr>
              <a:latin typeface="Proxima Nova"/>
              <a:ea typeface="Proxima Nova"/>
              <a:cs typeface="Proxima Nova"/>
              <a:sym typeface="Proxima Nova"/>
            </a:endParaRPr>
          </a:p>
        </p:txBody>
      </p:sp>
      <p:cxnSp>
        <p:nvCxnSpPr>
          <p:cNvPr id="960" name="Shape 960"/>
          <p:cNvCxnSpPr>
            <a:endCxn id="961" idx="0"/>
          </p:cNvCxnSpPr>
          <p:nvPr/>
        </p:nvCxnSpPr>
        <p:spPr>
          <a:xfrm flipH="1">
            <a:off x="796382" y="1148313"/>
            <a:ext cx="7694400" cy="3338100"/>
          </a:xfrm>
          <a:prstGeom prst="straightConnector1">
            <a:avLst/>
          </a:prstGeom>
          <a:noFill/>
          <a:ln w="19050" cap="flat" cmpd="sng">
            <a:solidFill>
              <a:srgbClr val="A5A5A5"/>
            </a:solidFill>
            <a:prstDash val="solid"/>
            <a:round/>
            <a:headEnd type="none" w="sm" len="sm"/>
            <a:tailEnd type="none" w="sm" len="sm"/>
          </a:ln>
        </p:spPr>
      </p:cxnSp>
      <p:cxnSp>
        <p:nvCxnSpPr>
          <p:cNvPr id="962" name="Shape 962"/>
          <p:cNvCxnSpPr/>
          <p:nvPr/>
        </p:nvCxnSpPr>
        <p:spPr>
          <a:xfrm flipH="1">
            <a:off x="1257734" y="2185172"/>
            <a:ext cx="6315300" cy="1290600"/>
          </a:xfrm>
          <a:prstGeom prst="straightConnector1">
            <a:avLst/>
          </a:prstGeom>
          <a:noFill/>
          <a:ln w="19050" cap="flat" cmpd="sng">
            <a:solidFill>
              <a:srgbClr val="A5A5A5"/>
            </a:solidFill>
            <a:prstDash val="solid"/>
            <a:round/>
            <a:headEnd type="none" w="sm" len="sm"/>
            <a:tailEnd type="none" w="sm" len="sm"/>
          </a:ln>
        </p:spPr>
      </p:cxnSp>
      <p:cxnSp>
        <p:nvCxnSpPr>
          <p:cNvPr id="963" name="Shape 963"/>
          <p:cNvCxnSpPr/>
          <p:nvPr/>
        </p:nvCxnSpPr>
        <p:spPr>
          <a:xfrm rot="10800000">
            <a:off x="1527732" y="2774453"/>
            <a:ext cx="6045300" cy="0"/>
          </a:xfrm>
          <a:prstGeom prst="straightConnector1">
            <a:avLst/>
          </a:prstGeom>
          <a:noFill/>
          <a:ln w="19050" cap="flat" cmpd="sng">
            <a:solidFill>
              <a:srgbClr val="A5A5A5"/>
            </a:solidFill>
            <a:prstDash val="solid"/>
            <a:round/>
            <a:headEnd type="none" w="sm" len="sm"/>
            <a:tailEnd type="none" w="sm" len="sm"/>
          </a:ln>
        </p:spPr>
      </p:cxnSp>
      <p:cxnSp>
        <p:nvCxnSpPr>
          <p:cNvPr id="964" name="Shape 964"/>
          <p:cNvCxnSpPr/>
          <p:nvPr/>
        </p:nvCxnSpPr>
        <p:spPr>
          <a:xfrm rot="10800000">
            <a:off x="673843" y="1802213"/>
            <a:ext cx="6816900" cy="1763400"/>
          </a:xfrm>
          <a:prstGeom prst="straightConnector1">
            <a:avLst/>
          </a:prstGeom>
          <a:noFill/>
          <a:ln w="19050" cap="flat" cmpd="sng">
            <a:solidFill>
              <a:srgbClr val="A5A5A5"/>
            </a:solidFill>
            <a:prstDash val="solid"/>
            <a:round/>
            <a:headEnd type="none" w="sm" len="sm"/>
            <a:tailEnd type="none" w="sm" len="sm"/>
          </a:ln>
        </p:spPr>
      </p:cxnSp>
      <p:cxnSp>
        <p:nvCxnSpPr>
          <p:cNvPr id="965" name="Shape 965"/>
          <p:cNvCxnSpPr/>
          <p:nvPr/>
        </p:nvCxnSpPr>
        <p:spPr>
          <a:xfrm rot="10800000">
            <a:off x="1987725" y="1330775"/>
            <a:ext cx="5132400" cy="3009600"/>
          </a:xfrm>
          <a:prstGeom prst="straightConnector1">
            <a:avLst/>
          </a:prstGeom>
          <a:noFill/>
          <a:ln w="19050" cap="flat" cmpd="sng">
            <a:solidFill>
              <a:srgbClr val="A5A5A5"/>
            </a:solidFill>
            <a:prstDash val="solid"/>
            <a:round/>
            <a:headEnd type="none" w="sm" len="sm"/>
            <a:tailEnd type="none" w="sm" len="sm"/>
          </a:ln>
        </p:spPr>
      </p:cxnSp>
      <p:cxnSp>
        <p:nvCxnSpPr>
          <p:cNvPr id="966" name="Shape 966"/>
          <p:cNvCxnSpPr/>
          <p:nvPr/>
        </p:nvCxnSpPr>
        <p:spPr>
          <a:xfrm rot="10800000">
            <a:off x="3054725" y="1341775"/>
            <a:ext cx="2998500" cy="3144600"/>
          </a:xfrm>
          <a:prstGeom prst="straightConnector1">
            <a:avLst/>
          </a:prstGeom>
          <a:noFill/>
          <a:ln w="19050" cap="flat" cmpd="sng">
            <a:solidFill>
              <a:srgbClr val="A5A5A5"/>
            </a:solidFill>
            <a:prstDash val="solid"/>
            <a:round/>
            <a:headEnd type="none" w="sm" len="sm"/>
            <a:tailEnd type="none" w="sm" len="sm"/>
          </a:ln>
        </p:spPr>
      </p:cxnSp>
      <p:cxnSp>
        <p:nvCxnSpPr>
          <p:cNvPr id="967" name="Shape 967"/>
          <p:cNvCxnSpPr/>
          <p:nvPr/>
        </p:nvCxnSpPr>
        <p:spPr>
          <a:xfrm rot="10800000">
            <a:off x="3885725" y="1106125"/>
            <a:ext cx="1314000" cy="3627300"/>
          </a:xfrm>
          <a:prstGeom prst="straightConnector1">
            <a:avLst/>
          </a:prstGeom>
          <a:noFill/>
          <a:ln w="19050" cap="flat" cmpd="sng">
            <a:solidFill>
              <a:srgbClr val="A5A5A5"/>
            </a:solidFill>
            <a:prstDash val="solid"/>
            <a:round/>
            <a:headEnd type="none" w="sm" len="sm"/>
            <a:tailEnd type="none" w="sm" len="sm"/>
          </a:ln>
        </p:spPr>
      </p:cxnSp>
      <p:cxnSp>
        <p:nvCxnSpPr>
          <p:cNvPr id="968" name="Shape 968"/>
          <p:cNvCxnSpPr/>
          <p:nvPr/>
        </p:nvCxnSpPr>
        <p:spPr>
          <a:xfrm rot="10800000" flipH="1">
            <a:off x="4047512" y="1042113"/>
            <a:ext cx="1016100" cy="3520500"/>
          </a:xfrm>
          <a:prstGeom prst="straightConnector1">
            <a:avLst/>
          </a:prstGeom>
          <a:noFill/>
          <a:ln w="19050" cap="flat" cmpd="sng">
            <a:solidFill>
              <a:srgbClr val="A5A5A5"/>
            </a:solidFill>
            <a:prstDash val="solid"/>
            <a:round/>
            <a:headEnd type="none" w="sm" len="sm"/>
            <a:tailEnd type="none" w="sm" len="sm"/>
          </a:ln>
        </p:spPr>
      </p:cxnSp>
      <p:cxnSp>
        <p:nvCxnSpPr>
          <p:cNvPr id="969" name="Shape 969"/>
          <p:cNvCxnSpPr/>
          <p:nvPr/>
        </p:nvCxnSpPr>
        <p:spPr>
          <a:xfrm rot="10800000" flipH="1">
            <a:off x="3041672" y="1042113"/>
            <a:ext cx="2966700" cy="3520500"/>
          </a:xfrm>
          <a:prstGeom prst="straightConnector1">
            <a:avLst/>
          </a:prstGeom>
          <a:noFill/>
          <a:ln w="19050" cap="flat" cmpd="sng">
            <a:solidFill>
              <a:srgbClr val="A5A5A5"/>
            </a:solidFill>
            <a:prstDash val="solid"/>
            <a:round/>
            <a:headEnd type="none" w="sm" len="sm"/>
            <a:tailEnd type="none" w="sm" len="sm"/>
          </a:ln>
        </p:spPr>
      </p:cxnSp>
      <p:sp>
        <p:nvSpPr>
          <p:cNvPr id="970" name="Shape 970"/>
          <p:cNvSpPr/>
          <p:nvPr/>
        </p:nvSpPr>
        <p:spPr>
          <a:xfrm>
            <a:off x="5445117" y="708302"/>
            <a:ext cx="14835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2"/>
              </a:buClr>
              <a:buFont typeface="Arial"/>
              <a:buNone/>
            </a:pPr>
            <a:r>
              <a:rPr lang="en" sz="1050">
                <a:solidFill>
                  <a:srgbClr val="434343"/>
                </a:solidFill>
                <a:latin typeface="Proxima Nova"/>
                <a:ea typeface="Proxima Nova"/>
                <a:cs typeface="Proxima Nova"/>
                <a:sym typeface="Proxima Nova"/>
              </a:rPr>
              <a:t>Networking</a:t>
            </a:r>
            <a:endParaRPr>
              <a:latin typeface="Proxima Nova"/>
              <a:ea typeface="Proxima Nova"/>
              <a:cs typeface="Proxima Nova"/>
              <a:sym typeface="Proxima Nova"/>
            </a:endParaRPr>
          </a:p>
        </p:txBody>
      </p:sp>
      <p:sp>
        <p:nvSpPr>
          <p:cNvPr id="971" name="Shape 971"/>
          <p:cNvSpPr/>
          <p:nvPr/>
        </p:nvSpPr>
        <p:spPr>
          <a:xfrm>
            <a:off x="6262392" y="1062370"/>
            <a:ext cx="14835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2"/>
              </a:buClr>
              <a:buFont typeface="Arial"/>
              <a:buNone/>
            </a:pPr>
            <a:r>
              <a:rPr lang="en" sz="1050">
                <a:solidFill>
                  <a:srgbClr val="434343"/>
                </a:solidFill>
                <a:latin typeface="Proxima Nova"/>
                <a:ea typeface="Proxima Nova"/>
                <a:cs typeface="Proxima Nova"/>
                <a:sym typeface="Proxima Nova"/>
              </a:rPr>
              <a:t>Storage</a:t>
            </a:r>
            <a:endParaRPr>
              <a:latin typeface="Proxima Nova"/>
              <a:ea typeface="Proxima Nova"/>
              <a:cs typeface="Proxima Nova"/>
              <a:sym typeface="Proxima Nova"/>
            </a:endParaRPr>
          </a:p>
        </p:txBody>
      </p:sp>
      <p:sp>
        <p:nvSpPr>
          <p:cNvPr id="972" name="Shape 972"/>
          <p:cNvSpPr/>
          <p:nvPr/>
        </p:nvSpPr>
        <p:spPr>
          <a:xfrm>
            <a:off x="7146311" y="2046674"/>
            <a:ext cx="14835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2"/>
              </a:buClr>
              <a:buFont typeface="Arial"/>
              <a:buNone/>
            </a:pPr>
            <a:r>
              <a:rPr lang="en" sz="1050" i="0" u="none" strike="noStrike" cap="none">
                <a:solidFill>
                  <a:srgbClr val="434343"/>
                </a:solidFill>
                <a:latin typeface="Proxima Nova"/>
                <a:ea typeface="Proxima Nova"/>
                <a:cs typeface="Proxima Nova"/>
                <a:sym typeface="Proxima Nova"/>
              </a:rPr>
              <a:t>BPM</a:t>
            </a:r>
            <a:endParaRPr>
              <a:latin typeface="Proxima Nova"/>
              <a:ea typeface="Proxima Nova"/>
              <a:cs typeface="Proxima Nova"/>
              <a:sym typeface="Proxima Nova"/>
            </a:endParaRPr>
          </a:p>
        </p:txBody>
      </p:sp>
      <p:sp>
        <p:nvSpPr>
          <p:cNvPr id="973" name="Shape 973"/>
          <p:cNvSpPr/>
          <p:nvPr/>
        </p:nvSpPr>
        <p:spPr>
          <a:xfrm>
            <a:off x="7298711" y="2635953"/>
            <a:ext cx="14835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2"/>
              </a:buClr>
              <a:buFont typeface="Arial"/>
              <a:buNone/>
            </a:pPr>
            <a:r>
              <a:rPr lang="en" sz="1050">
                <a:solidFill>
                  <a:srgbClr val="434343"/>
                </a:solidFill>
                <a:latin typeface="Proxima Nova"/>
                <a:ea typeface="Proxima Nova"/>
                <a:cs typeface="Proxima Nova"/>
                <a:sym typeface="Proxima Nova"/>
              </a:rPr>
              <a:t>App Integration</a:t>
            </a:r>
            <a:endParaRPr>
              <a:latin typeface="Proxima Nova"/>
              <a:ea typeface="Proxima Nova"/>
              <a:cs typeface="Proxima Nova"/>
              <a:sym typeface="Proxima Nova"/>
            </a:endParaRPr>
          </a:p>
        </p:txBody>
      </p:sp>
      <p:sp>
        <p:nvSpPr>
          <p:cNvPr id="974" name="Shape 974"/>
          <p:cNvSpPr/>
          <p:nvPr/>
        </p:nvSpPr>
        <p:spPr>
          <a:xfrm>
            <a:off x="7227607" y="3548612"/>
            <a:ext cx="14835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2"/>
              </a:buClr>
              <a:buFont typeface="Arial"/>
              <a:buNone/>
            </a:pPr>
            <a:r>
              <a:rPr lang="en" sz="1050">
                <a:solidFill>
                  <a:srgbClr val="434343"/>
                </a:solidFill>
                <a:latin typeface="Proxima Nova"/>
                <a:ea typeface="Proxima Nova"/>
                <a:cs typeface="Proxima Nova"/>
                <a:sym typeface="Proxima Nova"/>
              </a:rPr>
              <a:t>DevOps Tooling</a:t>
            </a:r>
            <a:endParaRPr>
              <a:latin typeface="Proxima Nova"/>
              <a:ea typeface="Proxima Nova"/>
              <a:cs typeface="Proxima Nova"/>
              <a:sym typeface="Proxima Nova"/>
            </a:endParaRPr>
          </a:p>
        </p:txBody>
      </p:sp>
      <p:sp>
        <p:nvSpPr>
          <p:cNvPr id="975" name="Shape 975"/>
          <p:cNvSpPr/>
          <p:nvPr/>
        </p:nvSpPr>
        <p:spPr>
          <a:xfrm>
            <a:off x="8150762" y="719124"/>
            <a:ext cx="9678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2"/>
              </a:buClr>
              <a:buFont typeface="Arial"/>
              <a:buNone/>
            </a:pPr>
            <a:r>
              <a:rPr lang="en" sz="1050">
                <a:solidFill>
                  <a:srgbClr val="434343"/>
                </a:solidFill>
                <a:latin typeface="Proxima Nova"/>
                <a:ea typeface="Proxima Nova"/>
                <a:cs typeface="Proxima Nova"/>
                <a:sym typeface="Proxima Nova"/>
              </a:rPr>
              <a:t>Data Management</a:t>
            </a:r>
            <a:endParaRPr>
              <a:latin typeface="Proxima Nova"/>
              <a:ea typeface="Proxima Nova"/>
              <a:cs typeface="Proxima Nova"/>
              <a:sym typeface="Proxima Nova"/>
            </a:endParaRPr>
          </a:p>
        </p:txBody>
      </p:sp>
      <p:sp>
        <p:nvSpPr>
          <p:cNvPr id="976" name="Shape 976"/>
          <p:cNvSpPr/>
          <p:nvPr/>
        </p:nvSpPr>
        <p:spPr>
          <a:xfrm>
            <a:off x="6721492" y="4461279"/>
            <a:ext cx="14835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2"/>
              </a:buClr>
              <a:buFont typeface="Arial"/>
              <a:buNone/>
            </a:pPr>
            <a:r>
              <a:rPr lang="en" sz="1050">
                <a:solidFill>
                  <a:srgbClr val="434343"/>
                </a:solidFill>
                <a:latin typeface="Proxima Nova"/>
                <a:ea typeface="Proxima Nova"/>
                <a:cs typeface="Proxima Nova"/>
                <a:sym typeface="Proxima Nova"/>
              </a:rPr>
              <a:t>Microservices Management</a:t>
            </a:r>
            <a:endParaRPr>
              <a:latin typeface="Proxima Nova"/>
              <a:ea typeface="Proxima Nova"/>
              <a:cs typeface="Proxima Nova"/>
              <a:sym typeface="Proxima Nova"/>
            </a:endParaRPr>
          </a:p>
        </p:txBody>
      </p:sp>
      <p:sp>
        <p:nvSpPr>
          <p:cNvPr id="977" name="Shape 977"/>
          <p:cNvSpPr/>
          <p:nvPr/>
        </p:nvSpPr>
        <p:spPr>
          <a:xfrm>
            <a:off x="5471905" y="4478753"/>
            <a:ext cx="14835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2"/>
              </a:buClr>
              <a:buFont typeface="Arial"/>
              <a:buNone/>
            </a:pPr>
            <a:r>
              <a:rPr lang="en" sz="1050" i="0" u="none" strike="noStrike" cap="none">
                <a:solidFill>
                  <a:srgbClr val="434343"/>
                </a:solidFill>
                <a:latin typeface="Proxima Nova"/>
                <a:ea typeface="Proxima Nova"/>
                <a:cs typeface="Proxima Nova"/>
                <a:sym typeface="Proxima Nova"/>
              </a:rPr>
              <a:t>CRM</a:t>
            </a:r>
            <a:endParaRPr>
              <a:latin typeface="Proxima Nova"/>
              <a:ea typeface="Proxima Nova"/>
              <a:cs typeface="Proxima Nova"/>
              <a:sym typeface="Proxima Nova"/>
            </a:endParaRPr>
          </a:p>
        </p:txBody>
      </p:sp>
      <p:sp>
        <p:nvSpPr>
          <p:cNvPr id="978" name="Shape 978"/>
          <p:cNvSpPr/>
          <p:nvPr/>
        </p:nvSpPr>
        <p:spPr>
          <a:xfrm>
            <a:off x="4459962" y="4662808"/>
            <a:ext cx="14835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2"/>
              </a:buClr>
              <a:buFont typeface="Arial"/>
              <a:buNone/>
            </a:pPr>
            <a:r>
              <a:rPr lang="en" sz="1050">
                <a:solidFill>
                  <a:srgbClr val="434343"/>
                </a:solidFill>
                <a:latin typeface="Proxima Nova"/>
                <a:ea typeface="Proxima Nova"/>
                <a:cs typeface="Proxima Nova"/>
                <a:sym typeface="Proxima Nova"/>
              </a:rPr>
              <a:t>Commerce</a:t>
            </a:r>
            <a:endParaRPr>
              <a:latin typeface="Proxima Nova"/>
              <a:ea typeface="Proxima Nova"/>
              <a:cs typeface="Proxima Nova"/>
              <a:sym typeface="Proxima Nova"/>
            </a:endParaRPr>
          </a:p>
        </p:txBody>
      </p:sp>
      <p:sp>
        <p:nvSpPr>
          <p:cNvPr id="979" name="Shape 979"/>
          <p:cNvSpPr/>
          <p:nvPr/>
        </p:nvSpPr>
        <p:spPr>
          <a:xfrm>
            <a:off x="3261819" y="4636963"/>
            <a:ext cx="14835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2"/>
              </a:buClr>
              <a:buFont typeface="Arial"/>
              <a:buNone/>
            </a:pPr>
            <a:r>
              <a:rPr lang="en" sz="1050" i="0" u="none" strike="noStrike" cap="none">
                <a:solidFill>
                  <a:srgbClr val="434343"/>
                </a:solidFill>
                <a:latin typeface="Proxima Nova"/>
                <a:ea typeface="Proxima Nova"/>
                <a:cs typeface="Proxima Nova"/>
                <a:sym typeface="Proxima Nova"/>
              </a:rPr>
              <a:t>IAM</a:t>
            </a:r>
            <a:endParaRPr>
              <a:latin typeface="Proxima Nova"/>
              <a:ea typeface="Proxima Nova"/>
              <a:cs typeface="Proxima Nova"/>
              <a:sym typeface="Proxima Nova"/>
            </a:endParaRPr>
          </a:p>
        </p:txBody>
      </p:sp>
      <p:sp>
        <p:nvSpPr>
          <p:cNvPr id="980" name="Shape 980"/>
          <p:cNvSpPr/>
          <p:nvPr/>
        </p:nvSpPr>
        <p:spPr>
          <a:xfrm>
            <a:off x="2198391" y="4629481"/>
            <a:ext cx="14835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2"/>
              </a:buClr>
              <a:buFont typeface="Arial"/>
              <a:buNone/>
            </a:pPr>
            <a:r>
              <a:rPr lang="en" sz="1050" i="0" u="none" strike="noStrike" cap="none">
                <a:solidFill>
                  <a:srgbClr val="434343"/>
                </a:solidFill>
                <a:latin typeface="Proxima Nova"/>
                <a:ea typeface="Proxima Nova"/>
                <a:cs typeface="Proxima Nova"/>
                <a:sym typeface="Proxima Nova"/>
              </a:rPr>
              <a:t>IDE/Code</a:t>
            </a:r>
            <a:endParaRPr>
              <a:latin typeface="Proxima Nova"/>
              <a:ea typeface="Proxima Nova"/>
              <a:cs typeface="Proxima Nova"/>
              <a:sym typeface="Proxima Nova"/>
            </a:endParaRPr>
          </a:p>
        </p:txBody>
      </p:sp>
      <p:sp>
        <p:nvSpPr>
          <p:cNvPr id="958" name="Shape 958"/>
          <p:cNvSpPr/>
          <p:nvPr/>
        </p:nvSpPr>
        <p:spPr>
          <a:xfrm>
            <a:off x="1304158" y="4595765"/>
            <a:ext cx="14835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2"/>
              </a:buClr>
              <a:buFont typeface="Arial"/>
              <a:buNone/>
            </a:pPr>
            <a:r>
              <a:rPr lang="en" sz="1050">
                <a:solidFill>
                  <a:srgbClr val="434343"/>
                </a:solidFill>
                <a:latin typeface="Proxima Nova"/>
                <a:ea typeface="Proxima Nova"/>
                <a:cs typeface="Proxima Nova"/>
                <a:sym typeface="Proxima Nova"/>
              </a:rPr>
              <a:t>Other</a:t>
            </a:r>
            <a:endParaRPr>
              <a:latin typeface="Proxima Nova"/>
              <a:ea typeface="Proxima Nova"/>
              <a:cs typeface="Proxima Nova"/>
              <a:sym typeface="Proxima Nova"/>
            </a:endParaRPr>
          </a:p>
        </p:txBody>
      </p:sp>
      <p:sp>
        <p:nvSpPr>
          <p:cNvPr id="961" name="Shape 961"/>
          <p:cNvSpPr/>
          <p:nvPr/>
        </p:nvSpPr>
        <p:spPr>
          <a:xfrm>
            <a:off x="54632" y="4486413"/>
            <a:ext cx="14835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2"/>
              </a:buClr>
              <a:buFont typeface="Arial"/>
              <a:buNone/>
            </a:pPr>
            <a:r>
              <a:rPr lang="en" sz="1050">
                <a:solidFill>
                  <a:srgbClr val="434343"/>
                </a:solidFill>
                <a:latin typeface="Proxima Nova"/>
                <a:ea typeface="Proxima Nova"/>
                <a:cs typeface="Proxima Nova"/>
                <a:sym typeface="Proxima Nova"/>
              </a:rPr>
              <a:t>APM/Monitoring</a:t>
            </a:r>
            <a:endParaRPr>
              <a:latin typeface="Proxima Nova"/>
              <a:ea typeface="Proxima Nova"/>
              <a:cs typeface="Proxima Nova"/>
              <a:sym typeface="Proxima Nova"/>
            </a:endParaRPr>
          </a:p>
        </p:txBody>
      </p:sp>
      <p:sp>
        <p:nvSpPr>
          <p:cNvPr id="981" name="Shape 981"/>
          <p:cNvSpPr/>
          <p:nvPr/>
        </p:nvSpPr>
        <p:spPr>
          <a:xfrm>
            <a:off x="552472" y="2640445"/>
            <a:ext cx="11787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2"/>
              </a:buClr>
              <a:buFont typeface="Arial"/>
              <a:buNone/>
            </a:pPr>
            <a:r>
              <a:rPr lang="en" sz="1050" i="0" u="none" strike="noStrike" cap="none">
                <a:solidFill>
                  <a:srgbClr val="434343"/>
                </a:solidFill>
                <a:latin typeface="Proxima Nova"/>
                <a:ea typeface="Proxima Nova"/>
                <a:cs typeface="Proxima Nova"/>
                <a:sym typeface="Proxima Nova"/>
              </a:rPr>
              <a:t>Search</a:t>
            </a:r>
            <a:endParaRPr>
              <a:latin typeface="Proxima Nova"/>
              <a:ea typeface="Proxima Nova"/>
              <a:cs typeface="Proxima Nova"/>
              <a:sym typeface="Proxima Nova"/>
            </a:endParaRPr>
          </a:p>
        </p:txBody>
      </p:sp>
      <p:sp>
        <p:nvSpPr>
          <p:cNvPr id="982" name="Shape 982"/>
          <p:cNvSpPr/>
          <p:nvPr/>
        </p:nvSpPr>
        <p:spPr>
          <a:xfrm>
            <a:off x="101237" y="1594469"/>
            <a:ext cx="7764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2"/>
              </a:buClr>
              <a:buFont typeface="Arial"/>
              <a:buNone/>
            </a:pPr>
            <a:r>
              <a:rPr lang="en" sz="1050" i="0" u="none" strike="noStrike" cap="none">
                <a:solidFill>
                  <a:srgbClr val="434343"/>
                </a:solidFill>
                <a:latin typeface="Proxima Nova"/>
                <a:ea typeface="Proxima Nova"/>
                <a:cs typeface="Proxima Nova"/>
                <a:sym typeface="Proxima Nova"/>
              </a:rPr>
              <a:t>Security</a:t>
            </a:r>
            <a:endParaRPr>
              <a:latin typeface="Proxima Nova"/>
              <a:ea typeface="Proxima Nova"/>
              <a:cs typeface="Proxima Nova"/>
              <a:sym typeface="Proxima Nova"/>
            </a:endParaRPr>
          </a:p>
        </p:txBody>
      </p:sp>
      <p:sp>
        <p:nvSpPr>
          <p:cNvPr id="983" name="Shape 983"/>
          <p:cNvSpPr/>
          <p:nvPr/>
        </p:nvSpPr>
        <p:spPr>
          <a:xfrm>
            <a:off x="934162" y="1111135"/>
            <a:ext cx="14835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2"/>
              </a:buClr>
              <a:buFont typeface="Arial"/>
              <a:buNone/>
            </a:pPr>
            <a:r>
              <a:rPr lang="en" sz="1050" i="0" u="none" strike="noStrike" cap="none">
                <a:solidFill>
                  <a:srgbClr val="434343"/>
                </a:solidFill>
                <a:latin typeface="Proxima Nova"/>
                <a:ea typeface="Proxima Nova"/>
                <a:cs typeface="Proxima Nova"/>
                <a:sym typeface="Proxima Nova"/>
              </a:rPr>
              <a:t>SIEM/Log/Audit</a:t>
            </a:r>
            <a:endParaRPr>
              <a:latin typeface="Proxima Nova"/>
              <a:ea typeface="Proxima Nova"/>
              <a:cs typeface="Proxima Nova"/>
              <a:sym typeface="Proxima Nova"/>
            </a:endParaRPr>
          </a:p>
        </p:txBody>
      </p:sp>
      <p:sp>
        <p:nvSpPr>
          <p:cNvPr id="984" name="Shape 984"/>
          <p:cNvSpPr/>
          <p:nvPr/>
        </p:nvSpPr>
        <p:spPr>
          <a:xfrm>
            <a:off x="2206887" y="1008116"/>
            <a:ext cx="14835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2"/>
              </a:buClr>
              <a:buFont typeface="Arial"/>
              <a:buNone/>
            </a:pPr>
            <a:r>
              <a:rPr lang="en" sz="1050" i="0" u="none" strike="noStrike" cap="none">
                <a:solidFill>
                  <a:srgbClr val="434343"/>
                </a:solidFill>
                <a:latin typeface="Proxima Nova"/>
                <a:ea typeface="Proxima Nova"/>
                <a:cs typeface="Proxima Nova"/>
                <a:sym typeface="Proxima Nova"/>
              </a:rPr>
              <a:t>API</a:t>
            </a:r>
            <a:r>
              <a:rPr lang="en" sz="1050">
                <a:solidFill>
                  <a:srgbClr val="434343"/>
                </a:solidFill>
                <a:latin typeface="Proxima Nova"/>
                <a:ea typeface="Proxima Nova"/>
                <a:cs typeface="Proxima Nova"/>
                <a:sym typeface="Proxima Nova"/>
              </a:rPr>
              <a:t> Gateways</a:t>
            </a:r>
            <a:endParaRPr>
              <a:latin typeface="Proxima Nova"/>
              <a:ea typeface="Proxima Nova"/>
              <a:cs typeface="Proxima Nova"/>
              <a:sym typeface="Proxima Nova"/>
            </a:endParaRPr>
          </a:p>
        </p:txBody>
      </p:sp>
      <p:sp>
        <p:nvSpPr>
          <p:cNvPr id="985" name="Shape 985"/>
          <p:cNvSpPr/>
          <p:nvPr/>
        </p:nvSpPr>
        <p:spPr>
          <a:xfrm>
            <a:off x="3169978" y="906740"/>
            <a:ext cx="14835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2"/>
              </a:buClr>
              <a:buFont typeface="Arial"/>
              <a:buNone/>
            </a:pPr>
            <a:r>
              <a:rPr lang="en" sz="1050">
                <a:solidFill>
                  <a:srgbClr val="434343"/>
                </a:solidFill>
                <a:latin typeface="Proxima Nova"/>
                <a:ea typeface="Proxima Nova"/>
                <a:cs typeface="Proxima Nova"/>
                <a:sym typeface="Proxima Nova"/>
              </a:rPr>
              <a:t>Messaging</a:t>
            </a:r>
            <a:endParaRPr>
              <a:latin typeface="Proxima Nova"/>
              <a:ea typeface="Proxima Nova"/>
              <a:cs typeface="Proxima Nova"/>
              <a:sym typeface="Proxima Nova"/>
            </a:endParaRPr>
          </a:p>
        </p:txBody>
      </p:sp>
      <p:pic>
        <p:nvPicPr>
          <p:cNvPr id="986" name="Shape 986" descr="icon_knowtify_cf@2x.png"/>
          <p:cNvPicPr preferRelativeResize="0"/>
          <p:nvPr/>
        </p:nvPicPr>
        <p:blipFill rotWithShape="1">
          <a:blip r:embed="rId3">
            <a:alphaModFix/>
          </a:blip>
          <a:srcRect/>
          <a:stretch/>
        </p:blipFill>
        <p:spPr>
          <a:xfrm>
            <a:off x="3738563" y="2277627"/>
            <a:ext cx="193800" cy="240900"/>
          </a:xfrm>
          <a:prstGeom prst="rect">
            <a:avLst/>
          </a:prstGeom>
          <a:noFill/>
          <a:ln>
            <a:noFill/>
          </a:ln>
        </p:spPr>
      </p:pic>
      <p:pic>
        <p:nvPicPr>
          <p:cNvPr id="987" name="Shape 987" descr="icon_newrelic_cf@2x.png"/>
          <p:cNvPicPr preferRelativeResize="0"/>
          <p:nvPr/>
        </p:nvPicPr>
        <p:blipFill rotWithShape="1">
          <a:blip r:embed="rId4">
            <a:alphaModFix/>
          </a:blip>
          <a:srcRect/>
          <a:stretch/>
        </p:blipFill>
        <p:spPr>
          <a:xfrm>
            <a:off x="2896111" y="3360039"/>
            <a:ext cx="270000" cy="270000"/>
          </a:xfrm>
          <a:prstGeom prst="rect">
            <a:avLst/>
          </a:prstGeom>
          <a:noFill/>
          <a:ln>
            <a:noFill/>
          </a:ln>
        </p:spPr>
      </p:pic>
      <p:pic>
        <p:nvPicPr>
          <p:cNvPr id="988" name="Shape 988" descr="Icon_appdynamics_cf.png"/>
          <p:cNvPicPr preferRelativeResize="0"/>
          <p:nvPr/>
        </p:nvPicPr>
        <p:blipFill rotWithShape="1">
          <a:blip r:embed="rId5">
            <a:alphaModFix/>
          </a:blip>
          <a:srcRect/>
          <a:stretch/>
        </p:blipFill>
        <p:spPr>
          <a:xfrm>
            <a:off x="3310516" y="3224668"/>
            <a:ext cx="274800" cy="293100"/>
          </a:xfrm>
          <a:prstGeom prst="rect">
            <a:avLst/>
          </a:prstGeom>
          <a:noFill/>
          <a:ln>
            <a:noFill/>
          </a:ln>
        </p:spPr>
      </p:pic>
      <p:pic>
        <p:nvPicPr>
          <p:cNvPr id="989" name="Shape 989" descr="search-7.png"/>
          <p:cNvPicPr preferRelativeResize="0"/>
          <p:nvPr/>
        </p:nvPicPr>
        <p:blipFill rotWithShape="1">
          <a:blip r:embed="rId6">
            <a:alphaModFix/>
          </a:blip>
          <a:srcRect/>
          <a:stretch/>
        </p:blipFill>
        <p:spPr>
          <a:xfrm>
            <a:off x="3166111" y="1525791"/>
            <a:ext cx="527100" cy="239700"/>
          </a:xfrm>
          <a:prstGeom prst="rect">
            <a:avLst/>
          </a:prstGeom>
          <a:noFill/>
          <a:ln>
            <a:noFill/>
          </a:ln>
        </p:spPr>
      </p:pic>
      <p:pic>
        <p:nvPicPr>
          <p:cNvPr id="990" name="Shape 990" descr="search.png"/>
          <p:cNvPicPr preferRelativeResize="0"/>
          <p:nvPr/>
        </p:nvPicPr>
        <p:blipFill rotWithShape="1">
          <a:blip r:embed="rId7">
            <a:alphaModFix/>
          </a:blip>
          <a:srcRect/>
          <a:stretch/>
        </p:blipFill>
        <p:spPr>
          <a:xfrm>
            <a:off x="5612053" y="2712897"/>
            <a:ext cx="376800" cy="95100"/>
          </a:xfrm>
          <a:prstGeom prst="rect">
            <a:avLst/>
          </a:prstGeom>
          <a:noFill/>
          <a:ln>
            <a:noFill/>
          </a:ln>
        </p:spPr>
      </p:pic>
      <p:pic>
        <p:nvPicPr>
          <p:cNvPr id="991" name="Shape 991" descr="search-3.png"/>
          <p:cNvPicPr preferRelativeResize="0"/>
          <p:nvPr/>
        </p:nvPicPr>
        <p:blipFill rotWithShape="1">
          <a:blip r:embed="rId8">
            <a:alphaModFix/>
          </a:blip>
          <a:srcRect/>
          <a:stretch/>
        </p:blipFill>
        <p:spPr>
          <a:xfrm>
            <a:off x="3061320" y="3703698"/>
            <a:ext cx="389400" cy="45600"/>
          </a:xfrm>
          <a:prstGeom prst="rect">
            <a:avLst/>
          </a:prstGeom>
          <a:noFill/>
          <a:ln>
            <a:noFill/>
          </a:ln>
        </p:spPr>
      </p:pic>
      <p:pic>
        <p:nvPicPr>
          <p:cNvPr id="992" name="Shape 992" descr="icon-dynatrace.png"/>
          <p:cNvPicPr preferRelativeResize="0"/>
          <p:nvPr/>
        </p:nvPicPr>
        <p:blipFill rotWithShape="1">
          <a:blip r:embed="rId9">
            <a:alphaModFix/>
          </a:blip>
          <a:srcRect/>
          <a:stretch/>
        </p:blipFill>
        <p:spPr>
          <a:xfrm>
            <a:off x="3661152" y="3071370"/>
            <a:ext cx="244200" cy="244200"/>
          </a:xfrm>
          <a:prstGeom prst="rect">
            <a:avLst/>
          </a:prstGeom>
          <a:noFill/>
          <a:ln>
            <a:noFill/>
          </a:ln>
        </p:spPr>
      </p:pic>
      <p:pic>
        <p:nvPicPr>
          <p:cNvPr id="993" name="Shape 993" descr="og-logo.png"/>
          <p:cNvPicPr preferRelativeResize="0"/>
          <p:nvPr/>
        </p:nvPicPr>
        <p:blipFill rotWithShape="1">
          <a:blip r:embed="rId10">
            <a:alphaModFix/>
          </a:blip>
          <a:srcRect/>
          <a:stretch/>
        </p:blipFill>
        <p:spPr>
          <a:xfrm>
            <a:off x="3970204" y="3314290"/>
            <a:ext cx="195000" cy="169200"/>
          </a:xfrm>
          <a:prstGeom prst="rect">
            <a:avLst/>
          </a:prstGeom>
          <a:noFill/>
          <a:ln>
            <a:noFill/>
          </a:ln>
        </p:spPr>
      </p:pic>
      <p:pic>
        <p:nvPicPr>
          <p:cNvPr id="994" name="Shape 994" descr="logo_sts.png"/>
          <p:cNvPicPr preferRelativeResize="0"/>
          <p:nvPr/>
        </p:nvPicPr>
        <p:blipFill rotWithShape="1">
          <a:blip r:embed="rId11">
            <a:alphaModFix/>
          </a:blip>
          <a:srcRect l="19647" r="22105"/>
          <a:stretch/>
        </p:blipFill>
        <p:spPr>
          <a:xfrm>
            <a:off x="3638333" y="3612488"/>
            <a:ext cx="253200" cy="251100"/>
          </a:xfrm>
          <a:prstGeom prst="rect">
            <a:avLst/>
          </a:prstGeom>
          <a:noFill/>
          <a:ln>
            <a:noFill/>
          </a:ln>
        </p:spPr>
      </p:pic>
      <p:pic>
        <p:nvPicPr>
          <p:cNvPr id="995" name="Shape 995"/>
          <p:cNvPicPr preferRelativeResize="0"/>
          <p:nvPr/>
        </p:nvPicPr>
        <p:blipFill rotWithShape="1">
          <a:blip r:embed="rId12">
            <a:alphaModFix/>
          </a:blip>
          <a:srcRect/>
          <a:stretch/>
        </p:blipFill>
        <p:spPr>
          <a:xfrm>
            <a:off x="5576949" y="2292269"/>
            <a:ext cx="447000" cy="92100"/>
          </a:xfrm>
          <a:prstGeom prst="rect">
            <a:avLst/>
          </a:prstGeom>
          <a:noFill/>
          <a:ln>
            <a:noFill/>
          </a:ln>
        </p:spPr>
      </p:pic>
      <p:pic>
        <p:nvPicPr>
          <p:cNvPr id="996" name="Shape 996"/>
          <p:cNvPicPr preferRelativeResize="0"/>
          <p:nvPr/>
        </p:nvPicPr>
        <p:blipFill rotWithShape="1">
          <a:blip r:embed="rId13">
            <a:alphaModFix/>
          </a:blip>
          <a:srcRect t="37557" b="38333"/>
          <a:stretch/>
        </p:blipFill>
        <p:spPr>
          <a:xfrm>
            <a:off x="2754135" y="1829214"/>
            <a:ext cx="447000" cy="107700"/>
          </a:xfrm>
          <a:prstGeom prst="rect">
            <a:avLst/>
          </a:prstGeom>
          <a:noFill/>
          <a:ln>
            <a:noFill/>
          </a:ln>
        </p:spPr>
      </p:pic>
      <p:pic>
        <p:nvPicPr>
          <p:cNvPr id="997" name="Shape 997" descr="imgres-3.png"/>
          <p:cNvPicPr preferRelativeResize="0"/>
          <p:nvPr/>
        </p:nvPicPr>
        <p:blipFill rotWithShape="1">
          <a:blip r:embed="rId14">
            <a:alphaModFix/>
          </a:blip>
          <a:srcRect/>
          <a:stretch/>
        </p:blipFill>
        <p:spPr>
          <a:xfrm>
            <a:off x="2998063" y="1961594"/>
            <a:ext cx="497100" cy="198900"/>
          </a:xfrm>
          <a:prstGeom prst="rect">
            <a:avLst/>
          </a:prstGeom>
          <a:noFill/>
          <a:ln>
            <a:noFill/>
          </a:ln>
        </p:spPr>
      </p:pic>
      <p:pic>
        <p:nvPicPr>
          <p:cNvPr id="998" name="Shape 998" descr="Cloudsoft Logo.png"/>
          <p:cNvPicPr preferRelativeResize="0"/>
          <p:nvPr/>
        </p:nvPicPr>
        <p:blipFill rotWithShape="1">
          <a:blip r:embed="rId15">
            <a:alphaModFix/>
          </a:blip>
          <a:srcRect/>
          <a:stretch/>
        </p:blipFill>
        <p:spPr>
          <a:xfrm>
            <a:off x="2868275" y="3774001"/>
            <a:ext cx="366300" cy="240900"/>
          </a:xfrm>
          <a:prstGeom prst="rect">
            <a:avLst/>
          </a:prstGeom>
          <a:noFill/>
          <a:ln>
            <a:noFill/>
          </a:ln>
        </p:spPr>
      </p:pic>
      <p:pic>
        <p:nvPicPr>
          <p:cNvPr id="999" name="Shape 999" descr="imgres-7.png"/>
          <p:cNvPicPr preferRelativeResize="0"/>
          <p:nvPr/>
        </p:nvPicPr>
        <p:blipFill rotWithShape="1">
          <a:blip r:embed="rId16">
            <a:alphaModFix/>
          </a:blip>
          <a:srcRect/>
          <a:stretch/>
        </p:blipFill>
        <p:spPr>
          <a:xfrm>
            <a:off x="1474222" y="2026262"/>
            <a:ext cx="513900" cy="113100"/>
          </a:xfrm>
          <a:prstGeom prst="rect">
            <a:avLst/>
          </a:prstGeom>
          <a:noFill/>
          <a:ln>
            <a:noFill/>
          </a:ln>
        </p:spPr>
      </p:pic>
      <p:pic>
        <p:nvPicPr>
          <p:cNvPr id="1000" name="Shape 1000" descr="images.png"/>
          <p:cNvPicPr preferRelativeResize="0"/>
          <p:nvPr/>
        </p:nvPicPr>
        <p:blipFill rotWithShape="1">
          <a:blip r:embed="rId17">
            <a:alphaModFix/>
          </a:blip>
          <a:srcRect/>
          <a:stretch/>
        </p:blipFill>
        <p:spPr>
          <a:xfrm>
            <a:off x="4698838" y="1447073"/>
            <a:ext cx="392100" cy="133500"/>
          </a:xfrm>
          <a:prstGeom prst="rect">
            <a:avLst/>
          </a:prstGeom>
          <a:noFill/>
          <a:ln>
            <a:noFill/>
          </a:ln>
        </p:spPr>
      </p:pic>
      <p:pic>
        <p:nvPicPr>
          <p:cNvPr id="1001" name="Shape 1001"/>
          <p:cNvPicPr preferRelativeResize="0"/>
          <p:nvPr/>
        </p:nvPicPr>
        <p:blipFill rotWithShape="1">
          <a:blip r:embed="rId18">
            <a:alphaModFix/>
          </a:blip>
          <a:srcRect/>
          <a:stretch/>
        </p:blipFill>
        <p:spPr>
          <a:xfrm>
            <a:off x="5856846" y="2459473"/>
            <a:ext cx="325200" cy="156900"/>
          </a:xfrm>
          <a:prstGeom prst="rect">
            <a:avLst/>
          </a:prstGeom>
          <a:noFill/>
          <a:ln>
            <a:noFill/>
          </a:ln>
        </p:spPr>
      </p:pic>
      <p:pic>
        <p:nvPicPr>
          <p:cNvPr id="1002" name="Shape 1002"/>
          <p:cNvPicPr preferRelativeResize="0"/>
          <p:nvPr/>
        </p:nvPicPr>
        <p:blipFill rotWithShape="1">
          <a:blip r:embed="rId19">
            <a:alphaModFix/>
          </a:blip>
          <a:srcRect/>
          <a:stretch/>
        </p:blipFill>
        <p:spPr>
          <a:xfrm>
            <a:off x="6093264" y="1921761"/>
            <a:ext cx="387300" cy="205800"/>
          </a:xfrm>
          <a:prstGeom prst="rect">
            <a:avLst/>
          </a:prstGeom>
          <a:noFill/>
          <a:ln>
            <a:noFill/>
          </a:ln>
        </p:spPr>
      </p:pic>
      <p:pic>
        <p:nvPicPr>
          <p:cNvPr id="1003" name="Shape 1003" descr="Datadog Logo.png"/>
          <p:cNvPicPr preferRelativeResize="0"/>
          <p:nvPr/>
        </p:nvPicPr>
        <p:blipFill rotWithShape="1">
          <a:blip r:embed="rId20">
            <a:alphaModFix/>
          </a:blip>
          <a:srcRect/>
          <a:stretch/>
        </p:blipFill>
        <p:spPr>
          <a:xfrm>
            <a:off x="2532544" y="3509441"/>
            <a:ext cx="217200" cy="231300"/>
          </a:xfrm>
          <a:prstGeom prst="rect">
            <a:avLst/>
          </a:prstGeom>
          <a:noFill/>
          <a:ln>
            <a:noFill/>
          </a:ln>
        </p:spPr>
      </p:pic>
      <p:pic>
        <p:nvPicPr>
          <p:cNvPr id="1004" name="Shape 1004" descr="imgres-4.png"/>
          <p:cNvPicPr preferRelativeResize="0"/>
          <p:nvPr/>
        </p:nvPicPr>
        <p:blipFill rotWithShape="1">
          <a:blip r:embed="rId21">
            <a:alphaModFix/>
          </a:blip>
          <a:srcRect/>
          <a:stretch/>
        </p:blipFill>
        <p:spPr>
          <a:xfrm>
            <a:off x="3961620" y="1634917"/>
            <a:ext cx="385200" cy="118500"/>
          </a:xfrm>
          <a:prstGeom prst="rect">
            <a:avLst/>
          </a:prstGeom>
          <a:noFill/>
          <a:ln>
            <a:noFill/>
          </a:ln>
        </p:spPr>
      </p:pic>
      <p:pic>
        <p:nvPicPr>
          <p:cNvPr id="1005" name="Shape 1005" descr="imgres.jpg"/>
          <p:cNvPicPr preferRelativeResize="0"/>
          <p:nvPr/>
        </p:nvPicPr>
        <p:blipFill rotWithShape="1">
          <a:blip r:embed="rId22">
            <a:alphaModFix/>
          </a:blip>
          <a:srcRect/>
          <a:stretch/>
        </p:blipFill>
        <p:spPr>
          <a:xfrm>
            <a:off x="6473223" y="2692803"/>
            <a:ext cx="527100" cy="166800"/>
          </a:xfrm>
          <a:prstGeom prst="rect">
            <a:avLst/>
          </a:prstGeom>
          <a:noFill/>
          <a:ln>
            <a:noFill/>
          </a:ln>
        </p:spPr>
      </p:pic>
      <p:pic>
        <p:nvPicPr>
          <p:cNvPr id="1006" name="Shape 1006" descr="imgres-2.png"/>
          <p:cNvPicPr preferRelativeResize="0"/>
          <p:nvPr/>
        </p:nvPicPr>
        <p:blipFill rotWithShape="1">
          <a:blip r:embed="rId23">
            <a:alphaModFix/>
          </a:blip>
          <a:srcRect/>
          <a:stretch/>
        </p:blipFill>
        <p:spPr>
          <a:xfrm>
            <a:off x="3423330" y="3524475"/>
            <a:ext cx="182100" cy="154500"/>
          </a:xfrm>
          <a:prstGeom prst="rect">
            <a:avLst/>
          </a:prstGeom>
          <a:noFill/>
          <a:ln>
            <a:noFill/>
          </a:ln>
        </p:spPr>
      </p:pic>
      <p:pic>
        <p:nvPicPr>
          <p:cNvPr id="1007" name="Shape 1007" descr="imgres-6.png"/>
          <p:cNvPicPr preferRelativeResize="0"/>
          <p:nvPr/>
        </p:nvPicPr>
        <p:blipFill rotWithShape="1">
          <a:blip r:embed="rId24">
            <a:alphaModFix/>
          </a:blip>
          <a:srcRect/>
          <a:stretch/>
        </p:blipFill>
        <p:spPr>
          <a:xfrm>
            <a:off x="2915301" y="2526022"/>
            <a:ext cx="469200" cy="104100"/>
          </a:xfrm>
          <a:prstGeom prst="rect">
            <a:avLst/>
          </a:prstGeom>
          <a:noFill/>
          <a:ln>
            <a:noFill/>
          </a:ln>
        </p:spPr>
      </p:pic>
      <p:pic>
        <p:nvPicPr>
          <p:cNvPr id="1008" name="Shape 1008" descr="Aerospike_l.png"/>
          <p:cNvPicPr preferRelativeResize="0"/>
          <p:nvPr/>
        </p:nvPicPr>
        <p:blipFill rotWithShape="1">
          <a:blip r:embed="rId25">
            <a:alphaModFix/>
          </a:blip>
          <a:srcRect/>
          <a:stretch/>
        </p:blipFill>
        <p:spPr>
          <a:xfrm>
            <a:off x="5696846" y="2126539"/>
            <a:ext cx="477600" cy="90600"/>
          </a:xfrm>
          <a:prstGeom prst="rect">
            <a:avLst/>
          </a:prstGeom>
          <a:noFill/>
          <a:ln>
            <a:noFill/>
          </a:ln>
        </p:spPr>
      </p:pic>
      <p:pic>
        <p:nvPicPr>
          <p:cNvPr id="1009" name="Shape 1009" descr="imgres-1.png"/>
          <p:cNvPicPr preferRelativeResize="0"/>
          <p:nvPr/>
        </p:nvPicPr>
        <p:blipFill rotWithShape="1">
          <a:blip r:embed="rId26">
            <a:alphaModFix/>
          </a:blip>
          <a:srcRect/>
          <a:stretch/>
        </p:blipFill>
        <p:spPr>
          <a:xfrm>
            <a:off x="1276000" y="4151152"/>
            <a:ext cx="556500" cy="128400"/>
          </a:xfrm>
          <a:prstGeom prst="rect">
            <a:avLst/>
          </a:prstGeom>
          <a:noFill/>
          <a:ln>
            <a:noFill/>
          </a:ln>
        </p:spPr>
      </p:pic>
      <p:pic>
        <p:nvPicPr>
          <p:cNvPr id="1010" name="Shape 1010" descr="imgres-3.png"/>
          <p:cNvPicPr preferRelativeResize="0"/>
          <p:nvPr/>
        </p:nvPicPr>
        <p:blipFill rotWithShape="1">
          <a:blip r:embed="rId27">
            <a:alphaModFix/>
          </a:blip>
          <a:srcRect/>
          <a:stretch/>
        </p:blipFill>
        <p:spPr>
          <a:xfrm>
            <a:off x="4555171" y="3964734"/>
            <a:ext cx="709800" cy="183300"/>
          </a:xfrm>
          <a:prstGeom prst="rect">
            <a:avLst/>
          </a:prstGeom>
          <a:noFill/>
          <a:ln>
            <a:noFill/>
          </a:ln>
        </p:spPr>
      </p:pic>
      <p:pic>
        <p:nvPicPr>
          <p:cNvPr id="1011" name="Shape 1011" descr="imgres.jpg"/>
          <p:cNvPicPr preferRelativeResize="0"/>
          <p:nvPr/>
        </p:nvPicPr>
        <p:blipFill rotWithShape="1">
          <a:blip r:embed="rId28">
            <a:alphaModFix/>
          </a:blip>
          <a:srcRect/>
          <a:stretch/>
        </p:blipFill>
        <p:spPr>
          <a:xfrm>
            <a:off x="8186281" y="1155573"/>
            <a:ext cx="207600" cy="207600"/>
          </a:xfrm>
          <a:prstGeom prst="rect">
            <a:avLst/>
          </a:prstGeom>
          <a:noFill/>
          <a:ln>
            <a:noFill/>
          </a:ln>
        </p:spPr>
      </p:pic>
      <p:pic>
        <p:nvPicPr>
          <p:cNvPr id="1012" name="Shape 1012" descr="imgres-4.png"/>
          <p:cNvPicPr preferRelativeResize="0"/>
          <p:nvPr/>
        </p:nvPicPr>
        <p:blipFill rotWithShape="1">
          <a:blip r:embed="rId29">
            <a:alphaModFix/>
          </a:blip>
          <a:srcRect/>
          <a:stretch/>
        </p:blipFill>
        <p:spPr>
          <a:xfrm>
            <a:off x="4038951" y="1902906"/>
            <a:ext cx="483600" cy="220500"/>
          </a:xfrm>
          <a:prstGeom prst="rect">
            <a:avLst/>
          </a:prstGeom>
          <a:noFill/>
          <a:ln>
            <a:noFill/>
          </a:ln>
        </p:spPr>
      </p:pic>
      <p:pic>
        <p:nvPicPr>
          <p:cNvPr id="1013" name="Shape 1013" descr="search-2.png"/>
          <p:cNvPicPr preferRelativeResize="0"/>
          <p:nvPr/>
        </p:nvPicPr>
        <p:blipFill rotWithShape="1">
          <a:blip r:embed="rId30">
            <a:alphaModFix/>
          </a:blip>
          <a:srcRect/>
          <a:stretch/>
        </p:blipFill>
        <p:spPr>
          <a:xfrm>
            <a:off x="7217421" y="1548574"/>
            <a:ext cx="556500" cy="84000"/>
          </a:xfrm>
          <a:prstGeom prst="rect">
            <a:avLst/>
          </a:prstGeom>
          <a:noFill/>
          <a:ln>
            <a:noFill/>
          </a:ln>
        </p:spPr>
      </p:pic>
      <p:pic>
        <p:nvPicPr>
          <p:cNvPr id="1014" name="Shape 1014" descr="imgres-2.png"/>
          <p:cNvPicPr preferRelativeResize="0"/>
          <p:nvPr/>
        </p:nvPicPr>
        <p:blipFill rotWithShape="1">
          <a:blip r:embed="rId31">
            <a:alphaModFix/>
          </a:blip>
          <a:srcRect/>
          <a:stretch/>
        </p:blipFill>
        <p:spPr>
          <a:xfrm>
            <a:off x="6427564" y="1837841"/>
            <a:ext cx="469500" cy="140700"/>
          </a:xfrm>
          <a:prstGeom prst="rect">
            <a:avLst/>
          </a:prstGeom>
          <a:noFill/>
          <a:ln>
            <a:noFill/>
          </a:ln>
        </p:spPr>
      </p:pic>
      <p:pic>
        <p:nvPicPr>
          <p:cNvPr id="1015" name="Shape 1015" descr="imgres-4.png"/>
          <p:cNvPicPr preferRelativeResize="0"/>
          <p:nvPr/>
        </p:nvPicPr>
        <p:blipFill rotWithShape="1">
          <a:blip r:embed="rId32">
            <a:alphaModFix/>
          </a:blip>
          <a:srcRect/>
          <a:stretch/>
        </p:blipFill>
        <p:spPr>
          <a:xfrm>
            <a:off x="5373794" y="2423027"/>
            <a:ext cx="191100" cy="161400"/>
          </a:xfrm>
          <a:prstGeom prst="rect">
            <a:avLst/>
          </a:prstGeom>
          <a:noFill/>
          <a:ln>
            <a:noFill/>
          </a:ln>
        </p:spPr>
      </p:pic>
      <p:pic>
        <p:nvPicPr>
          <p:cNvPr id="1016" name="Shape 1016" descr="imgres-11.png"/>
          <p:cNvPicPr preferRelativeResize="0"/>
          <p:nvPr/>
        </p:nvPicPr>
        <p:blipFill rotWithShape="1">
          <a:blip r:embed="rId33">
            <a:alphaModFix/>
          </a:blip>
          <a:srcRect/>
          <a:stretch/>
        </p:blipFill>
        <p:spPr>
          <a:xfrm>
            <a:off x="2625713" y="2312652"/>
            <a:ext cx="271200" cy="217800"/>
          </a:xfrm>
          <a:prstGeom prst="rect">
            <a:avLst/>
          </a:prstGeom>
          <a:noFill/>
          <a:ln>
            <a:noFill/>
          </a:ln>
        </p:spPr>
      </p:pic>
      <p:pic>
        <p:nvPicPr>
          <p:cNvPr id="1017" name="Shape 1017" descr="imgres-8.png"/>
          <p:cNvPicPr preferRelativeResize="0"/>
          <p:nvPr/>
        </p:nvPicPr>
        <p:blipFill rotWithShape="1">
          <a:blip r:embed="rId34">
            <a:alphaModFix/>
          </a:blip>
          <a:srcRect/>
          <a:stretch/>
        </p:blipFill>
        <p:spPr>
          <a:xfrm>
            <a:off x="6537644" y="3271226"/>
            <a:ext cx="480900" cy="113400"/>
          </a:xfrm>
          <a:prstGeom prst="rect">
            <a:avLst/>
          </a:prstGeom>
          <a:noFill/>
          <a:ln>
            <a:noFill/>
          </a:ln>
        </p:spPr>
      </p:pic>
      <p:pic>
        <p:nvPicPr>
          <p:cNvPr id="1018" name="Shape 1018" descr="imgres-6.png"/>
          <p:cNvPicPr preferRelativeResize="0"/>
          <p:nvPr/>
        </p:nvPicPr>
        <p:blipFill rotWithShape="1">
          <a:blip r:embed="rId35">
            <a:alphaModFix/>
          </a:blip>
          <a:srcRect/>
          <a:stretch/>
        </p:blipFill>
        <p:spPr>
          <a:xfrm>
            <a:off x="4279020" y="3275569"/>
            <a:ext cx="264600" cy="261900"/>
          </a:xfrm>
          <a:prstGeom prst="rect">
            <a:avLst/>
          </a:prstGeom>
          <a:noFill/>
          <a:ln>
            <a:noFill/>
          </a:ln>
        </p:spPr>
      </p:pic>
      <p:pic>
        <p:nvPicPr>
          <p:cNvPr id="1019" name="Shape 1019" descr="imgres-7.png"/>
          <p:cNvPicPr preferRelativeResize="0"/>
          <p:nvPr/>
        </p:nvPicPr>
        <p:blipFill rotWithShape="1">
          <a:blip r:embed="rId36">
            <a:alphaModFix/>
          </a:blip>
          <a:srcRect/>
          <a:stretch/>
        </p:blipFill>
        <p:spPr>
          <a:xfrm>
            <a:off x="4039125" y="3771974"/>
            <a:ext cx="451200" cy="115500"/>
          </a:xfrm>
          <a:prstGeom prst="rect">
            <a:avLst/>
          </a:prstGeom>
          <a:noFill/>
          <a:ln>
            <a:noFill/>
          </a:ln>
        </p:spPr>
      </p:pic>
      <p:pic>
        <p:nvPicPr>
          <p:cNvPr id="1020" name="Shape 1020" descr="imgres-17.png"/>
          <p:cNvPicPr preferRelativeResize="0"/>
          <p:nvPr/>
        </p:nvPicPr>
        <p:blipFill rotWithShape="1">
          <a:blip r:embed="rId37">
            <a:alphaModFix/>
          </a:blip>
          <a:srcRect/>
          <a:stretch/>
        </p:blipFill>
        <p:spPr>
          <a:xfrm>
            <a:off x="870943" y="1837463"/>
            <a:ext cx="186900" cy="167100"/>
          </a:xfrm>
          <a:prstGeom prst="rect">
            <a:avLst/>
          </a:prstGeom>
          <a:noFill/>
          <a:ln>
            <a:noFill/>
          </a:ln>
        </p:spPr>
      </p:pic>
      <p:pic>
        <p:nvPicPr>
          <p:cNvPr id="1021" name="Shape 1021" descr="icon_knowtify_cf@2x.png"/>
          <p:cNvPicPr preferRelativeResize="0"/>
          <p:nvPr/>
        </p:nvPicPr>
        <p:blipFill rotWithShape="1">
          <a:blip r:embed="rId3">
            <a:alphaModFix/>
          </a:blip>
          <a:srcRect/>
          <a:stretch/>
        </p:blipFill>
        <p:spPr>
          <a:xfrm>
            <a:off x="2625728" y="2662506"/>
            <a:ext cx="193800" cy="240900"/>
          </a:xfrm>
          <a:prstGeom prst="rect">
            <a:avLst/>
          </a:prstGeom>
          <a:noFill/>
          <a:ln>
            <a:noFill/>
          </a:ln>
        </p:spPr>
      </p:pic>
      <p:pic>
        <p:nvPicPr>
          <p:cNvPr id="1022" name="Shape 1022" descr="imgres-7.png"/>
          <p:cNvPicPr preferRelativeResize="0"/>
          <p:nvPr/>
        </p:nvPicPr>
        <p:blipFill rotWithShape="1">
          <a:blip r:embed="rId36">
            <a:alphaModFix/>
          </a:blip>
          <a:srcRect/>
          <a:stretch/>
        </p:blipFill>
        <p:spPr>
          <a:xfrm>
            <a:off x="3230852" y="3968006"/>
            <a:ext cx="451200" cy="115500"/>
          </a:xfrm>
          <a:prstGeom prst="rect">
            <a:avLst/>
          </a:prstGeom>
          <a:noFill/>
          <a:ln>
            <a:noFill/>
          </a:ln>
        </p:spPr>
      </p:pic>
      <p:pic>
        <p:nvPicPr>
          <p:cNvPr id="1023" name="Shape 1023" descr="images-2.jpg"/>
          <p:cNvPicPr preferRelativeResize="0"/>
          <p:nvPr/>
        </p:nvPicPr>
        <p:blipFill rotWithShape="1">
          <a:blip r:embed="rId38">
            <a:alphaModFix/>
          </a:blip>
          <a:srcRect/>
          <a:stretch/>
        </p:blipFill>
        <p:spPr>
          <a:xfrm>
            <a:off x="2886347" y="4313151"/>
            <a:ext cx="527100" cy="179700"/>
          </a:xfrm>
          <a:prstGeom prst="rect">
            <a:avLst/>
          </a:prstGeom>
          <a:noFill/>
          <a:ln>
            <a:noFill/>
          </a:ln>
        </p:spPr>
      </p:pic>
      <p:pic>
        <p:nvPicPr>
          <p:cNvPr id="1024" name="Shape 1024" descr="imgres-1.jpg"/>
          <p:cNvPicPr preferRelativeResize="0"/>
          <p:nvPr/>
        </p:nvPicPr>
        <p:blipFill rotWithShape="1">
          <a:blip r:embed="rId39">
            <a:alphaModFix/>
          </a:blip>
          <a:srcRect/>
          <a:stretch/>
        </p:blipFill>
        <p:spPr>
          <a:xfrm>
            <a:off x="2572925" y="3035442"/>
            <a:ext cx="376800" cy="213000"/>
          </a:xfrm>
          <a:prstGeom prst="rect">
            <a:avLst/>
          </a:prstGeom>
          <a:noFill/>
          <a:ln>
            <a:noFill/>
          </a:ln>
        </p:spPr>
      </p:pic>
      <p:pic>
        <p:nvPicPr>
          <p:cNvPr id="1025" name="Shape 1025" descr="imgres-7.png"/>
          <p:cNvPicPr preferRelativeResize="0"/>
          <p:nvPr/>
        </p:nvPicPr>
        <p:blipFill rotWithShape="1">
          <a:blip r:embed="rId36">
            <a:alphaModFix/>
          </a:blip>
          <a:srcRect/>
          <a:stretch/>
        </p:blipFill>
        <p:spPr>
          <a:xfrm>
            <a:off x="3010248" y="2952829"/>
            <a:ext cx="554700" cy="141900"/>
          </a:xfrm>
          <a:prstGeom prst="rect">
            <a:avLst/>
          </a:prstGeom>
          <a:noFill/>
          <a:ln>
            <a:noFill/>
          </a:ln>
        </p:spPr>
      </p:pic>
      <p:pic>
        <p:nvPicPr>
          <p:cNvPr id="1026" name="Shape 1026" descr="imgres-24.png"/>
          <p:cNvPicPr preferRelativeResize="0"/>
          <p:nvPr/>
        </p:nvPicPr>
        <p:blipFill rotWithShape="1">
          <a:blip r:embed="rId40">
            <a:alphaModFix/>
          </a:blip>
          <a:srcRect/>
          <a:stretch/>
        </p:blipFill>
        <p:spPr>
          <a:xfrm>
            <a:off x="3468620" y="2870571"/>
            <a:ext cx="464100" cy="104700"/>
          </a:xfrm>
          <a:prstGeom prst="rect">
            <a:avLst/>
          </a:prstGeom>
          <a:noFill/>
          <a:ln>
            <a:noFill/>
          </a:ln>
        </p:spPr>
      </p:pic>
      <p:pic>
        <p:nvPicPr>
          <p:cNvPr id="1027" name="Shape 1027" descr="imgres-23.png"/>
          <p:cNvPicPr preferRelativeResize="0"/>
          <p:nvPr/>
        </p:nvPicPr>
        <p:blipFill rotWithShape="1">
          <a:blip r:embed="rId41">
            <a:alphaModFix/>
          </a:blip>
          <a:srcRect/>
          <a:stretch/>
        </p:blipFill>
        <p:spPr>
          <a:xfrm>
            <a:off x="1779571" y="3250228"/>
            <a:ext cx="367500" cy="157800"/>
          </a:xfrm>
          <a:prstGeom prst="rect">
            <a:avLst/>
          </a:prstGeom>
          <a:noFill/>
          <a:ln>
            <a:noFill/>
          </a:ln>
        </p:spPr>
      </p:pic>
      <p:pic>
        <p:nvPicPr>
          <p:cNvPr id="1028" name="Shape 1028" descr="openstack-logo512.png"/>
          <p:cNvPicPr preferRelativeResize="0"/>
          <p:nvPr/>
        </p:nvPicPr>
        <p:blipFill rotWithShape="1">
          <a:blip r:embed="rId42">
            <a:alphaModFix/>
          </a:blip>
          <a:srcRect/>
          <a:stretch/>
        </p:blipFill>
        <p:spPr>
          <a:xfrm>
            <a:off x="2207603" y="3090376"/>
            <a:ext cx="304800" cy="304800"/>
          </a:xfrm>
          <a:prstGeom prst="rect">
            <a:avLst/>
          </a:prstGeom>
          <a:noFill/>
          <a:ln>
            <a:noFill/>
          </a:ln>
        </p:spPr>
      </p:pic>
      <p:pic>
        <p:nvPicPr>
          <p:cNvPr id="1029" name="Shape 1029"/>
          <p:cNvPicPr preferRelativeResize="0"/>
          <p:nvPr/>
        </p:nvPicPr>
        <p:blipFill rotWithShape="1">
          <a:blip r:embed="rId43">
            <a:alphaModFix/>
          </a:blip>
          <a:srcRect/>
          <a:stretch/>
        </p:blipFill>
        <p:spPr>
          <a:xfrm>
            <a:off x="2139854" y="2240837"/>
            <a:ext cx="341100" cy="111900"/>
          </a:xfrm>
          <a:prstGeom prst="rect">
            <a:avLst/>
          </a:prstGeom>
          <a:noFill/>
          <a:ln>
            <a:noFill/>
          </a:ln>
        </p:spPr>
      </p:pic>
      <p:pic>
        <p:nvPicPr>
          <p:cNvPr id="1030" name="Shape 1030"/>
          <p:cNvPicPr preferRelativeResize="0"/>
          <p:nvPr/>
        </p:nvPicPr>
        <p:blipFill rotWithShape="1">
          <a:blip r:embed="rId44">
            <a:alphaModFix/>
          </a:blip>
          <a:srcRect/>
          <a:stretch/>
        </p:blipFill>
        <p:spPr>
          <a:xfrm>
            <a:off x="1828344" y="3883826"/>
            <a:ext cx="186900" cy="186900"/>
          </a:xfrm>
          <a:prstGeom prst="rect">
            <a:avLst/>
          </a:prstGeom>
          <a:noFill/>
          <a:ln>
            <a:noFill/>
          </a:ln>
        </p:spPr>
      </p:pic>
      <p:pic>
        <p:nvPicPr>
          <p:cNvPr id="1031" name="Shape 1031" descr="contrast_security_logo.jpg"/>
          <p:cNvPicPr preferRelativeResize="0"/>
          <p:nvPr/>
        </p:nvPicPr>
        <p:blipFill rotWithShape="1">
          <a:blip r:embed="rId45">
            <a:alphaModFix/>
          </a:blip>
          <a:srcRect/>
          <a:stretch/>
        </p:blipFill>
        <p:spPr>
          <a:xfrm>
            <a:off x="1749597" y="2208404"/>
            <a:ext cx="344400" cy="100500"/>
          </a:xfrm>
          <a:prstGeom prst="rect">
            <a:avLst/>
          </a:prstGeom>
          <a:noFill/>
          <a:ln>
            <a:noFill/>
          </a:ln>
        </p:spPr>
      </p:pic>
      <p:pic>
        <p:nvPicPr>
          <p:cNvPr id="1032" name="Shape 1032" descr="icon_azure@2x.png"/>
          <p:cNvPicPr preferRelativeResize="0"/>
          <p:nvPr/>
        </p:nvPicPr>
        <p:blipFill rotWithShape="1">
          <a:blip r:embed="rId46">
            <a:alphaModFix/>
          </a:blip>
          <a:srcRect/>
          <a:stretch/>
        </p:blipFill>
        <p:spPr>
          <a:xfrm>
            <a:off x="2219716" y="3711100"/>
            <a:ext cx="244800" cy="244800"/>
          </a:xfrm>
          <a:prstGeom prst="rect">
            <a:avLst/>
          </a:prstGeom>
          <a:noFill/>
          <a:ln>
            <a:noFill/>
          </a:ln>
        </p:spPr>
      </p:pic>
      <p:pic>
        <p:nvPicPr>
          <p:cNvPr id="1033" name="Shape 1033" descr="icon_dell_emc@2x.png"/>
          <p:cNvPicPr preferRelativeResize="0"/>
          <p:nvPr/>
        </p:nvPicPr>
        <p:blipFill rotWithShape="1">
          <a:blip r:embed="rId47">
            <a:alphaModFix/>
          </a:blip>
          <a:srcRect/>
          <a:stretch/>
        </p:blipFill>
        <p:spPr>
          <a:xfrm>
            <a:off x="6097013" y="1643070"/>
            <a:ext cx="179700" cy="179700"/>
          </a:xfrm>
          <a:prstGeom prst="rect">
            <a:avLst/>
          </a:prstGeom>
          <a:noFill/>
          <a:ln>
            <a:noFill/>
          </a:ln>
        </p:spPr>
      </p:pic>
      <p:pic>
        <p:nvPicPr>
          <p:cNvPr id="1034" name="Shape 1034" descr="icon_hazelcast_white_v2@2x.png"/>
          <p:cNvPicPr preferRelativeResize="0"/>
          <p:nvPr/>
        </p:nvPicPr>
        <p:blipFill rotWithShape="1">
          <a:blip r:embed="rId48">
            <a:alphaModFix/>
          </a:blip>
          <a:srcRect/>
          <a:stretch/>
        </p:blipFill>
        <p:spPr>
          <a:xfrm>
            <a:off x="6899682" y="1601418"/>
            <a:ext cx="321600" cy="321600"/>
          </a:xfrm>
          <a:prstGeom prst="rect">
            <a:avLst/>
          </a:prstGeom>
          <a:noFill/>
          <a:ln>
            <a:noFill/>
          </a:ln>
        </p:spPr>
      </p:pic>
      <p:pic>
        <p:nvPicPr>
          <p:cNvPr id="1035" name="Shape 1035" descr="icon_honeycomb@2x.png"/>
          <p:cNvPicPr preferRelativeResize="0"/>
          <p:nvPr/>
        </p:nvPicPr>
        <p:blipFill rotWithShape="1">
          <a:blip r:embed="rId49">
            <a:alphaModFix/>
          </a:blip>
          <a:srcRect/>
          <a:stretch/>
        </p:blipFill>
        <p:spPr>
          <a:xfrm>
            <a:off x="2584990" y="1567443"/>
            <a:ext cx="226800" cy="226800"/>
          </a:xfrm>
          <a:prstGeom prst="rect">
            <a:avLst/>
          </a:prstGeom>
          <a:noFill/>
          <a:ln>
            <a:noFill/>
          </a:ln>
        </p:spPr>
      </p:pic>
      <p:pic>
        <p:nvPicPr>
          <p:cNvPr id="1036" name="Shape 1036" descr="icon_mulesoft@2x.png"/>
          <p:cNvPicPr preferRelativeResize="0"/>
          <p:nvPr/>
        </p:nvPicPr>
        <p:blipFill rotWithShape="1">
          <a:blip r:embed="rId50">
            <a:alphaModFix/>
          </a:blip>
          <a:srcRect/>
          <a:stretch/>
        </p:blipFill>
        <p:spPr>
          <a:xfrm>
            <a:off x="3527847" y="1867149"/>
            <a:ext cx="325200" cy="325200"/>
          </a:xfrm>
          <a:prstGeom prst="rect">
            <a:avLst/>
          </a:prstGeom>
          <a:noFill/>
          <a:ln>
            <a:noFill/>
          </a:ln>
        </p:spPr>
      </p:pic>
      <p:pic>
        <p:nvPicPr>
          <p:cNvPr id="1037" name="Shape 1037" descr="icon_redislabs_v2@2x.png"/>
          <p:cNvPicPr preferRelativeResize="0"/>
          <p:nvPr/>
        </p:nvPicPr>
        <p:blipFill rotWithShape="1">
          <a:blip r:embed="rId51">
            <a:alphaModFix/>
          </a:blip>
          <a:srcRect/>
          <a:stretch/>
        </p:blipFill>
        <p:spPr>
          <a:xfrm>
            <a:off x="5130301" y="2530297"/>
            <a:ext cx="142800" cy="142800"/>
          </a:xfrm>
          <a:prstGeom prst="rect">
            <a:avLst/>
          </a:prstGeom>
          <a:noFill/>
          <a:ln>
            <a:noFill/>
          </a:ln>
        </p:spPr>
      </p:pic>
      <p:pic>
        <p:nvPicPr>
          <p:cNvPr id="1038" name="Shape 1038" descr="icon_signal-sciences@2x.png"/>
          <p:cNvPicPr preferRelativeResize="0"/>
          <p:nvPr/>
        </p:nvPicPr>
        <p:blipFill rotWithShape="1">
          <a:blip r:embed="rId52">
            <a:alphaModFix/>
          </a:blip>
          <a:srcRect/>
          <a:stretch/>
        </p:blipFill>
        <p:spPr>
          <a:xfrm>
            <a:off x="1159212" y="1953983"/>
            <a:ext cx="267300" cy="267300"/>
          </a:xfrm>
          <a:prstGeom prst="rect">
            <a:avLst/>
          </a:prstGeom>
          <a:noFill/>
          <a:ln>
            <a:noFill/>
          </a:ln>
        </p:spPr>
      </p:pic>
      <p:pic>
        <p:nvPicPr>
          <p:cNvPr id="1039" name="Shape 1039" descr="icon_sw_shield@2x.png"/>
          <p:cNvPicPr preferRelativeResize="0"/>
          <p:nvPr/>
        </p:nvPicPr>
        <p:blipFill rotWithShape="1">
          <a:blip r:embed="rId53">
            <a:alphaModFix/>
          </a:blip>
          <a:srcRect/>
          <a:stretch/>
        </p:blipFill>
        <p:spPr>
          <a:xfrm>
            <a:off x="2417648" y="4132826"/>
            <a:ext cx="267300" cy="267300"/>
          </a:xfrm>
          <a:prstGeom prst="rect">
            <a:avLst/>
          </a:prstGeom>
          <a:noFill/>
          <a:ln>
            <a:noFill/>
          </a:ln>
        </p:spPr>
      </p:pic>
      <p:pic>
        <p:nvPicPr>
          <p:cNvPr id="1040" name="Shape 1040" descr="altoros.png"/>
          <p:cNvPicPr preferRelativeResize="0"/>
          <p:nvPr/>
        </p:nvPicPr>
        <p:blipFill rotWithShape="1">
          <a:blip r:embed="rId54">
            <a:alphaModFix/>
          </a:blip>
          <a:srcRect/>
          <a:stretch/>
        </p:blipFill>
        <p:spPr>
          <a:xfrm>
            <a:off x="2489565" y="3959598"/>
            <a:ext cx="527100" cy="134700"/>
          </a:xfrm>
          <a:prstGeom prst="rect">
            <a:avLst/>
          </a:prstGeom>
          <a:noFill/>
          <a:ln>
            <a:noFill/>
          </a:ln>
        </p:spPr>
      </p:pic>
      <p:pic>
        <p:nvPicPr>
          <p:cNvPr id="1041" name="Shape 1041" descr="anynines.png"/>
          <p:cNvPicPr preferRelativeResize="0"/>
          <p:nvPr/>
        </p:nvPicPr>
        <p:blipFill rotWithShape="1">
          <a:blip r:embed="rId55">
            <a:alphaModFix/>
          </a:blip>
          <a:srcRect/>
          <a:stretch/>
        </p:blipFill>
        <p:spPr>
          <a:xfrm>
            <a:off x="1824039" y="4372603"/>
            <a:ext cx="776400" cy="199800"/>
          </a:xfrm>
          <a:prstGeom prst="rect">
            <a:avLst/>
          </a:prstGeom>
          <a:noFill/>
          <a:ln>
            <a:noFill/>
          </a:ln>
        </p:spPr>
      </p:pic>
      <p:sp>
        <p:nvSpPr>
          <p:cNvPr id="1042" name="Shape 1042"/>
          <p:cNvSpPr/>
          <p:nvPr/>
        </p:nvSpPr>
        <p:spPr>
          <a:xfrm>
            <a:off x="101226" y="3395807"/>
            <a:ext cx="14835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2"/>
              </a:buClr>
              <a:buFont typeface="Arial"/>
              <a:buNone/>
            </a:pPr>
            <a:r>
              <a:rPr lang="en" sz="1050">
                <a:solidFill>
                  <a:srgbClr val="434343"/>
                </a:solidFill>
                <a:latin typeface="Proxima Nova"/>
                <a:ea typeface="Proxima Nova"/>
                <a:cs typeface="Proxima Nova"/>
                <a:sym typeface="Proxima Nova"/>
              </a:rPr>
              <a:t>IaaS</a:t>
            </a:r>
            <a:r>
              <a:rPr lang="en" sz="1050" i="0" u="none" strike="noStrike" cap="none">
                <a:solidFill>
                  <a:srgbClr val="434343"/>
                </a:solidFill>
                <a:latin typeface="Proxima Nova"/>
                <a:ea typeface="Proxima Nova"/>
                <a:cs typeface="Proxima Nova"/>
                <a:sym typeface="Proxima Nova"/>
              </a:rPr>
              <a:t> </a:t>
            </a:r>
            <a:endParaRPr sz="1050" i="0" u="none" strike="noStrike" cap="none">
              <a:solidFill>
                <a:srgbClr val="434343"/>
              </a:solidFill>
              <a:latin typeface="Proxima Nova"/>
              <a:ea typeface="Proxima Nova"/>
              <a:cs typeface="Proxima Nova"/>
              <a:sym typeface="Proxima Nova"/>
            </a:endParaRPr>
          </a:p>
        </p:txBody>
      </p:sp>
      <p:grpSp>
        <p:nvGrpSpPr>
          <p:cNvPr id="1043" name="Shape 1043"/>
          <p:cNvGrpSpPr/>
          <p:nvPr/>
        </p:nvGrpSpPr>
        <p:grpSpPr>
          <a:xfrm>
            <a:off x="4321975" y="2600080"/>
            <a:ext cx="495300" cy="422400"/>
            <a:chOff x="3911600" y="2600324"/>
            <a:chExt cx="495300" cy="422400"/>
          </a:xfrm>
        </p:grpSpPr>
        <p:sp>
          <p:nvSpPr>
            <p:cNvPr id="1044" name="Shape 1044"/>
            <p:cNvSpPr/>
            <p:nvPr/>
          </p:nvSpPr>
          <p:spPr>
            <a:xfrm>
              <a:off x="3911600" y="2600324"/>
              <a:ext cx="495300" cy="422400"/>
            </a:xfrm>
            <a:prstGeom prst="ellipse">
              <a:avLst/>
            </a:prstGeom>
            <a:solidFill>
              <a:schemeClr val="accent1"/>
            </a:solidFill>
            <a:ln>
              <a:noFill/>
            </a:ln>
            <a:effectLst>
              <a:outerShdw blurRad="39999"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045" name="Shape 1045" descr="PivotalCloudFoundry-CloudRings-OnDark.png"/>
            <p:cNvPicPr preferRelativeResize="0"/>
            <p:nvPr/>
          </p:nvPicPr>
          <p:blipFill rotWithShape="1">
            <a:blip r:embed="rId56">
              <a:alphaModFix/>
            </a:blip>
            <a:srcRect/>
            <a:stretch/>
          </p:blipFill>
          <p:spPr>
            <a:xfrm>
              <a:off x="3984650" y="2678017"/>
              <a:ext cx="402900" cy="267900"/>
            </a:xfrm>
            <a:prstGeom prst="rect">
              <a:avLst/>
            </a:prstGeom>
            <a:noFill/>
            <a:ln>
              <a:noFill/>
            </a:ln>
          </p:spPr>
        </p:pic>
      </p:grpSp>
      <p:pic>
        <p:nvPicPr>
          <p:cNvPr id="1046" name="Shape 1046" descr="download.jpg"/>
          <p:cNvPicPr preferRelativeResize="0"/>
          <p:nvPr/>
        </p:nvPicPr>
        <p:blipFill rotWithShape="1">
          <a:blip r:embed="rId57">
            <a:alphaModFix/>
          </a:blip>
          <a:srcRect/>
          <a:stretch/>
        </p:blipFill>
        <p:spPr>
          <a:xfrm>
            <a:off x="4887974" y="2113736"/>
            <a:ext cx="288300" cy="149100"/>
          </a:xfrm>
          <a:prstGeom prst="rect">
            <a:avLst/>
          </a:prstGeom>
          <a:noFill/>
          <a:ln>
            <a:noFill/>
          </a:ln>
        </p:spPr>
      </p:pic>
      <p:pic>
        <p:nvPicPr>
          <p:cNvPr id="1047" name="Shape 1047" descr="download-8.png"/>
          <p:cNvPicPr preferRelativeResize="0"/>
          <p:nvPr/>
        </p:nvPicPr>
        <p:blipFill rotWithShape="1">
          <a:blip r:embed="rId58">
            <a:alphaModFix/>
          </a:blip>
          <a:srcRect/>
          <a:stretch/>
        </p:blipFill>
        <p:spPr>
          <a:xfrm>
            <a:off x="5158875" y="1769696"/>
            <a:ext cx="207000" cy="207000"/>
          </a:xfrm>
          <a:prstGeom prst="rect">
            <a:avLst/>
          </a:prstGeom>
          <a:noFill/>
          <a:ln>
            <a:noFill/>
          </a:ln>
        </p:spPr>
      </p:pic>
      <p:pic>
        <p:nvPicPr>
          <p:cNvPr id="1048" name="Shape 1048" descr="download-14.png"/>
          <p:cNvPicPr preferRelativeResize="0"/>
          <p:nvPr/>
        </p:nvPicPr>
        <p:blipFill rotWithShape="1">
          <a:blip r:embed="rId59">
            <a:alphaModFix/>
          </a:blip>
          <a:srcRect/>
          <a:stretch/>
        </p:blipFill>
        <p:spPr>
          <a:xfrm>
            <a:off x="5788059" y="1747812"/>
            <a:ext cx="171300" cy="216000"/>
          </a:xfrm>
          <a:prstGeom prst="rect">
            <a:avLst/>
          </a:prstGeom>
          <a:noFill/>
          <a:ln>
            <a:noFill/>
          </a:ln>
        </p:spPr>
      </p:pic>
      <p:pic>
        <p:nvPicPr>
          <p:cNvPr id="1049" name="Shape 1049" descr="download-18.png"/>
          <p:cNvPicPr preferRelativeResize="0"/>
          <p:nvPr/>
        </p:nvPicPr>
        <p:blipFill rotWithShape="1">
          <a:blip r:embed="rId60">
            <a:alphaModFix/>
          </a:blip>
          <a:srcRect/>
          <a:stretch/>
        </p:blipFill>
        <p:spPr>
          <a:xfrm>
            <a:off x="4907471" y="3685398"/>
            <a:ext cx="709800" cy="134400"/>
          </a:xfrm>
          <a:prstGeom prst="rect">
            <a:avLst/>
          </a:prstGeom>
          <a:noFill/>
          <a:ln>
            <a:noFill/>
          </a:ln>
        </p:spPr>
      </p:pic>
      <p:pic>
        <p:nvPicPr>
          <p:cNvPr id="1050" name="Shape 1050" descr="search-2.png"/>
          <p:cNvPicPr preferRelativeResize="0"/>
          <p:nvPr/>
        </p:nvPicPr>
        <p:blipFill rotWithShape="1">
          <a:blip r:embed="rId30">
            <a:alphaModFix/>
          </a:blip>
          <a:srcRect/>
          <a:stretch/>
        </p:blipFill>
        <p:spPr>
          <a:xfrm>
            <a:off x="1159201" y="3420790"/>
            <a:ext cx="556500" cy="84000"/>
          </a:xfrm>
          <a:prstGeom prst="rect">
            <a:avLst/>
          </a:prstGeom>
          <a:noFill/>
          <a:ln>
            <a:noFill/>
          </a:ln>
        </p:spPr>
      </p:pic>
      <p:pic>
        <p:nvPicPr>
          <p:cNvPr id="1051" name="Shape 1051"/>
          <p:cNvPicPr preferRelativeResize="0"/>
          <p:nvPr/>
        </p:nvPicPr>
        <p:blipFill>
          <a:blip r:embed="rId61">
            <a:alphaModFix/>
          </a:blip>
          <a:stretch>
            <a:fillRect/>
          </a:stretch>
        </p:blipFill>
        <p:spPr>
          <a:xfrm>
            <a:off x="3523525" y="1302654"/>
            <a:ext cx="776399" cy="123571"/>
          </a:xfrm>
          <a:prstGeom prst="rect">
            <a:avLst/>
          </a:prstGeom>
          <a:noFill/>
          <a:ln>
            <a:noFill/>
          </a:ln>
        </p:spPr>
      </p:pic>
      <p:pic>
        <p:nvPicPr>
          <p:cNvPr id="1052" name="Shape 1052"/>
          <p:cNvPicPr preferRelativeResize="0"/>
          <p:nvPr/>
        </p:nvPicPr>
        <p:blipFill>
          <a:blip r:embed="rId62">
            <a:alphaModFix/>
          </a:blip>
          <a:stretch>
            <a:fillRect/>
          </a:stretch>
        </p:blipFill>
        <p:spPr>
          <a:xfrm>
            <a:off x="5533455" y="2893059"/>
            <a:ext cx="967799" cy="515651"/>
          </a:xfrm>
          <a:prstGeom prst="rect">
            <a:avLst/>
          </a:prstGeom>
          <a:noFill/>
          <a:ln>
            <a:noFill/>
          </a:ln>
        </p:spPr>
      </p:pic>
      <p:pic>
        <p:nvPicPr>
          <p:cNvPr id="1053" name="Shape 1053"/>
          <p:cNvPicPr preferRelativeResize="0"/>
          <p:nvPr/>
        </p:nvPicPr>
        <p:blipFill>
          <a:blip r:embed="rId63">
            <a:alphaModFix/>
          </a:blip>
          <a:stretch>
            <a:fillRect/>
          </a:stretch>
        </p:blipFill>
        <p:spPr>
          <a:xfrm>
            <a:off x="5102488" y="3155420"/>
            <a:ext cx="709800" cy="385064"/>
          </a:xfrm>
          <a:prstGeom prst="rect">
            <a:avLst/>
          </a:prstGeom>
          <a:noFill/>
          <a:ln>
            <a:noFill/>
          </a:ln>
        </p:spPr>
      </p:pic>
      <p:pic>
        <p:nvPicPr>
          <p:cNvPr id="1054" name="Shape 1054"/>
          <p:cNvPicPr preferRelativeResize="0"/>
          <p:nvPr/>
        </p:nvPicPr>
        <p:blipFill>
          <a:blip r:embed="rId64">
            <a:alphaModFix/>
          </a:blip>
          <a:stretch>
            <a:fillRect/>
          </a:stretch>
        </p:blipFill>
        <p:spPr>
          <a:xfrm>
            <a:off x="7614450" y="1282700"/>
            <a:ext cx="709800" cy="233713"/>
          </a:xfrm>
          <a:prstGeom prst="rect">
            <a:avLst/>
          </a:prstGeom>
          <a:noFill/>
          <a:ln>
            <a:noFill/>
          </a:ln>
        </p:spPr>
      </p:pic>
      <p:pic>
        <p:nvPicPr>
          <p:cNvPr id="1055" name="Shape 1055"/>
          <p:cNvPicPr preferRelativeResize="0"/>
          <p:nvPr/>
        </p:nvPicPr>
        <p:blipFill>
          <a:blip r:embed="rId65">
            <a:alphaModFix/>
          </a:blip>
          <a:stretch>
            <a:fillRect/>
          </a:stretch>
        </p:blipFill>
        <p:spPr>
          <a:xfrm>
            <a:off x="6365100" y="3784675"/>
            <a:ext cx="385200" cy="385200"/>
          </a:xfrm>
          <a:prstGeom prst="rect">
            <a:avLst/>
          </a:prstGeom>
          <a:noFill/>
          <a:ln>
            <a:noFill/>
          </a:ln>
        </p:spPr>
      </p:pic>
      <p:pic>
        <p:nvPicPr>
          <p:cNvPr id="1056" name="Shape 1056"/>
          <p:cNvPicPr preferRelativeResize="0"/>
          <p:nvPr/>
        </p:nvPicPr>
        <p:blipFill>
          <a:blip r:embed="rId66">
            <a:alphaModFix/>
          </a:blip>
          <a:stretch>
            <a:fillRect/>
          </a:stretch>
        </p:blipFill>
        <p:spPr>
          <a:xfrm>
            <a:off x="4046400" y="4023340"/>
            <a:ext cx="267300" cy="268357"/>
          </a:xfrm>
          <a:prstGeom prst="rect">
            <a:avLst/>
          </a:prstGeom>
          <a:noFill/>
          <a:ln>
            <a:noFill/>
          </a:ln>
        </p:spPr>
      </p:pic>
      <p:pic>
        <p:nvPicPr>
          <p:cNvPr id="1057" name="Shape 1057"/>
          <p:cNvPicPr preferRelativeResize="0"/>
          <p:nvPr/>
        </p:nvPicPr>
        <p:blipFill>
          <a:blip r:embed="rId67">
            <a:alphaModFix/>
          </a:blip>
          <a:stretch>
            <a:fillRect/>
          </a:stretch>
        </p:blipFill>
        <p:spPr>
          <a:xfrm>
            <a:off x="1618850" y="2628088"/>
            <a:ext cx="854400" cy="186900"/>
          </a:xfrm>
          <a:prstGeom prst="rect">
            <a:avLst/>
          </a:prstGeom>
          <a:noFill/>
          <a:ln>
            <a:noFill/>
          </a:ln>
        </p:spPr>
      </p:pic>
      <p:pic>
        <p:nvPicPr>
          <p:cNvPr id="1058" name="Shape 1058"/>
          <p:cNvPicPr preferRelativeResize="0"/>
          <p:nvPr/>
        </p:nvPicPr>
        <p:blipFill>
          <a:blip r:embed="rId68">
            <a:alphaModFix/>
          </a:blip>
          <a:stretch>
            <a:fillRect/>
          </a:stretch>
        </p:blipFill>
        <p:spPr>
          <a:xfrm>
            <a:off x="2138200" y="1371425"/>
            <a:ext cx="344400" cy="344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Shape 1063"/>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Platform Beneath All Abstractions</a:t>
            </a:r>
            <a:endParaRPr/>
          </a:p>
        </p:txBody>
      </p:sp>
      <p:sp>
        <p:nvSpPr>
          <p:cNvPr id="1064" name="Shape 1064"/>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PCF Overview</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Shape 1069"/>
          <p:cNvSpPr txBox="1">
            <a:spLocks noGrp="1"/>
          </p:cNvSpPr>
          <p:nvPr>
            <p:ph type="title"/>
          </p:nvPr>
        </p:nvSpPr>
        <p:spPr>
          <a:xfrm>
            <a:off x="192475" y="151275"/>
            <a:ext cx="8663100" cy="3939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253E"/>
              </a:buClr>
              <a:buFont typeface="Proxima Nova"/>
              <a:buNone/>
            </a:pPr>
            <a:r>
              <a:rPr lang="en" sz="2400"/>
              <a:t>Cloud Foundry BOSH</a:t>
            </a:r>
            <a:endParaRPr/>
          </a:p>
        </p:txBody>
      </p:sp>
      <p:sp>
        <p:nvSpPr>
          <p:cNvPr id="1070" name="Shape 1070"/>
          <p:cNvSpPr txBox="1"/>
          <p:nvPr/>
        </p:nvSpPr>
        <p:spPr>
          <a:xfrm>
            <a:off x="938838" y="919946"/>
            <a:ext cx="3400800" cy="1704300"/>
          </a:xfrm>
          <a:prstGeom prst="rect">
            <a:avLst/>
          </a:prstGeom>
          <a:noFill/>
          <a:ln>
            <a:noFill/>
          </a:ln>
        </p:spPr>
        <p:txBody>
          <a:bodyPr spcFirstLastPara="1" wrap="square" lIns="91400" tIns="91400" rIns="91400" bIns="91400" anchor="t" anchorCtr="0">
            <a:noAutofit/>
          </a:bodyPr>
          <a:lstStyle/>
          <a:p>
            <a:pPr marL="0" marR="0" lvl="0" indent="0" rtl="0">
              <a:lnSpc>
                <a:spcPct val="100000"/>
              </a:lnSpc>
              <a:spcBef>
                <a:spcPts val="0"/>
              </a:spcBef>
              <a:spcAft>
                <a:spcPts val="0"/>
              </a:spcAft>
              <a:buClr>
                <a:srgbClr val="434343"/>
              </a:buClr>
              <a:buFont typeface="Proxima Nova"/>
              <a:buNone/>
            </a:pPr>
            <a:r>
              <a:rPr lang="en" sz="1800">
                <a:solidFill>
                  <a:schemeClr val="dk1"/>
                </a:solidFill>
                <a:latin typeface="Proxima Nova"/>
                <a:ea typeface="Proxima Nova"/>
                <a:cs typeface="Proxima Nova"/>
                <a:sym typeface="Proxima Nova"/>
              </a:rPr>
              <a:t>An open source tool chain </a:t>
            </a:r>
            <a:br>
              <a:rPr lang="en" sz="1800">
                <a:solidFill>
                  <a:schemeClr val="dk1"/>
                </a:solidFill>
                <a:latin typeface="Proxima Nova"/>
                <a:ea typeface="Proxima Nova"/>
                <a:cs typeface="Proxima Nova"/>
                <a:sym typeface="Proxima Nova"/>
              </a:rPr>
            </a:br>
            <a:r>
              <a:rPr lang="en" sz="1800">
                <a:solidFill>
                  <a:schemeClr val="dk1"/>
                </a:solidFill>
                <a:latin typeface="Proxima Nova"/>
                <a:ea typeface="Proxima Nova"/>
                <a:cs typeface="Proxima Nova"/>
                <a:sym typeface="Proxima Nova"/>
              </a:rPr>
              <a:t>for release engineering, deployment, and lifecycle management of large scale distributed services.</a:t>
            </a:r>
            <a:endParaRPr sz="1800">
              <a:solidFill>
                <a:schemeClr val="dk1"/>
              </a:solidFill>
            </a:endParaRPr>
          </a:p>
          <a:p>
            <a:pPr marL="0" marR="0" lvl="0" indent="0" rtl="0">
              <a:lnSpc>
                <a:spcPct val="100000"/>
              </a:lnSpc>
              <a:spcBef>
                <a:spcPts val="0"/>
              </a:spcBef>
              <a:spcAft>
                <a:spcPts val="0"/>
              </a:spcAft>
              <a:buClr>
                <a:srgbClr val="000000"/>
              </a:buClr>
              <a:buFont typeface="Arial"/>
              <a:buNone/>
            </a:pPr>
            <a:endParaRPr sz="2200" b="0" i="0" u="none" strike="noStrike" cap="none">
              <a:solidFill>
                <a:schemeClr val="dk1"/>
              </a:solidFill>
              <a:latin typeface="Proxima Nova"/>
              <a:ea typeface="Proxima Nova"/>
              <a:cs typeface="Proxima Nova"/>
              <a:sym typeface="Proxima Nova"/>
            </a:endParaRPr>
          </a:p>
          <a:p>
            <a:pPr marL="0" marR="0" lvl="0" indent="0" rtl="0">
              <a:lnSpc>
                <a:spcPct val="100000"/>
              </a:lnSpc>
              <a:spcBef>
                <a:spcPts val="0"/>
              </a:spcBef>
              <a:spcAft>
                <a:spcPts val="0"/>
              </a:spcAft>
              <a:buClr>
                <a:srgbClr val="1AB9A5"/>
              </a:buClr>
              <a:buFont typeface="Proxima Nova"/>
              <a:buNone/>
            </a:pPr>
            <a:endParaRPr sz="2200">
              <a:solidFill>
                <a:schemeClr val="dk1"/>
              </a:solidFill>
            </a:endParaRPr>
          </a:p>
        </p:txBody>
      </p:sp>
      <p:pic>
        <p:nvPicPr>
          <p:cNvPr id="1071" name="Shape 1071"/>
          <p:cNvPicPr preferRelativeResize="0"/>
          <p:nvPr/>
        </p:nvPicPr>
        <p:blipFill rotWithShape="1">
          <a:blip r:embed="rId3">
            <a:alphaModFix/>
          </a:blip>
          <a:srcRect/>
          <a:stretch/>
        </p:blipFill>
        <p:spPr>
          <a:xfrm>
            <a:off x="1033375" y="2650909"/>
            <a:ext cx="2715600" cy="1862700"/>
          </a:xfrm>
          <a:prstGeom prst="rect">
            <a:avLst/>
          </a:prstGeom>
          <a:noFill/>
          <a:ln>
            <a:noFill/>
          </a:ln>
          <a:effectLst>
            <a:outerShdw blurRad="71438" dist="9525" dir="5400000" algn="bl" rotWithShape="0">
              <a:srgbClr val="000000">
                <a:alpha val="50000"/>
              </a:srgbClr>
            </a:outerShdw>
          </a:effectLst>
        </p:spPr>
      </p:pic>
      <p:sp>
        <p:nvSpPr>
          <p:cNvPr id="1072" name="Shape 1072"/>
          <p:cNvSpPr txBox="1">
            <a:spLocks noGrp="1"/>
          </p:cNvSpPr>
          <p:nvPr>
            <p:ph type="body" idx="2"/>
          </p:nvPr>
        </p:nvSpPr>
        <p:spPr>
          <a:xfrm>
            <a:off x="4750000" y="900400"/>
            <a:ext cx="4112100" cy="3769500"/>
          </a:xfrm>
          <a:prstGeom prst="rect">
            <a:avLst/>
          </a:prstGeom>
        </p:spPr>
        <p:txBody>
          <a:bodyPr spcFirstLastPara="1" wrap="square" lIns="91425" tIns="91425" rIns="91425" bIns="91425" anchor="t" anchorCtr="0">
            <a:noAutofit/>
          </a:bodyPr>
          <a:lstStyle/>
          <a:p>
            <a:pPr marL="140368" lvl="0" indent="-153068" rtl="0">
              <a:lnSpc>
                <a:spcPct val="100000"/>
              </a:lnSpc>
              <a:spcBef>
                <a:spcPts val="800"/>
              </a:spcBef>
              <a:spcAft>
                <a:spcPts val="0"/>
              </a:spcAft>
              <a:buClr>
                <a:schemeClr val="folHlink"/>
              </a:buClr>
              <a:buSzPts val="1800"/>
              <a:buFont typeface="Arial"/>
              <a:buChar char="•"/>
            </a:pPr>
            <a:r>
              <a:rPr lang="en" sz="1800">
                <a:solidFill>
                  <a:schemeClr val="folHlink"/>
                </a:solidFill>
              </a:rPr>
              <a:t>Packaging w/ embedded OS</a:t>
            </a:r>
            <a:endParaRPr sz="1800">
              <a:solidFill>
                <a:schemeClr val="folHlink"/>
              </a:solidFill>
              <a:latin typeface="Arial"/>
              <a:ea typeface="Arial"/>
              <a:cs typeface="Arial"/>
              <a:sym typeface="Arial"/>
            </a:endParaRPr>
          </a:p>
          <a:p>
            <a:pPr marL="140368" lvl="0" indent="-153068" rtl="0">
              <a:lnSpc>
                <a:spcPct val="100000"/>
              </a:lnSpc>
              <a:spcBef>
                <a:spcPts val="800"/>
              </a:spcBef>
              <a:spcAft>
                <a:spcPts val="0"/>
              </a:spcAft>
              <a:buClr>
                <a:schemeClr val="folHlink"/>
              </a:buClr>
              <a:buSzPts val="1800"/>
              <a:buFont typeface="Arial"/>
              <a:buChar char="•"/>
            </a:pPr>
            <a:r>
              <a:rPr lang="en" sz="1800">
                <a:solidFill>
                  <a:schemeClr val="folHlink"/>
                </a:solidFill>
              </a:rPr>
              <a:t>Server provisioning on any IaaS</a:t>
            </a:r>
            <a:endParaRPr sz="1800">
              <a:solidFill>
                <a:schemeClr val="folHlink"/>
              </a:solidFill>
            </a:endParaRPr>
          </a:p>
          <a:p>
            <a:pPr marL="140368" lvl="0" indent="-153068" rtl="0">
              <a:lnSpc>
                <a:spcPct val="100000"/>
              </a:lnSpc>
              <a:spcBef>
                <a:spcPts val="800"/>
              </a:spcBef>
              <a:spcAft>
                <a:spcPts val="0"/>
              </a:spcAft>
              <a:buClr>
                <a:schemeClr val="folHlink"/>
              </a:buClr>
              <a:buSzPts val="1800"/>
              <a:buFont typeface="Arial"/>
              <a:buChar char="•"/>
            </a:pPr>
            <a:r>
              <a:rPr lang="en" sz="1800">
                <a:solidFill>
                  <a:schemeClr val="folHlink"/>
                </a:solidFill>
              </a:rPr>
              <a:t>Software deployment across clusters</a:t>
            </a:r>
            <a:endParaRPr sz="1800">
              <a:solidFill>
                <a:schemeClr val="folHlink"/>
              </a:solidFill>
            </a:endParaRPr>
          </a:p>
          <a:p>
            <a:pPr marL="140368" lvl="0" indent="-153068" rtl="0">
              <a:lnSpc>
                <a:spcPct val="100000"/>
              </a:lnSpc>
              <a:spcBef>
                <a:spcPts val="800"/>
              </a:spcBef>
              <a:spcAft>
                <a:spcPts val="0"/>
              </a:spcAft>
              <a:buClr>
                <a:schemeClr val="folHlink"/>
              </a:buClr>
              <a:buSzPts val="1800"/>
              <a:buFont typeface="Arial"/>
              <a:buChar char="•"/>
            </a:pPr>
            <a:r>
              <a:rPr lang="en" sz="1800">
                <a:solidFill>
                  <a:schemeClr val="folHlink"/>
                </a:solidFill>
              </a:rPr>
              <a:t>Health monitoring (server AND processes)</a:t>
            </a:r>
            <a:endParaRPr sz="1800">
              <a:solidFill>
                <a:schemeClr val="folHlink"/>
              </a:solidFill>
            </a:endParaRPr>
          </a:p>
          <a:p>
            <a:pPr marL="140368" lvl="0" indent="-153068" rtl="0">
              <a:lnSpc>
                <a:spcPct val="100000"/>
              </a:lnSpc>
              <a:spcBef>
                <a:spcPts val="800"/>
              </a:spcBef>
              <a:spcAft>
                <a:spcPts val="0"/>
              </a:spcAft>
              <a:buClr>
                <a:schemeClr val="folHlink"/>
              </a:buClr>
              <a:buSzPts val="1800"/>
              <a:buFont typeface="Arial"/>
              <a:buChar char="•"/>
            </a:pPr>
            <a:r>
              <a:rPr lang="en" sz="1800">
                <a:solidFill>
                  <a:schemeClr val="folHlink"/>
                </a:solidFill>
              </a:rPr>
              <a:t>Service state monitoring</a:t>
            </a:r>
            <a:endParaRPr sz="1800">
              <a:solidFill>
                <a:schemeClr val="folHlink"/>
              </a:solidFill>
            </a:endParaRPr>
          </a:p>
          <a:p>
            <a:pPr marL="140368" lvl="0" indent="-153068" rtl="0">
              <a:lnSpc>
                <a:spcPct val="100000"/>
              </a:lnSpc>
              <a:spcBef>
                <a:spcPts val="800"/>
              </a:spcBef>
              <a:spcAft>
                <a:spcPts val="0"/>
              </a:spcAft>
              <a:buClr>
                <a:schemeClr val="folHlink"/>
              </a:buClr>
              <a:buSzPts val="1800"/>
              <a:buFont typeface="Arial"/>
              <a:buChar char="•"/>
            </a:pPr>
            <a:r>
              <a:rPr lang="en" sz="1800">
                <a:solidFill>
                  <a:schemeClr val="folHlink"/>
                </a:solidFill>
              </a:rPr>
              <a:t>Self-healing w/ Resurrector</a:t>
            </a:r>
            <a:endParaRPr sz="1800">
              <a:solidFill>
                <a:schemeClr val="folHlink"/>
              </a:solidFill>
            </a:endParaRPr>
          </a:p>
          <a:p>
            <a:pPr marL="140368" lvl="0" indent="-153068" rtl="0">
              <a:lnSpc>
                <a:spcPct val="100000"/>
              </a:lnSpc>
              <a:spcBef>
                <a:spcPts val="800"/>
              </a:spcBef>
              <a:spcAft>
                <a:spcPts val="0"/>
              </a:spcAft>
              <a:buClr>
                <a:schemeClr val="folHlink"/>
              </a:buClr>
              <a:buSzPts val="1800"/>
              <a:buFont typeface="Arial"/>
              <a:buChar char="•"/>
            </a:pPr>
            <a:r>
              <a:rPr lang="en" sz="1800">
                <a:solidFill>
                  <a:schemeClr val="folHlink"/>
                </a:solidFill>
              </a:rPr>
              <a:t>Storage management</a:t>
            </a:r>
            <a:endParaRPr sz="1800">
              <a:solidFill>
                <a:schemeClr val="folHlink"/>
              </a:solidFill>
            </a:endParaRPr>
          </a:p>
          <a:p>
            <a:pPr marL="140368" lvl="0" indent="-153068" rtl="0">
              <a:lnSpc>
                <a:spcPct val="100000"/>
              </a:lnSpc>
              <a:spcBef>
                <a:spcPts val="800"/>
              </a:spcBef>
              <a:spcAft>
                <a:spcPts val="800"/>
              </a:spcAft>
              <a:buClr>
                <a:schemeClr val="folHlink"/>
              </a:buClr>
              <a:buSzPts val="1800"/>
              <a:buFont typeface="Arial"/>
              <a:buChar char="•"/>
            </a:pPr>
            <a:r>
              <a:rPr lang="en" sz="1800">
                <a:solidFill>
                  <a:schemeClr val="folHlink"/>
                </a:solidFill>
              </a:rPr>
              <a:t>Rolling upgrades via canaries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Shape 1077"/>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a:t>Multi-Cloud with BOSH + CPI</a:t>
            </a:r>
            <a:endParaRPr/>
          </a:p>
          <a:p>
            <a:pPr marL="0" lvl="0" indent="0" rtl="0">
              <a:spcBef>
                <a:spcPts val="0"/>
              </a:spcBef>
              <a:spcAft>
                <a:spcPts val="0"/>
              </a:spcAft>
              <a:buNone/>
            </a:pPr>
            <a:endParaRPr/>
          </a:p>
        </p:txBody>
      </p:sp>
      <p:pic>
        <p:nvPicPr>
          <p:cNvPr id="1078" name="Shape 1078" descr="PIV_WP_Unlocking_Ops_Efficiency_1f1_Diagram C.png"/>
          <p:cNvPicPr preferRelativeResize="0"/>
          <p:nvPr/>
        </p:nvPicPr>
        <p:blipFill>
          <a:blip r:embed="rId3">
            <a:alphaModFix/>
          </a:blip>
          <a:stretch>
            <a:fillRect/>
          </a:stretch>
        </p:blipFill>
        <p:spPr>
          <a:xfrm>
            <a:off x="593975" y="1424330"/>
            <a:ext cx="3366441" cy="1541889"/>
          </a:xfrm>
          <a:prstGeom prst="rect">
            <a:avLst/>
          </a:prstGeom>
          <a:noFill/>
          <a:ln>
            <a:noFill/>
          </a:ln>
        </p:spPr>
      </p:pic>
      <p:pic>
        <p:nvPicPr>
          <p:cNvPr id="1079" name="Shape 1079" descr="PIV_WP_Unlocking_Ops_Efficiency_1f1_Diagram D.png"/>
          <p:cNvPicPr preferRelativeResize="0"/>
          <p:nvPr/>
        </p:nvPicPr>
        <p:blipFill>
          <a:blip r:embed="rId4">
            <a:alphaModFix/>
          </a:blip>
          <a:stretch>
            <a:fillRect/>
          </a:stretch>
        </p:blipFill>
        <p:spPr>
          <a:xfrm>
            <a:off x="4971962" y="790625"/>
            <a:ext cx="3583836" cy="2199700"/>
          </a:xfrm>
          <a:prstGeom prst="rect">
            <a:avLst/>
          </a:prstGeom>
          <a:noFill/>
          <a:ln>
            <a:noFill/>
          </a:ln>
        </p:spPr>
      </p:pic>
      <p:sp>
        <p:nvSpPr>
          <p:cNvPr id="1080" name="Shape 1080"/>
          <p:cNvSpPr/>
          <p:nvPr/>
        </p:nvSpPr>
        <p:spPr>
          <a:xfrm>
            <a:off x="4304150" y="3625350"/>
            <a:ext cx="346800" cy="3162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081" name="Shape 1081"/>
          <p:cNvGrpSpPr/>
          <p:nvPr/>
        </p:nvGrpSpPr>
        <p:grpSpPr>
          <a:xfrm>
            <a:off x="907421" y="3739797"/>
            <a:ext cx="7406124" cy="651921"/>
            <a:chOff x="989602" y="4249954"/>
            <a:chExt cx="8004024" cy="704551"/>
          </a:xfrm>
        </p:grpSpPr>
        <p:pic>
          <p:nvPicPr>
            <p:cNvPr id="1082" name="Shape 1082"/>
            <p:cNvPicPr preferRelativeResize="0"/>
            <p:nvPr/>
          </p:nvPicPr>
          <p:blipFill rotWithShape="1">
            <a:blip r:embed="rId5">
              <a:alphaModFix/>
            </a:blip>
            <a:srcRect t="17725" b="17725"/>
            <a:stretch/>
          </p:blipFill>
          <p:spPr>
            <a:xfrm>
              <a:off x="4099876" y="4348856"/>
              <a:ext cx="1152000" cy="557700"/>
            </a:xfrm>
            <a:prstGeom prst="rect">
              <a:avLst/>
            </a:prstGeom>
            <a:noFill/>
            <a:ln>
              <a:noFill/>
            </a:ln>
          </p:spPr>
        </p:pic>
        <p:grpSp>
          <p:nvGrpSpPr>
            <p:cNvPr id="1083" name="Shape 1083"/>
            <p:cNvGrpSpPr/>
            <p:nvPr/>
          </p:nvGrpSpPr>
          <p:grpSpPr>
            <a:xfrm>
              <a:off x="2554609" y="4249954"/>
              <a:ext cx="1098739" cy="530171"/>
              <a:chOff x="238125" y="1143250"/>
              <a:chExt cx="7097800" cy="3424875"/>
            </a:xfrm>
          </p:grpSpPr>
          <p:sp>
            <p:nvSpPr>
              <p:cNvPr id="1084" name="Shape 1084"/>
              <p:cNvSpPr/>
              <p:nvPr/>
            </p:nvSpPr>
            <p:spPr>
              <a:xfrm>
                <a:off x="7087875" y="4117200"/>
                <a:ext cx="248050" cy="211400"/>
              </a:xfrm>
              <a:custGeom>
                <a:avLst/>
                <a:gdLst/>
                <a:ahLst/>
                <a:cxnLst/>
                <a:rect l="0" t="0" r="0" b="0"/>
                <a:pathLst>
                  <a:path w="9922" h="8456" extrusionOk="0">
                    <a:moveTo>
                      <a:pt x="5646" y="1043"/>
                    </a:moveTo>
                    <a:cubicBezTo>
                      <a:pt x="7280" y="1043"/>
                      <a:pt x="8857" y="2311"/>
                      <a:pt x="8857" y="4245"/>
                    </a:cubicBezTo>
                    <a:cubicBezTo>
                      <a:pt x="8857" y="5987"/>
                      <a:pt x="7453" y="7391"/>
                      <a:pt x="5711" y="7439"/>
                    </a:cubicBezTo>
                    <a:lnTo>
                      <a:pt x="5663" y="7439"/>
                    </a:lnTo>
                    <a:cubicBezTo>
                      <a:pt x="2856" y="7439"/>
                      <a:pt x="1404" y="4003"/>
                      <a:pt x="3437" y="1971"/>
                    </a:cubicBezTo>
                    <a:cubicBezTo>
                      <a:pt x="4077" y="1331"/>
                      <a:pt x="4868" y="1043"/>
                      <a:pt x="5646" y="1043"/>
                    </a:cubicBezTo>
                    <a:close/>
                    <a:moveTo>
                      <a:pt x="5628" y="0"/>
                    </a:moveTo>
                    <a:cubicBezTo>
                      <a:pt x="4584" y="0"/>
                      <a:pt x="3522" y="385"/>
                      <a:pt x="2662" y="1245"/>
                    </a:cubicBezTo>
                    <a:cubicBezTo>
                      <a:pt x="1" y="3907"/>
                      <a:pt x="1888" y="8455"/>
                      <a:pt x="5663" y="8455"/>
                    </a:cubicBezTo>
                    <a:cubicBezTo>
                      <a:pt x="7986" y="8455"/>
                      <a:pt x="9921" y="6568"/>
                      <a:pt x="9921" y="4245"/>
                    </a:cubicBezTo>
                    <a:cubicBezTo>
                      <a:pt x="9921" y="1690"/>
                      <a:pt x="7815" y="0"/>
                      <a:pt x="5628" y="0"/>
                    </a:cubicBezTo>
                    <a:close/>
                  </a:path>
                </a:pathLst>
              </a:custGeom>
              <a:solidFill>
                <a:srgbClr val="4E454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5" name="Shape 1085"/>
              <p:cNvSpPr/>
              <p:nvPr/>
            </p:nvSpPr>
            <p:spPr>
              <a:xfrm>
                <a:off x="7194350" y="4170100"/>
                <a:ext cx="78650" cy="104050"/>
              </a:xfrm>
              <a:custGeom>
                <a:avLst/>
                <a:gdLst/>
                <a:ahLst/>
                <a:cxnLst/>
                <a:rect l="0" t="0" r="0" b="0"/>
                <a:pathLst>
                  <a:path w="3146" h="4162" extrusionOk="0">
                    <a:moveTo>
                      <a:pt x="1501" y="726"/>
                    </a:moveTo>
                    <a:cubicBezTo>
                      <a:pt x="1936" y="726"/>
                      <a:pt x="2178" y="920"/>
                      <a:pt x="2178" y="1307"/>
                    </a:cubicBezTo>
                    <a:lnTo>
                      <a:pt x="2178" y="1355"/>
                    </a:lnTo>
                    <a:cubicBezTo>
                      <a:pt x="2178" y="1694"/>
                      <a:pt x="1839" y="1984"/>
                      <a:pt x="1501" y="1984"/>
                    </a:cubicBezTo>
                    <a:lnTo>
                      <a:pt x="871" y="1984"/>
                    </a:lnTo>
                    <a:lnTo>
                      <a:pt x="871" y="726"/>
                    </a:lnTo>
                    <a:close/>
                    <a:moveTo>
                      <a:pt x="0" y="0"/>
                    </a:moveTo>
                    <a:lnTo>
                      <a:pt x="0" y="4162"/>
                    </a:lnTo>
                    <a:lnTo>
                      <a:pt x="871" y="4162"/>
                    </a:lnTo>
                    <a:lnTo>
                      <a:pt x="871" y="2807"/>
                    </a:lnTo>
                    <a:lnTo>
                      <a:pt x="1404" y="2807"/>
                    </a:lnTo>
                    <a:lnTo>
                      <a:pt x="2178" y="4162"/>
                    </a:lnTo>
                    <a:lnTo>
                      <a:pt x="3146" y="4162"/>
                    </a:lnTo>
                    <a:lnTo>
                      <a:pt x="2275" y="2613"/>
                    </a:lnTo>
                    <a:cubicBezTo>
                      <a:pt x="2759" y="2420"/>
                      <a:pt x="3049" y="1887"/>
                      <a:pt x="3049" y="1355"/>
                    </a:cubicBezTo>
                    <a:cubicBezTo>
                      <a:pt x="3049" y="1016"/>
                      <a:pt x="2904" y="678"/>
                      <a:pt x="2662" y="387"/>
                    </a:cubicBezTo>
                    <a:cubicBezTo>
                      <a:pt x="2372" y="145"/>
                      <a:pt x="1984" y="0"/>
                      <a:pt x="1549" y="0"/>
                    </a:cubicBezTo>
                    <a:close/>
                  </a:path>
                </a:pathLst>
              </a:custGeom>
              <a:solidFill>
                <a:srgbClr val="4E454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6" name="Shape 1086"/>
              <p:cNvSpPr/>
              <p:nvPr/>
            </p:nvSpPr>
            <p:spPr>
              <a:xfrm>
                <a:off x="238125" y="3472050"/>
                <a:ext cx="774275" cy="873475"/>
              </a:xfrm>
              <a:custGeom>
                <a:avLst/>
                <a:gdLst/>
                <a:ahLst/>
                <a:cxnLst/>
                <a:rect l="0" t="0" r="0" b="0"/>
                <a:pathLst>
                  <a:path w="30971" h="34939" extrusionOk="0">
                    <a:moveTo>
                      <a:pt x="15437" y="6340"/>
                    </a:moveTo>
                    <a:cubicBezTo>
                      <a:pt x="20324" y="6340"/>
                      <a:pt x="23808" y="11034"/>
                      <a:pt x="23808" y="17325"/>
                    </a:cubicBezTo>
                    <a:lnTo>
                      <a:pt x="23808" y="17712"/>
                    </a:lnTo>
                    <a:cubicBezTo>
                      <a:pt x="23808" y="24003"/>
                      <a:pt x="20566" y="28696"/>
                      <a:pt x="15534" y="28696"/>
                    </a:cubicBezTo>
                    <a:cubicBezTo>
                      <a:pt x="10646" y="28648"/>
                      <a:pt x="7162" y="23906"/>
                      <a:pt x="7162" y="17615"/>
                    </a:cubicBezTo>
                    <a:lnTo>
                      <a:pt x="7162" y="17228"/>
                    </a:lnTo>
                    <a:cubicBezTo>
                      <a:pt x="7162" y="10985"/>
                      <a:pt x="10404" y="6340"/>
                      <a:pt x="15437" y="6340"/>
                    </a:cubicBezTo>
                    <a:close/>
                    <a:moveTo>
                      <a:pt x="15534" y="1"/>
                    </a:moveTo>
                    <a:cubicBezTo>
                      <a:pt x="6678" y="1"/>
                      <a:pt x="0" y="7356"/>
                      <a:pt x="0" y="17228"/>
                    </a:cubicBezTo>
                    <a:lnTo>
                      <a:pt x="0" y="17808"/>
                    </a:lnTo>
                    <a:cubicBezTo>
                      <a:pt x="0" y="27777"/>
                      <a:pt x="6533" y="34939"/>
                      <a:pt x="15437" y="34939"/>
                    </a:cubicBezTo>
                    <a:cubicBezTo>
                      <a:pt x="24292" y="34939"/>
                      <a:pt x="30970" y="27680"/>
                      <a:pt x="30970" y="17760"/>
                    </a:cubicBezTo>
                    <a:lnTo>
                      <a:pt x="30970" y="17179"/>
                    </a:lnTo>
                    <a:cubicBezTo>
                      <a:pt x="30970" y="7211"/>
                      <a:pt x="24438" y="1"/>
                      <a:pt x="15534" y="1"/>
                    </a:cubicBezTo>
                    <a:close/>
                  </a:path>
                </a:pathLst>
              </a:custGeom>
              <a:solidFill>
                <a:srgbClr val="4E454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7" name="Shape 1087"/>
              <p:cNvSpPr/>
              <p:nvPr/>
            </p:nvSpPr>
            <p:spPr>
              <a:xfrm>
                <a:off x="1114000" y="3472050"/>
                <a:ext cx="752500" cy="1096075"/>
              </a:xfrm>
              <a:custGeom>
                <a:avLst/>
                <a:gdLst/>
                <a:ahLst/>
                <a:cxnLst/>
                <a:rect l="0" t="0" r="0" b="0"/>
                <a:pathLst>
                  <a:path w="30100" h="43843" extrusionOk="0">
                    <a:moveTo>
                      <a:pt x="15050" y="6340"/>
                    </a:moveTo>
                    <a:cubicBezTo>
                      <a:pt x="19357" y="6340"/>
                      <a:pt x="22841" y="10501"/>
                      <a:pt x="22841" y="17228"/>
                    </a:cubicBezTo>
                    <a:lnTo>
                      <a:pt x="22841" y="17760"/>
                    </a:lnTo>
                    <a:cubicBezTo>
                      <a:pt x="22841" y="24486"/>
                      <a:pt x="19405" y="28551"/>
                      <a:pt x="15050" y="28551"/>
                    </a:cubicBezTo>
                    <a:cubicBezTo>
                      <a:pt x="10646" y="28551"/>
                      <a:pt x="7065" y="24341"/>
                      <a:pt x="7065" y="17760"/>
                    </a:cubicBezTo>
                    <a:lnTo>
                      <a:pt x="7065" y="17131"/>
                    </a:lnTo>
                    <a:cubicBezTo>
                      <a:pt x="7065" y="10550"/>
                      <a:pt x="10743" y="6340"/>
                      <a:pt x="15050" y="6340"/>
                    </a:cubicBezTo>
                    <a:close/>
                    <a:moveTo>
                      <a:pt x="16986" y="1"/>
                    </a:moveTo>
                    <a:cubicBezTo>
                      <a:pt x="12146" y="1"/>
                      <a:pt x="9243" y="2807"/>
                      <a:pt x="7162" y="6049"/>
                    </a:cubicBezTo>
                    <a:lnTo>
                      <a:pt x="7162" y="630"/>
                    </a:lnTo>
                    <a:lnTo>
                      <a:pt x="0" y="630"/>
                    </a:lnTo>
                    <a:lnTo>
                      <a:pt x="0" y="43843"/>
                    </a:lnTo>
                    <a:lnTo>
                      <a:pt x="7162" y="43843"/>
                    </a:lnTo>
                    <a:lnTo>
                      <a:pt x="7162" y="29180"/>
                    </a:lnTo>
                    <a:cubicBezTo>
                      <a:pt x="9195" y="32181"/>
                      <a:pt x="12098" y="34891"/>
                      <a:pt x="16986" y="34891"/>
                    </a:cubicBezTo>
                    <a:cubicBezTo>
                      <a:pt x="23809" y="34891"/>
                      <a:pt x="30100" y="29180"/>
                      <a:pt x="30100" y="17905"/>
                    </a:cubicBezTo>
                    <a:lnTo>
                      <a:pt x="30100" y="16986"/>
                    </a:lnTo>
                    <a:cubicBezTo>
                      <a:pt x="30100" y="5614"/>
                      <a:pt x="23760" y="1"/>
                      <a:pt x="16986" y="1"/>
                    </a:cubicBezTo>
                    <a:close/>
                  </a:path>
                </a:pathLst>
              </a:custGeom>
              <a:solidFill>
                <a:srgbClr val="4E454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8" name="Shape 1088"/>
              <p:cNvSpPr/>
              <p:nvPr/>
            </p:nvSpPr>
            <p:spPr>
              <a:xfrm>
                <a:off x="1963250" y="3472050"/>
                <a:ext cx="707750" cy="873575"/>
              </a:xfrm>
              <a:custGeom>
                <a:avLst/>
                <a:gdLst/>
                <a:ahLst/>
                <a:cxnLst/>
                <a:rect l="0" t="0" r="0" b="0"/>
                <a:pathLst>
                  <a:path w="28310" h="34943" extrusionOk="0">
                    <a:moveTo>
                      <a:pt x="14373" y="6001"/>
                    </a:moveTo>
                    <a:cubicBezTo>
                      <a:pt x="18535" y="6001"/>
                      <a:pt x="20954" y="9872"/>
                      <a:pt x="21341" y="15195"/>
                    </a:cubicBezTo>
                    <a:lnTo>
                      <a:pt x="7114" y="15195"/>
                    </a:lnTo>
                    <a:cubicBezTo>
                      <a:pt x="7647" y="9485"/>
                      <a:pt x="10453" y="6001"/>
                      <a:pt x="14373" y="6001"/>
                    </a:cubicBezTo>
                    <a:close/>
                    <a:moveTo>
                      <a:pt x="14373" y="1"/>
                    </a:moveTo>
                    <a:cubicBezTo>
                      <a:pt x="6098" y="1"/>
                      <a:pt x="1" y="7259"/>
                      <a:pt x="1" y="17325"/>
                    </a:cubicBezTo>
                    <a:lnTo>
                      <a:pt x="1" y="17808"/>
                    </a:lnTo>
                    <a:cubicBezTo>
                      <a:pt x="1" y="28358"/>
                      <a:pt x="6727" y="34939"/>
                      <a:pt x="15389" y="34939"/>
                    </a:cubicBezTo>
                    <a:cubicBezTo>
                      <a:pt x="15497" y="34941"/>
                      <a:pt x="15604" y="34942"/>
                      <a:pt x="15712" y="34942"/>
                    </a:cubicBezTo>
                    <a:cubicBezTo>
                      <a:pt x="20095" y="34942"/>
                      <a:pt x="24268" y="33020"/>
                      <a:pt x="27197" y="29761"/>
                    </a:cubicBezTo>
                    <a:lnTo>
                      <a:pt x="23422" y="25309"/>
                    </a:lnTo>
                    <a:cubicBezTo>
                      <a:pt x="21196" y="27487"/>
                      <a:pt x="18873" y="28842"/>
                      <a:pt x="15680" y="28842"/>
                    </a:cubicBezTo>
                    <a:cubicBezTo>
                      <a:pt x="11324" y="28842"/>
                      <a:pt x="7840" y="25841"/>
                      <a:pt x="7163" y="20180"/>
                    </a:cubicBezTo>
                    <a:lnTo>
                      <a:pt x="28261" y="20180"/>
                    </a:lnTo>
                    <a:cubicBezTo>
                      <a:pt x="28310" y="19163"/>
                      <a:pt x="28310" y="18147"/>
                      <a:pt x="28310" y="17712"/>
                    </a:cubicBezTo>
                    <a:cubicBezTo>
                      <a:pt x="28310" y="7598"/>
                      <a:pt x="23471" y="1"/>
                      <a:pt x="14373" y="1"/>
                    </a:cubicBezTo>
                    <a:close/>
                  </a:path>
                </a:pathLst>
              </a:custGeom>
              <a:solidFill>
                <a:srgbClr val="4E454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9" name="Shape 1089"/>
              <p:cNvSpPr/>
              <p:nvPr/>
            </p:nvSpPr>
            <p:spPr>
              <a:xfrm>
                <a:off x="2788325" y="3472050"/>
                <a:ext cx="669025" cy="856550"/>
              </a:xfrm>
              <a:custGeom>
                <a:avLst/>
                <a:gdLst/>
                <a:ahLst/>
                <a:cxnLst/>
                <a:rect l="0" t="0" r="0" b="0"/>
                <a:pathLst>
                  <a:path w="26761" h="34262" extrusionOk="0">
                    <a:moveTo>
                      <a:pt x="16405" y="1"/>
                    </a:moveTo>
                    <a:cubicBezTo>
                      <a:pt x="11808" y="1"/>
                      <a:pt x="9098" y="2614"/>
                      <a:pt x="7211" y="5566"/>
                    </a:cubicBezTo>
                    <a:lnTo>
                      <a:pt x="7211" y="630"/>
                    </a:lnTo>
                    <a:lnTo>
                      <a:pt x="1" y="630"/>
                    </a:lnTo>
                    <a:lnTo>
                      <a:pt x="1" y="34261"/>
                    </a:lnTo>
                    <a:lnTo>
                      <a:pt x="7211" y="34261"/>
                    </a:lnTo>
                    <a:lnTo>
                      <a:pt x="7211" y="13889"/>
                    </a:lnTo>
                    <a:cubicBezTo>
                      <a:pt x="7211" y="9243"/>
                      <a:pt x="9776" y="6437"/>
                      <a:pt x="13550" y="6437"/>
                    </a:cubicBezTo>
                    <a:cubicBezTo>
                      <a:pt x="17276" y="6437"/>
                      <a:pt x="19599" y="9050"/>
                      <a:pt x="19599" y="13744"/>
                    </a:cubicBezTo>
                    <a:lnTo>
                      <a:pt x="19599" y="34261"/>
                    </a:lnTo>
                    <a:lnTo>
                      <a:pt x="26761" y="34261"/>
                    </a:lnTo>
                    <a:lnTo>
                      <a:pt x="26761" y="11711"/>
                    </a:lnTo>
                    <a:cubicBezTo>
                      <a:pt x="26761" y="4549"/>
                      <a:pt x="22890" y="1"/>
                      <a:pt x="16405" y="1"/>
                    </a:cubicBezTo>
                    <a:close/>
                  </a:path>
                </a:pathLst>
              </a:custGeom>
              <a:solidFill>
                <a:srgbClr val="4E454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0" name="Shape 1090"/>
              <p:cNvSpPr/>
              <p:nvPr/>
            </p:nvSpPr>
            <p:spPr>
              <a:xfrm>
                <a:off x="3579525" y="3474475"/>
                <a:ext cx="600075" cy="869850"/>
              </a:xfrm>
              <a:custGeom>
                <a:avLst/>
                <a:gdLst/>
                <a:ahLst/>
                <a:cxnLst/>
                <a:rect l="0" t="0" r="0" b="0"/>
                <a:pathLst>
                  <a:path w="24003" h="34794" extrusionOk="0">
                    <a:moveTo>
                      <a:pt x="12631" y="0"/>
                    </a:moveTo>
                    <a:cubicBezTo>
                      <a:pt x="6340" y="0"/>
                      <a:pt x="1501" y="3823"/>
                      <a:pt x="1501" y="9824"/>
                    </a:cubicBezTo>
                    <a:lnTo>
                      <a:pt x="1501" y="9969"/>
                    </a:lnTo>
                    <a:cubicBezTo>
                      <a:pt x="1501" y="15486"/>
                      <a:pt x="5711" y="17760"/>
                      <a:pt x="10695" y="19937"/>
                    </a:cubicBezTo>
                    <a:cubicBezTo>
                      <a:pt x="14711" y="21631"/>
                      <a:pt x="17325" y="22696"/>
                      <a:pt x="17325" y="25115"/>
                    </a:cubicBezTo>
                    <a:lnTo>
                      <a:pt x="17325" y="25164"/>
                    </a:lnTo>
                    <a:cubicBezTo>
                      <a:pt x="17325" y="27293"/>
                      <a:pt x="15582" y="28890"/>
                      <a:pt x="12631" y="28890"/>
                    </a:cubicBezTo>
                    <a:cubicBezTo>
                      <a:pt x="9630" y="28890"/>
                      <a:pt x="6388" y="27390"/>
                      <a:pt x="3339" y="24922"/>
                    </a:cubicBezTo>
                    <a:lnTo>
                      <a:pt x="0" y="30100"/>
                    </a:lnTo>
                    <a:cubicBezTo>
                      <a:pt x="3485" y="33051"/>
                      <a:pt x="7937" y="34697"/>
                      <a:pt x="12485" y="34794"/>
                    </a:cubicBezTo>
                    <a:cubicBezTo>
                      <a:pt x="18970" y="34794"/>
                      <a:pt x="24003" y="31164"/>
                      <a:pt x="24003" y="24583"/>
                    </a:cubicBezTo>
                    <a:lnTo>
                      <a:pt x="24003" y="24535"/>
                    </a:lnTo>
                    <a:cubicBezTo>
                      <a:pt x="24003" y="19260"/>
                      <a:pt x="20083" y="16840"/>
                      <a:pt x="14857" y="14469"/>
                    </a:cubicBezTo>
                    <a:cubicBezTo>
                      <a:pt x="10937" y="12727"/>
                      <a:pt x="8275" y="11566"/>
                      <a:pt x="8275" y="9340"/>
                    </a:cubicBezTo>
                    <a:lnTo>
                      <a:pt x="8275" y="9195"/>
                    </a:lnTo>
                    <a:cubicBezTo>
                      <a:pt x="8275" y="7404"/>
                      <a:pt x="9824" y="5904"/>
                      <a:pt x="12485" y="5904"/>
                    </a:cubicBezTo>
                    <a:cubicBezTo>
                      <a:pt x="15147" y="5904"/>
                      <a:pt x="17954" y="7162"/>
                      <a:pt x="20470" y="8904"/>
                    </a:cubicBezTo>
                    <a:lnTo>
                      <a:pt x="23519" y="3630"/>
                    </a:lnTo>
                    <a:cubicBezTo>
                      <a:pt x="20325" y="1355"/>
                      <a:pt x="16550" y="49"/>
                      <a:pt x="12631" y="0"/>
                    </a:cubicBezTo>
                    <a:close/>
                  </a:path>
                </a:pathLst>
              </a:custGeom>
              <a:solidFill>
                <a:srgbClr val="4E454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1" name="Shape 1091"/>
              <p:cNvSpPr/>
              <p:nvPr/>
            </p:nvSpPr>
            <p:spPr>
              <a:xfrm>
                <a:off x="4276350" y="3260350"/>
                <a:ext cx="459750" cy="1080425"/>
              </a:xfrm>
              <a:custGeom>
                <a:avLst/>
                <a:gdLst/>
                <a:ahLst/>
                <a:cxnLst/>
                <a:rect l="0" t="0" r="0" b="0"/>
                <a:pathLst>
                  <a:path w="18390" h="43217" extrusionOk="0">
                    <a:moveTo>
                      <a:pt x="3679" y="0"/>
                    </a:moveTo>
                    <a:lnTo>
                      <a:pt x="3679" y="9098"/>
                    </a:lnTo>
                    <a:lnTo>
                      <a:pt x="1" y="9098"/>
                    </a:lnTo>
                    <a:lnTo>
                      <a:pt x="1211" y="15243"/>
                    </a:lnTo>
                    <a:lnTo>
                      <a:pt x="3679" y="15243"/>
                    </a:lnTo>
                    <a:lnTo>
                      <a:pt x="3679" y="34600"/>
                    </a:lnTo>
                    <a:cubicBezTo>
                      <a:pt x="3679" y="41133"/>
                      <a:pt x="7453" y="43213"/>
                      <a:pt x="12389" y="43213"/>
                    </a:cubicBezTo>
                    <a:cubicBezTo>
                      <a:pt x="12484" y="43216"/>
                      <a:pt x="12578" y="43217"/>
                      <a:pt x="12672" y="43217"/>
                    </a:cubicBezTo>
                    <a:cubicBezTo>
                      <a:pt x="14654" y="43217"/>
                      <a:pt x="16586" y="42732"/>
                      <a:pt x="18341" y="41762"/>
                    </a:cubicBezTo>
                    <a:lnTo>
                      <a:pt x="18341" y="35858"/>
                    </a:lnTo>
                    <a:cubicBezTo>
                      <a:pt x="17131" y="36487"/>
                      <a:pt x="15825" y="36826"/>
                      <a:pt x="14470" y="36826"/>
                    </a:cubicBezTo>
                    <a:cubicBezTo>
                      <a:pt x="12195" y="36826"/>
                      <a:pt x="10840" y="35761"/>
                      <a:pt x="10840" y="33148"/>
                    </a:cubicBezTo>
                    <a:lnTo>
                      <a:pt x="10840" y="15243"/>
                    </a:lnTo>
                    <a:lnTo>
                      <a:pt x="18389" y="15243"/>
                    </a:lnTo>
                    <a:lnTo>
                      <a:pt x="18389" y="9098"/>
                    </a:lnTo>
                    <a:lnTo>
                      <a:pt x="10889" y="9098"/>
                    </a:lnTo>
                    <a:lnTo>
                      <a:pt x="10889" y="0"/>
                    </a:lnTo>
                    <a:close/>
                  </a:path>
                </a:pathLst>
              </a:custGeom>
              <a:solidFill>
                <a:srgbClr val="4E454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2" name="Shape 1092"/>
              <p:cNvSpPr/>
              <p:nvPr/>
            </p:nvSpPr>
            <p:spPr>
              <a:xfrm>
                <a:off x="4838900" y="3478050"/>
                <a:ext cx="666625" cy="866275"/>
              </a:xfrm>
              <a:custGeom>
                <a:avLst/>
                <a:gdLst/>
                <a:ahLst/>
                <a:cxnLst/>
                <a:rect l="0" t="0" r="0" b="0"/>
                <a:pathLst>
                  <a:path w="26665" h="34651" extrusionOk="0">
                    <a:moveTo>
                      <a:pt x="13871" y="18194"/>
                    </a:moveTo>
                    <a:cubicBezTo>
                      <a:pt x="15893" y="18194"/>
                      <a:pt x="17906" y="18626"/>
                      <a:pt x="19744" y="19407"/>
                    </a:cubicBezTo>
                    <a:lnTo>
                      <a:pt x="19744" y="22746"/>
                    </a:lnTo>
                    <a:cubicBezTo>
                      <a:pt x="19744" y="26536"/>
                      <a:pt x="16653" y="29280"/>
                      <a:pt x="12545" y="29280"/>
                    </a:cubicBezTo>
                    <a:cubicBezTo>
                      <a:pt x="12509" y="29280"/>
                      <a:pt x="12473" y="29280"/>
                      <a:pt x="12437" y="29279"/>
                    </a:cubicBezTo>
                    <a:cubicBezTo>
                      <a:pt x="9340" y="29231"/>
                      <a:pt x="7017" y="27343"/>
                      <a:pt x="7017" y="23956"/>
                    </a:cubicBezTo>
                    <a:lnTo>
                      <a:pt x="7017" y="23811"/>
                    </a:lnTo>
                    <a:cubicBezTo>
                      <a:pt x="7017" y="20278"/>
                      <a:pt x="9437" y="18198"/>
                      <a:pt x="13550" y="18198"/>
                    </a:cubicBezTo>
                    <a:cubicBezTo>
                      <a:pt x="13657" y="18195"/>
                      <a:pt x="13764" y="18194"/>
                      <a:pt x="13871" y="18194"/>
                    </a:cubicBezTo>
                    <a:close/>
                    <a:moveTo>
                      <a:pt x="13114" y="1"/>
                    </a:moveTo>
                    <a:cubicBezTo>
                      <a:pt x="9343" y="1"/>
                      <a:pt x="5625" y="918"/>
                      <a:pt x="2275" y="2664"/>
                    </a:cubicBezTo>
                    <a:lnTo>
                      <a:pt x="4308" y="8374"/>
                    </a:lnTo>
                    <a:cubicBezTo>
                      <a:pt x="6824" y="7116"/>
                      <a:pt x="9631" y="6390"/>
                      <a:pt x="12437" y="6342"/>
                    </a:cubicBezTo>
                    <a:cubicBezTo>
                      <a:pt x="16986" y="6342"/>
                      <a:pt x="19696" y="8665"/>
                      <a:pt x="19696" y="13213"/>
                    </a:cubicBezTo>
                    <a:lnTo>
                      <a:pt x="19696" y="14568"/>
                    </a:lnTo>
                    <a:cubicBezTo>
                      <a:pt x="17228" y="13697"/>
                      <a:pt x="14566" y="13262"/>
                      <a:pt x="11953" y="13262"/>
                    </a:cubicBezTo>
                    <a:cubicBezTo>
                      <a:pt x="4840" y="13262"/>
                      <a:pt x="1" y="16794"/>
                      <a:pt x="1" y="24053"/>
                    </a:cubicBezTo>
                    <a:lnTo>
                      <a:pt x="1" y="24343"/>
                    </a:lnTo>
                    <a:cubicBezTo>
                      <a:pt x="1" y="30924"/>
                      <a:pt x="4695" y="34651"/>
                      <a:pt x="10308" y="34651"/>
                    </a:cubicBezTo>
                    <a:cubicBezTo>
                      <a:pt x="14663" y="34651"/>
                      <a:pt x="17664" y="32763"/>
                      <a:pt x="19648" y="29908"/>
                    </a:cubicBezTo>
                    <a:lnTo>
                      <a:pt x="19648" y="34021"/>
                    </a:lnTo>
                    <a:lnTo>
                      <a:pt x="26664" y="34021"/>
                    </a:lnTo>
                    <a:lnTo>
                      <a:pt x="26664" y="13117"/>
                    </a:lnTo>
                    <a:cubicBezTo>
                      <a:pt x="26664" y="8955"/>
                      <a:pt x="25551" y="5664"/>
                      <a:pt x="23325" y="3438"/>
                    </a:cubicBezTo>
                    <a:cubicBezTo>
                      <a:pt x="21148" y="1212"/>
                      <a:pt x="17809" y="3"/>
                      <a:pt x="13405" y="3"/>
                    </a:cubicBezTo>
                    <a:cubicBezTo>
                      <a:pt x="13308" y="1"/>
                      <a:pt x="13211" y="1"/>
                      <a:pt x="13114" y="1"/>
                    </a:cubicBezTo>
                    <a:close/>
                  </a:path>
                </a:pathLst>
              </a:custGeom>
              <a:solidFill>
                <a:srgbClr val="4E454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3" name="Shape 1093"/>
              <p:cNvSpPr/>
              <p:nvPr/>
            </p:nvSpPr>
            <p:spPr>
              <a:xfrm>
                <a:off x="5610750" y="3472050"/>
                <a:ext cx="656925" cy="873475"/>
              </a:xfrm>
              <a:custGeom>
                <a:avLst/>
                <a:gdLst/>
                <a:ahLst/>
                <a:cxnLst/>
                <a:rect l="0" t="0" r="0" b="0"/>
                <a:pathLst>
                  <a:path w="26277" h="34939" extrusionOk="0">
                    <a:moveTo>
                      <a:pt x="15389" y="1"/>
                    </a:moveTo>
                    <a:cubicBezTo>
                      <a:pt x="6533" y="1"/>
                      <a:pt x="0" y="7259"/>
                      <a:pt x="0" y="17276"/>
                    </a:cubicBezTo>
                    <a:lnTo>
                      <a:pt x="0" y="17857"/>
                    </a:lnTo>
                    <a:cubicBezTo>
                      <a:pt x="0" y="27922"/>
                      <a:pt x="6340" y="34939"/>
                      <a:pt x="15147" y="34939"/>
                    </a:cubicBezTo>
                    <a:cubicBezTo>
                      <a:pt x="20276" y="34939"/>
                      <a:pt x="23615" y="32858"/>
                      <a:pt x="26277" y="29858"/>
                    </a:cubicBezTo>
                    <a:lnTo>
                      <a:pt x="22405" y="25116"/>
                    </a:lnTo>
                    <a:cubicBezTo>
                      <a:pt x="20470" y="27100"/>
                      <a:pt x="18486" y="28551"/>
                      <a:pt x="15582" y="28551"/>
                    </a:cubicBezTo>
                    <a:cubicBezTo>
                      <a:pt x="10695" y="28551"/>
                      <a:pt x="7259" y="24148"/>
                      <a:pt x="7259" y="17663"/>
                    </a:cubicBezTo>
                    <a:lnTo>
                      <a:pt x="7259" y="17325"/>
                    </a:lnTo>
                    <a:cubicBezTo>
                      <a:pt x="7259" y="10985"/>
                      <a:pt x="10695" y="6485"/>
                      <a:pt x="15389" y="6485"/>
                    </a:cubicBezTo>
                    <a:cubicBezTo>
                      <a:pt x="18389" y="6485"/>
                      <a:pt x="20373" y="8034"/>
                      <a:pt x="22163" y="9872"/>
                    </a:cubicBezTo>
                    <a:lnTo>
                      <a:pt x="26180" y="4598"/>
                    </a:lnTo>
                    <a:cubicBezTo>
                      <a:pt x="23373" y="1791"/>
                      <a:pt x="20179" y="1"/>
                      <a:pt x="15389" y="1"/>
                    </a:cubicBezTo>
                    <a:close/>
                  </a:path>
                </a:pathLst>
              </a:custGeom>
              <a:solidFill>
                <a:srgbClr val="4E454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4" name="Shape 1094"/>
              <p:cNvSpPr/>
              <p:nvPr/>
            </p:nvSpPr>
            <p:spPr>
              <a:xfrm>
                <a:off x="6691075" y="3891850"/>
                <a:ext cx="376275" cy="436750"/>
              </a:xfrm>
              <a:custGeom>
                <a:avLst/>
                <a:gdLst/>
                <a:ahLst/>
                <a:cxnLst/>
                <a:rect l="0" t="0" r="0" b="0"/>
                <a:pathLst>
                  <a:path w="15051" h="17470" extrusionOk="0">
                    <a:moveTo>
                      <a:pt x="5033" y="0"/>
                    </a:moveTo>
                    <a:lnTo>
                      <a:pt x="1" y="5420"/>
                    </a:lnTo>
                    <a:lnTo>
                      <a:pt x="6727" y="17469"/>
                    </a:lnTo>
                    <a:lnTo>
                      <a:pt x="15050" y="17469"/>
                    </a:lnTo>
                    <a:lnTo>
                      <a:pt x="5033" y="0"/>
                    </a:lnTo>
                    <a:close/>
                  </a:path>
                </a:pathLst>
              </a:custGeom>
              <a:solidFill>
                <a:srgbClr val="4E454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5" name="Shape 1095"/>
              <p:cNvSpPr/>
              <p:nvPr/>
            </p:nvSpPr>
            <p:spPr>
              <a:xfrm>
                <a:off x="6380175" y="3182925"/>
                <a:ext cx="679900" cy="1145675"/>
              </a:xfrm>
              <a:custGeom>
                <a:avLst/>
                <a:gdLst/>
                <a:ahLst/>
                <a:cxnLst/>
                <a:rect l="0" t="0" r="0" b="0"/>
                <a:pathLst>
                  <a:path w="27196" h="45827" extrusionOk="0">
                    <a:moveTo>
                      <a:pt x="0" y="0"/>
                    </a:moveTo>
                    <a:lnTo>
                      <a:pt x="0" y="45826"/>
                    </a:lnTo>
                    <a:lnTo>
                      <a:pt x="7210" y="45826"/>
                    </a:lnTo>
                    <a:lnTo>
                      <a:pt x="7210" y="36100"/>
                    </a:lnTo>
                    <a:lnTo>
                      <a:pt x="27196" y="12195"/>
                    </a:lnTo>
                    <a:lnTo>
                      <a:pt x="18679" y="12195"/>
                    </a:lnTo>
                    <a:lnTo>
                      <a:pt x="7210" y="26954"/>
                    </a:lnTo>
                    <a:lnTo>
                      <a:pt x="7210" y="0"/>
                    </a:lnTo>
                    <a:close/>
                  </a:path>
                </a:pathLst>
              </a:custGeom>
              <a:solidFill>
                <a:srgbClr val="4E454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6" name="Shape 1096"/>
              <p:cNvSpPr/>
              <p:nvPr/>
            </p:nvSpPr>
            <p:spPr>
              <a:xfrm>
                <a:off x="2790750" y="1143250"/>
                <a:ext cx="1757825" cy="548050"/>
              </a:xfrm>
              <a:custGeom>
                <a:avLst/>
                <a:gdLst/>
                <a:ahLst/>
                <a:cxnLst/>
                <a:rect l="0" t="0" r="0" b="0"/>
                <a:pathLst>
                  <a:path w="70313" h="21922" extrusionOk="0">
                    <a:moveTo>
                      <a:pt x="6533" y="0"/>
                    </a:moveTo>
                    <a:cubicBezTo>
                      <a:pt x="2904" y="0"/>
                      <a:pt x="0" y="2952"/>
                      <a:pt x="0" y="6533"/>
                    </a:cubicBezTo>
                    <a:lnTo>
                      <a:pt x="0" y="21921"/>
                    </a:lnTo>
                    <a:lnTo>
                      <a:pt x="15873" y="21921"/>
                    </a:lnTo>
                    <a:lnTo>
                      <a:pt x="15873" y="19405"/>
                    </a:lnTo>
                    <a:cubicBezTo>
                      <a:pt x="15873" y="17469"/>
                      <a:pt x="17421" y="15872"/>
                      <a:pt x="19405" y="15872"/>
                    </a:cubicBezTo>
                    <a:lnTo>
                      <a:pt x="50860" y="15872"/>
                    </a:lnTo>
                    <a:cubicBezTo>
                      <a:pt x="52795" y="15872"/>
                      <a:pt x="54392" y="17469"/>
                      <a:pt x="54392" y="19405"/>
                    </a:cubicBezTo>
                    <a:lnTo>
                      <a:pt x="54392" y="21921"/>
                    </a:lnTo>
                    <a:lnTo>
                      <a:pt x="70313" y="21921"/>
                    </a:lnTo>
                    <a:lnTo>
                      <a:pt x="70313" y="6533"/>
                    </a:lnTo>
                    <a:cubicBezTo>
                      <a:pt x="70264" y="2952"/>
                      <a:pt x="67361" y="0"/>
                      <a:pt x="63780" y="0"/>
                    </a:cubicBezTo>
                    <a:close/>
                  </a:path>
                </a:pathLst>
              </a:custGeom>
              <a:solidFill>
                <a:srgbClr val="ED194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7" name="Shape 1097"/>
              <p:cNvSpPr/>
              <p:nvPr/>
            </p:nvSpPr>
            <p:spPr>
              <a:xfrm>
                <a:off x="2790750" y="2315500"/>
                <a:ext cx="1757825" cy="549275"/>
              </a:xfrm>
              <a:custGeom>
                <a:avLst/>
                <a:gdLst/>
                <a:ahLst/>
                <a:cxnLst/>
                <a:rect l="0" t="0" r="0" b="0"/>
                <a:pathLst>
                  <a:path w="70313" h="21971" extrusionOk="0">
                    <a:moveTo>
                      <a:pt x="0" y="1"/>
                    </a:moveTo>
                    <a:lnTo>
                      <a:pt x="0" y="15438"/>
                    </a:lnTo>
                    <a:cubicBezTo>
                      <a:pt x="0" y="19019"/>
                      <a:pt x="2904" y="21922"/>
                      <a:pt x="6533" y="21970"/>
                    </a:cubicBezTo>
                    <a:lnTo>
                      <a:pt x="63780" y="21970"/>
                    </a:lnTo>
                    <a:cubicBezTo>
                      <a:pt x="67361" y="21922"/>
                      <a:pt x="70264" y="19019"/>
                      <a:pt x="70313" y="15438"/>
                    </a:cubicBezTo>
                    <a:lnTo>
                      <a:pt x="70313" y="1"/>
                    </a:lnTo>
                    <a:lnTo>
                      <a:pt x="54441" y="1"/>
                    </a:lnTo>
                    <a:lnTo>
                      <a:pt x="54441" y="2517"/>
                    </a:lnTo>
                    <a:cubicBezTo>
                      <a:pt x="54441" y="4453"/>
                      <a:pt x="52844" y="6050"/>
                      <a:pt x="50908" y="6050"/>
                    </a:cubicBezTo>
                    <a:lnTo>
                      <a:pt x="19405" y="6050"/>
                    </a:lnTo>
                    <a:cubicBezTo>
                      <a:pt x="17421" y="6050"/>
                      <a:pt x="15824" y="4453"/>
                      <a:pt x="15873" y="2517"/>
                    </a:cubicBezTo>
                    <a:lnTo>
                      <a:pt x="15873" y="1"/>
                    </a:lnTo>
                    <a:close/>
                  </a:path>
                </a:pathLst>
              </a:custGeom>
              <a:solidFill>
                <a:srgbClr val="ED194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8" name="Shape 1098"/>
              <p:cNvSpPr/>
              <p:nvPr/>
            </p:nvSpPr>
            <p:spPr>
              <a:xfrm>
                <a:off x="2790750" y="1804975"/>
                <a:ext cx="396825" cy="396850"/>
              </a:xfrm>
              <a:custGeom>
                <a:avLst/>
                <a:gdLst/>
                <a:ahLst/>
                <a:cxnLst/>
                <a:rect l="0" t="0" r="0" b="0"/>
                <a:pathLst>
                  <a:path w="15873" h="15874" extrusionOk="0">
                    <a:moveTo>
                      <a:pt x="0" y="1"/>
                    </a:moveTo>
                    <a:lnTo>
                      <a:pt x="0" y="15873"/>
                    </a:lnTo>
                    <a:lnTo>
                      <a:pt x="15873" y="15873"/>
                    </a:lnTo>
                    <a:lnTo>
                      <a:pt x="15873" y="1"/>
                    </a:lnTo>
                    <a:close/>
                  </a:path>
                </a:pathLst>
              </a:custGeom>
              <a:solidFill>
                <a:srgbClr val="ED194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9" name="Shape 1099"/>
              <p:cNvSpPr/>
              <p:nvPr/>
            </p:nvSpPr>
            <p:spPr>
              <a:xfrm>
                <a:off x="4151750" y="1804975"/>
                <a:ext cx="396825" cy="396850"/>
              </a:xfrm>
              <a:custGeom>
                <a:avLst/>
                <a:gdLst/>
                <a:ahLst/>
                <a:cxnLst/>
                <a:rect l="0" t="0" r="0" b="0"/>
                <a:pathLst>
                  <a:path w="15873" h="15874" extrusionOk="0">
                    <a:moveTo>
                      <a:pt x="1" y="1"/>
                    </a:moveTo>
                    <a:lnTo>
                      <a:pt x="1" y="15873"/>
                    </a:lnTo>
                    <a:lnTo>
                      <a:pt x="15873" y="15873"/>
                    </a:lnTo>
                    <a:lnTo>
                      <a:pt x="15873" y="1"/>
                    </a:lnTo>
                    <a:close/>
                  </a:path>
                </a:pathLst>
              </a:custGeom>
              <a:solidFill>
                <a:srgbClr val="ED194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100" name="Shape 1100"/>
            <p:cNvGrpSpPr/>
            <p:nvPr/>
          </p:nvGrpSpPr>
          <p:grpSpPr>
            <a:xfrm>
              <a:off x="989602" y="4560032"/>
              <a:ext cx="1202241" cy="197543"/>
              <a:chOff x="216000" y="2252575"/>
              <a:chExt cx="7164725" cy="1177250"/>
            </a:xfrm>
          </p:grpSpPr>
          <p:sp>
            <p:nvSpPr>
              <p:cNvPr id="1101" name="Shape 1101"/>
              <p:cNvSpPr/>
              <p:nvPr/>
            </p:nvSpPr>
            <p:spPr>
              <a:xfrm>
                <a:off x="216000" y="2252575"/>
                <a:ext cx="2703525" cy="1177250"/>
              </a:xfrm>
              <a:custGeom>
                <a:avLst/>
                <a:gdLst/>
                <a:ahLst/>
                <a:cxnLst/>
                <a:rect l="0" t="0" r="0" b="0"/>
                <a:pathLst>
                  <a:path w="108141" h="47090" extrusionOk="0">
                    <a:moveTo>
                      <a:pt x="22848" y="30804"/>
                    </a:moveTo>
                    <a:cubicBezTo>
                      <a:pt x="24988" y="25779"/>
                      <a:pt x="27036" y="20986"/>
                      <a:pt x="29037" y="16193"/>
                    </a:cubicBezTo>
                    <a:cubicBezTo>
                      <a:pt x="29874" y="14239"/>
                      <a:pt x="30712" y="12238"/>
                      <a:pt x="31596" y="10284"/>
                    </a:cubicBezTo>
                    <a:cubicBezTo>
                      <a:pt x="36016" y="838"/>
                      <a:pt x="47603" y="1"/>
                      <a:pt x="54164" y="6515"/>
                    </a:cubicBezTo>
                    <a:cubicBezTo>
                      <a:pt x="55327" y="7678"/>
                      <a:pt x="55932" y="7399"/>
                      <a:pt x="56955" y="6561"/>
                    </a:cubicBezTo>
                    <a:cubicBezTo>
                      <a:pt x="62027" y="2606"/>
                      <a:pt x="67611" y="1210"/>
                      <a:pt x="73893" y="3211"/>
                    </a:cubicBezTo>
                    <a:cubicBezTo>
                      <a:pt x="75894" y="3770"/>
                      <a:pt x="77709" y="4933"/>
                      <a:pt x="79104" y="6515"/>
                    </a:cubicBezTo>
                    <a:cubicBezTo>
                      <a:pt x="80082" y="7678"/>
                      <a:pt x="80640" y="7492"/>
                      <a:pt x="81710" y="6608"/>
                    </a:cubicBezTo>
                    <a:cubicBezTo>
                      <a:pt x="87154" y="2327"/>
                      <a:pt x="93250" y="885"/>
                      <a:pt x="99764" y="3723"/>
                    </a:cubicBezTo>
                    <a:cubicBezTo>
                      <a:pt x="105116" y="6050"/>
                      <a:pt x="107954" y="10330"/>
                      <a:pt x="108047" y="16193"/>
                    </a:cubicBezTo>
                    <a:cubicBezTo>
                      <a:pt x="108140" y="23917"/>
                      <a:pt x="108094" y="31641"/>
                      <a:pt x="108047" y="39319"/>
                    </a:cubicBezTo>
                    <a:cubicBezTo>
                      <a:pt x="108047" y="43600"/>
                      <a:pt x="105302" y="46159"/>
                      <a:pt x="101160" y="45880"/>
                    </a:cubicBezTo>
                    <a:cubicBezTo>
                      <a:pt x="98043" y="45694"/>
                      <a:pt x="95856" y="43088"/>
                      <a:pt x="95809" y="39366"/>
                    </a:cubicBezTo>
                    <a:cubicBezTo>
                      <a:pt x="95763" y="33037"/>
                      <a:pt x="95809" y="26709"/>
                      <a:pt x="95809" y="20381"/>
                    </a:cubicBezTo>
                    <a:lnTo>
                      <a:pt x="95809" y="18845"/>
                    </a:lnTo>
                    <a:cubicBezTo>
                      <a:pt x="95577" y="15635"/>
                      <a:pt x="93529" y="13401"/>
                      <a:pt x="90551" y="13076"/>
                    </a:cubicBezTo>
                    <a:cubicBezTo>
                      <a:pt x="87061" y="12703"/>
                      <a:pt x="84363" y="14332"/>
                      <a:pt x="83478" y="17310"/>
                    </a:cubicBezTo>
                    <a:cubicBezTo>
                      <a:pt x="83246" y="18287"/>
                      <a:pt x="83153" y="19264"/>
                      <a:pt x="83199" y="20241"/>
                    </a:cubicBezTo>
                    <a:lnTo>
                      <a:pt x="83199" y="39086"/>
                    </a:lnTo>
                    <a:cubicBezTo>
                      <a:pt x="83199" y="42623"/>
                      <a:pt x="81571" y="44996"/>
                      <a:pt x="78686" y="45740"/>
                    </a:cubicBezTo>
                    <a:cubicBezTo>
                      <a:pt x="75010" y="46717"/>
                      <a:pt x="71706" y="44623"/>
                      <a:pt x="71101" y="40901"/>
                    </a:cubicBezTo>
                    <a:cubicBezTo>
                      <a:pt x="70961" y="40017"/>
                      <a:pt x="70868" y="39179"/>
                      <a:pt x="70868" y="38295"/>
                    </a:cubicBezTo>
                    <a:lnTo>
                      <a:pt x="70868" y="19311"/>
                    </a:lnTo>
                    <a:cubicBezTo>
                      <a:pt x="70868" y="16845"/>
                      <a:pt x="70031" y="14751"/>
                      <a:pt x="67658" y="13681"/>
                    </a:cubicBezTo>
                    <a:cubicBezTo>
                      <a:pt x="65378" y="12517"/>
                      <a:pt x="62586" y="12796"/>
                      <a:pt x="60585" y="14379"/>
                    </a:cubicBezTo>
                    <a:cubicBezTo>
                      <a:pt x="58724" y="15728"/>
                      <a:pt x="58258" y="17775"/>
                      <a:pt x="58258" y="19916"/>
                    </a:cubicBezTo>
                    <a:cubicBezTo>
                      <a:pt x="58258" y="26477"/>
                      <a:pt x="58258" y="32991"/>
                      <a:pt x="58258" y="39552"/>
                    </a:cubicBezTo>
                    <a:cubicBezTo>
                      <a:pt x="58258" y="43553"/>
                      <a:pt x="55746" y="45973"/>
                      <a:pt x="51837" y="45926"/>
                    </a:cubicBezTo>
                    <a:cubicBezTo>
                      <a:pt x="48394" y="45880"/>
                      <a:pt x="46021" y="43228"/>
                      <a:pt x="46021" y="39226"/>
                    </a:cubicBezTo>
                    <a:lnTo>
                      <a:pt x="46021" y="16240"/>
                    </a:lnTo>
                    <a:lnTo>
                      <a:pt x="46021" y="15030"/>
                    </a:lnTo>
                    <a:cubicBezTo>
                      <a:pt x="46114" y="14192"/>
                      <a:pt x="45555" y="13401"/>
                      <a:pt x="44764" y="13169"/>
                    </a:cubicBezTo>
                    <a:cubicBezTo>
                      <a:pt x="43880" y="12890"/>
                      <a:pt x="42903" y="13401"/>
                      <a:pt x="42624" y="14285"/>
                    </a:cubicBezTo>
                    <a:cubicBezTo>
                      <a:pt x="41367" y="16984"/>
                      <a:pt x="40111" y="19730"/>
                      <a:pt x="38901" y="22475"/>
                    </a:cubicBezTo>
                    <a:cubicBezTo>
                      <a:pt x="36295" y="28059"/>
                      <a:pt x="33783" y="33689"/>
                      <a:pt x="31177" y="39272"/>
                    </a:cubicBezTo>
                    <a:cubicBezTo>
                      <a:pt x="30572" y="40482"/>
                      <a:pt x="29921" y="41646"/>
                      <a:pt x="29176" y="42716"/>
                    </a:cubicBezTo>
                    <a:cubicBezTo>
                      <a:pt x="25965" y="47043"/>
                      <a:pt x="19870" y="47090"/>
                      <a:pt x="16613" y="42762"/>
                    </a:cubicBezTo>
                    <a:cubicBezTo>
                      <a:pt x="15031" y="40715"/>
                      <a:pt x="14146" y="38295"/>
                      <a:pt x="13076" y="35969"/>
                    </a:cubicBezTo>
                    <a:cubicBezTo>
                      <a:pt x="9261" y="27686"/>
                      <a:pt x="5445" y="19404"/>
                      <a:pt x="1630" y="11121"/>
                    </a:cubicBezTo>
                    <a:cubicBezTo>
                      <a:pt x="1" y="7585"/>
                      <a:pt x="1071" y="4328"/>
                      <a:pt x="4282" y="2885"/>
                    </a:cubicBezTo>
                    <a:cubicBezTo>
                      <a:pt x="7632" y="1350"/>
                      <a:pt x="10936" y="2839"/>
                      <a:pt x="12471" y="6468"/>
                    </a:cubicBezTo>
                    <a:cubicBezTo>
                      <a:pt x="15682" y="14053"/>
                      <a:pt x="18893" y="21684"/>
                      <a:pt x="22103" y="29268"/>
                    </a:cubicBezTo>
                    <a:cubicBezTo>
                      <a:pt x="22289" y="29687"/>
                      <a:pt x="22522" y="30106"/>
                      <a:pt x="22848" y="30804"/>
                    </a:cubicBezTo>
                    <a:close/>
                  </a:path>
                </a:pathLst>
              </a:custGeom>
              <a:solidFill>
                <a:srgbClr val="72717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2" name="Shape 1102"/>
              <p:cNvSpPr/>
              <p:nvPr/>
            </p:nvSpPr>
            <p:spPr>
              <a:xfrm>
                <a:off x="2971850" y="2320050"/>
                <a:ext cx="1535550" cy="1072550"/>
              </a:xfrm>
              <a:custGeom>
                <a:avLst/>
                <a:gdLst/>
                <a:ahLst/>
                <a:cxnLst/>
                <a:rect l="0" t="0" r="0" b="0"/>
                <a:pathLst>
                  <a:path w="61422" h="42902" extrusionOk="0">
                    <a:moveTo>
                      <a:pt x="30478" y="11028"/>
                    </a:moveTo>
                    <a:lnTo>
                      <a:pt x="25825" y="24382"/>
                    </a:lnTo>
                    <a:lnTo>
                      <a:pt x="20334" y="39970"/>
                    </a:lnTo>
                    <a:cubicBezTo>
                      <a:pt x="19636" y="41924"/>
                      <a:pt x="18659" y="42762"/>
                      <a:pt x="17031" y="42855"/>
                    </a:cubicBezTo>
                    <a:cubicBezTo>
                      <a:pt x="15355" y="42902"/>
                      <a:pt x="14006" y="42018"/>
                      <a:pt x="13355" y="40156"/>
                    </a:cubicBezTo>
                    <a:cubicBezTo>
                      <a:pt x="9120" y="28384"/>
                      <a:pt x="4886" y="16612"/>
                      <a:pt x="698" y="4886"/>
                    </a:cubicBezTo>
                    <a:cubicBezTo>
                      <a:pt x="0" y="2885"/>
                      <a:pt x="698" y="1303"/>
                      <a:pt x="2327" y="698"/>
                    </a:cubicBezTo>
                    <a:cubicBezTo>
                      <a:pt x="4188" y="0"/>
                      <a:pt x="5910" y="838"/>
                      <a:pt x="6654" y="2978"/>
                    </a:cubicBezTo>
                    <a:cubicBezTo>
                      <a:pt x="9865" y="12238"/>
                      <a:pt x="13075" y="21451"/>
                      <a:pt x="16240" y="30711"/>
                    </a:cubicBezTo>
                    <a:cubicBezTo>
                      <a:pt x="16472" y="31362"/>
                      <a:pt x="16658" y="31967"/>
                      <a:pt x="16984" y="32851"/>
                    </a:cubicBezTo>
                    <a:lnTo>
                      <a:pt x="21451" y="20055"/>
                    </a:lnTo>
                    <a:cubicBezTo>
                      <a:pt x="23359" y="14471"/>
                      <a:pt x="25313" y="8888"/>
                      <a:pt x="27268" y="3304"/>
                    </a:cubicBezTo>
                    <a:cubicBezTo>
                      <a:pt x="28059" y="1117"/>
                      <a:pt x="28803" y="512"/>
                      <a:pt x="30711" y="512"/>
                    </a:cubicBezTo>
                    <a:cubicBezTo>
                      <a:pt x="32619" y="559"/>
                      <a:pt x="33410" y="1257"/>
                      <a:pt x="34154" y="3444"/>
                    </a:cubicBezTo>
                    <a:cubicBezTo>
                      <a:pt x="37272" y="12517"/>
                      <a:pt x="40389" y="21637"/>
                      <a:pt x="43554" y="30757"/>
                    </a:cubicBezTo>
                    <a:cubicBezTo>
                      <a:pt x="43740" y="31409"/>
                      <a:pt x="43972" y="32013"/>
                      <a:pt x="44298" y="32851"/>
                    </a:cubicBezTo>
                    <a:cubicBezTo>
                      <a:pt x="45927" y="28198"/>
                      <a:pt x="47462" y="23824"/>
                      <a:pt x="48998" y="19404"/>
                    </a:cubicBezTo>
                    <a:cubicBezTo>
                      <a:pt x="50906" y="13960"/>
                      <a:pt x="52813" y="8562"/>
                      <a:pt x="54675" y="3118"/>
                    </a:cubicBezTo>
                    <a:cubicBezTo>
                      <a:pt x="55093" y="1908"/>
                      <a:pt x="55698" y="884"/>
                      <a:pt x="57094" y="605"/>
                    </a:cubicBezTo>
                    <a:cubicBezTo>
                      <a:pt x="59653" y="186"/>
                      <a:pt x="61422" y="2141"/>
                      <a:pt x="60584" y="4653"/>
                    </a:cubicBezTo>
                    <a:cubicBezTo>
                      <a:pt x="59560" y="7678"/>
                      <a:pt x="58444" y="10702"/>
                      <a:pt x="57327" y="13727"/>
                    </a:cubicBezTo>
                    <a:lnTo>
                      <a:pt x="48021" y="39598"/>
                    </a:lnTo>
                    <a:cubicBezTo>
                      <a:pt x="47928" y="39831"/>
                      <a:pt x="47834" y="40063"/>
                      <a:pt x="47741" y="40296"/>
                    </a:cubicBezTo>
                    <a:cubicBezTo>
                      <a:pt x="47043" y="42064"/>
                      <a:pt x="45787" y="42902"/>
                      <a:pt x="44158" y="42855"/>
                    </a:cubicBezTo>
                    <a:cubicBezTo>
                      <a:pt x="42483" y="42809"/>
                      <a:pt x="41460" y="41971"/>
                      <a:pt x="40855" y="40156"/>
                    </a:cubicBezTo>
                    <a:cubicBezTo>
                      <a:pt x="39366" y="35969"/>
                      <a:pt x="37923" y="31688"/>
                      <a:pt x="36434" y="27453"/>
                    </a:cubicBezTo>
                    <a:cubicBezTo>
                      <a:pt x="34666" y="22382"/>
                      <a:pt x="32898" y="17263"/>
                      <a:pt x="31130" y="12145"/>
                    </a:cubicBezTo>
                    <a:cubicBezTo>
                      <a:pt x="31037" y="11773"/>
                      <a:pt x="31037" y="11261"/>
                      <a:pt x="30478" y="11028"/>
                    </a:cubicBezTo>
                    <a:close/>
                  </a:path>
                </a:pathLst>
              </a:custGeom>
              <a:solidFill>
                <a:srgbClr val="73727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3" name="Shape 1103"/>
              <p:cNvSpPr/>
              <p:nvPr/>
            </p:nvSpPr>
            <p:spPr>
              <a:xfrm>
                <a:off x="4438750" y="2302600"/>
                <a:ext cx="970200" cy="1114425"/>
              </a:xfrm>
              <a:custGeom>
                <a:avLst/>
                <a:gdLst/>
                <a:ahLst/>
                <a:cxnLst/>
                <a:rect l="0" t="0" r="0" b="0"/>
                <a:pathLst>
                  <a:path w="38808" h="44577" extrusionOk="0">
                    <a:moveTo>
                      <a:pt x="32433" y="36992"/>
                    </a:moveTo>
                    <a:cubicBezTo>
                      <a:pt x="29501" y="40389"/>
                      <a:pt x="26244" y="42529"/>
                      <a:pt x="22196" y="43367"/>
                    </a:cubicBezTo>
                    <a:cubicBezTo>
                      <a:pt x="16054" y="44577"/>
                      <a:pt x="10330" y="43879"/>
                      <a:pt x="5631" y="39365"/>
                    </a:cubicBezTo>
                    <a:cubicBezTo>
                      <a:pt x="0" y="33921"/>
                      <a:pt x="1257" y="24289"/>
                      <a:pt x="8004" y="20241"/>
                    </a:cubicBezTo>
                    <a:cubicBezTo>
                      <a:pt x="10935" y="18566"/>
                      <a:pt x="14239" y="17635"/>
                      <a:pt x="17636" y="17542"/>
                    </a:cubicBezTo>
                    <a:cubicBezTo>
                      <a:pt x="22149" y="17263"/>
                      <a:pt x="26663" y="17682"/>
                      <a:pt x="30990" y="18845"/>
                    </a:cubicBezTo>
                    <a:cubicBezTo>
                      <a:pt x="32293" y="19171"/>
                      <a:pt x="32433" y="18845"/>
                      <a:pt x="32433" y="17682"/>
                    </a:cubicBezTo>
                    <a:cubicBezTo>
                      <a:pt x="32386" y="11307"/>
                      <a:pt x="28617" y="7213"/>
                      <a:pt x="22242" y="6747"/>
                    </a:cubicBezTo>
                    <a:cubicBezTo>
                      <a:pt x="18287" y="6515"/>
                      <a:pt x="14425" y="6840"/>
                      <a:pt x="10703" y="8515"/>
                    </a:cubicBezTo>
                    <a:cubicBezTo>
                      <a:pt x="9307" y="9213"/>
                      <a:pt x="7585" y="8562"/>
                      <a:pt x="6980" y="7120"/>
                    </a:cubicBezTo>
                    <a:cubicBezTo>
                      <a:pt x="6375" y="5817"/>
                      <a:pt x="6980" y="4235"/>
                      <a:pt x="8329" y="3630"/>
                    </a:cubicBezTo>
                    <a:cubicBezTo>
                      <a:pt x="15542" y="605"/>
                      <a:pt x="22940" y="0"/>
                      <a:pt x="30339" y="3071"/>
                    </a:cubicBezTo>
                    <a:cubicBezTo>
                      <a:pt x="35271" y="5119"/>
                      <a:pt x="37598" y="9353"/>
                      <a:pt x="38203" y="14471"/>
                    </a:cubicBezTo>
                    <a:cubicBezTo>
                      <a:pt x="38808" y="19869"/>
                      <a:pt x="38389" y="25267"/>
                      <a:pt x="38482" y="30664"/>
                    </a:cubicBezTo>
                    <a:cubicBezTo>
                      <a:pt x="38528" y="33828"/>
                      <a:pt x="38482" y="36992"/>
                      <a:pt x="38482" y="40156"/>
                    </a:cubicBezTo>
                    <a:cubicBezTo>
                      <a:pt x="38482" y="42157"/>
                      <a:pt x="37458" y="43367"/>
                      <a:pt x="35783" y="43553"/>
                    </a:cubicBezTo>
                    <a:cubicBezTo>
                      <a:pt x="34015" y="43832"/>
                      <a:pt x="32433" y="42436"/>
                      <a:pt x="32433" y="40622"/>
                    </a:cubicBezTo>
                    <a:cubicBezTo>
                      <a:pt x="32386" y="39551"/>
                      <a:pt x="32433" y="38481"/>
                      <a:pt x="32433" y="36992"/>
                    </a:cubicBezTo>
                    <a:close/>
                    <a:moveTo>
                      <a:pt x="20800" y="22102"/>
                    </a:moveTo>
                    <a:cubicBezTo>
                      <a:pt x="17682" y="22149"/>
                      <a:pt x="14472" y="22428"/>
                      <a:pt x="11726" y="24382"/>
                    </a:cubicBezTo>
                    <a:cubicBezTo>
                      <a:pt x="7492" y="27267"/>
                      <a:pt x="7306" y="33456"/>
                      <a:pt x="11354" y="36573"/>
                    </a:cubicBezTo>
                    <a:cubicBezTo>
                      <a:pt x="14518" y="38993"/>
                      <a:pt x="18148" y="39319"/>
                      <a:pt x="21824" y="38621"/>
                    </a:cubicBezTo>
                    <a:cubicBezTo>
                      <a:pt x="26709" y="37690"/>
                      <a:pt x="30618" y="35364"/>
                      <a:pt x="32154" y="30199"/>
                    </a:cubicBezTo>
                    <a:cubicBezTo>
                      <a:pt x="32619" y="28570"/>
                      <a:pt x="32340" y="26849"/>
                      <a:pt x="32433" y="25173"/>
                    </a:cubicBezTo>
                    <a:cubicBezTo>
                      <a:pt x="32526" y="24196"/>
                      <a:pt x="32154" y="23731"/>
                      <a:pt x="31176" y="23498"/>
                    </a:cubicBezTo>
                    <a:cubicBezTo>
                      <a:pt x="27780" y="22661"/>
                      <a:pt x="24290" y="22196"/>
                      <a:pt x="20800" y="22102"/>
                    </a:cubicBezTo>
                    <a:close/>
                  </a:path>
                </a:pathLst>
              </a:custGeom>
              <a:solidFill>
                <a:srgbClr val="73727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4" name="Shape 1104"/>
              <p:cNvSpPr/>
              <p:nvPr/>
            </p:nvSpPr>
            <p:spPr>
              <a:xfrm>
                <a:off x="6135975" y="2299100"/>
                <a:ext cx="974875" cy="1121425"/>
              </a:xfrm>
              <a:custGeom>
                <a:avLst/>
                <a:gdLst/>
                <a:ahLst/>
                <a:cxnLst/>
                <a:rect l="0" t="0" r="0" b="0"/>
                <a:pathLst>
                  <a:path w="38995" h="44857" extrusionOk="0">
                    <a:moveTo>
                      <a:pt x="21964" y="24895"/>
                    </a:moveTo>
                    <a:cubicBezTo>
                      <a:pt x="17404" y="24895"/>
                      <a:pt x="12890" y="24941"/>
                      <a:pt x="8330" y="24895"/>
                    </a:cubicBezTo>
                    <a:cubicBezTo>
                      <a:pt x="7213" y="24895"/>
                      <a:pt x="6934" y="25220"/>
                      <a:pt x="7167" y="26291"/>
                    </a:cubicBezTo>
                    <a:cubicBezTo>
                      <a:pt x="8283" y="31735"/>
                      <a:pt x="10982" y="35969"/>
                      <a:pt x="16380" y="37784"/>
                    </a:cubicBezTo>
                    <a:cubicBezTo>
                      <a:pt x="22196" y="39691"/>
                      <a:pt x="27547" y="38342"/>
                      <a:pt x="32201" y="34387"/>
                    </a:cubicBezTo>
                    <a:cubicBezTo>
                      <a:pt x="32945" y="33736"/>
                      <a:pt x="33690" y="33084"/>
                      <a:pt x="34713" y="33177"/>
                    </a:cubicBezTo>
                    <a:cubicBezTo>
                      <a:pt x="35783" y="33224"/>
                      <a:pt x="36714" y="33922"/>
                      <a:pt x="37040" y="34899"/>
                    </a:cubicBezTo>
                    <a:cubicBezTo>
                      <a:pt x="37459" y="35922"/>
                      <a:pt x="37133" y="37086"/>
                      <a:pt x="36295" y="37830"/>
                    </a:cubicBezTo>
                    <a:cubicBezTo>
                      <a:pt x="33364" y="40669"/>
                      <a:pt x="29967" y="42762"/>
                      <a:pt x="25826" y="43554"/>
                    </a:cubicBezTo>
                    <a:cubicBezTo>
                      <a:pt x="18939" y="44856"/>
                      <a:pt x="12611" y="43554"/>
                      <a:pt x="7353" y="38714"/>
                    </a:cubicBezTo>
                    <a:cubicBezTo>
                      <a:pt x="3909" y="35597"/>
                      <a:pt x="1722" y="31362"/>
                      <a:pt x="1071" y="26756"/>
                    </a:cubicBezTo>
                    <a:cubicBezTo>
                      <a:pt x="1" y="19451"/>
                      <a:pt x="1397" y="12797"/>
                      <a:pt x="6515" y="7260"/>
                    </a:cubicBezTo>
                    <a:cubicBezTo>
                      <a:pt x="11634" y="1722"/>
                      <a:pt x="18055" y="1"/>
                      <a:pt x="25267" y="1909"/>
                    </a:cubicBezTo>
                    <a:cubicBezTo>
                      <a:pt x="32433" y="3770"/>
                      <a:pt x="36388" y="8888"/>
                      <a:pt x="38296" y="15775"/>
                    </a:cubicBezTo>
                    <a:cubicBezTo>
                      <a:pt x="38762" y="17589"/>
                      <a:pt x="38994" y="19497"/>
                      <a:pt x="38994" y="21405"/>
                    </a:cubicBezTo>
                    <a:cubicBezTo>
                      <a:pt x="38994" y="23918"/>
                      <a:pt x="38017" y="24895"/>
                      <a:pt x="35458" y="24895"/>
                    </a:cubicBezTo>
                    <a:cubicBezTo>
                      <a:pt x="30944" y="24895"/>
                      <a:pt x="26477" y="24895"/>
                      <a:pt x="21964" y="24895"/>
                    </a:cubicBezTo>
                    <a:close/>
                    <a:moveTo>
                      <a:pt x="19916" y="20242"/>
                    </a:moveTo>
                    <a:lnTo>
                      <a:pt x="29083" y="20242"/>
                    </a:lnTo>
                    <a:cubicBezTo>
                      <a:pt x="33317" y="20242"/>
                      <a:pt x="33317" y="20242"/>
                      <a:pt x="32154" y="16147"/>
                    </a:cubicBezTo>
                    <a:cubicBezTo>
                      <a:pt x="30060" y="8795"/>
                      <a:pt x="23453" y="4886"/>
                      <a:pt x="16613" y="6980"/>
                    </a:cubicBezTo>
                    <a:cubicBezTo>
                      <a:pt x="10936" y="8749"/>
                      <a:pt x="7911" y="14007"/>
                      <a:pt x="7074" y="19404"/>
                    </a:cubicBezTo>
                    <a:cubicBezTo>
                      <a:pt x="6934" y="20428"/>
                      <a:pt x="7678" y="20242"/>
                      <a:pt x="8237" y="20242"/>
                    </a:cubicBezTo>
                    <a:cubicBezTo>
                      <a:pt x="12145" y="20242"/>
                      <a:pt x="16008" y="20242"/>
                      <a:pt x="19916" y="20195"/>
                    </a:cubicBezTo>
                    <a:close/>
                  </a:path>
                </a:pathLst>
              </a:custGeom>
              <a:solidFill>
                <a:srgbClr val="73727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5" name="Shape 1105"/>
              <p:cNvSpPr/>
              <p:nvPr/>
            </p:nvSpPr>
            <p:spPr>
              <a:xfrm>
                <a:off x="5583425" y="2330525"/>
                <a:ext cx="589800" cy="1066725"/>
              </a:xfrm>
              <a:custGeom>
                <a:avLst/>
                <a:gdLst/>
                <a:ahLst/>
                <a:cxnLst/>
                <a:rect l="0" t="0" r="0" b="0"/>
                <a:pathLst>
                  <a:path w="23592" h="42669" extrusionOk="0">
                    <a:moveTo>
                      <a:pt x="6282" y="9678"/>
                    </a:moveTo>
                    <a:cubicBezTo>
                      <a:pt x="8329" y="5909"/>
                      <a:pt x="10982" y="3211"/>
                      <a:pt x="14611" y="1489"/>
                    </a:cubicBezTo>
                    <a:cubicBezTo>
                      <a:pt x="16379" y="605"/>
                      <a:pt x="18334" y="93"/>
                      <a:pt x="20335" y="93"/>
                    </a:cubicBezTo>
                    <a:cubicBezTo>
                      <a:pt x="22056" y="140"/>
                      <a:pt x="23220" y="1117"/>
                      <a:pt x="23359" y="2745"/>
                    </a:cubicBezTo>
                    <a:cubicBezTo>
                      <a:pt x="23592" y="4560"/>
                      <a:pt x="22754" y="5863"/>
                      <a:pt x="21033" y="6282"/>
                    </a:cubicBezTo>
                    <a:cubicBezTo>
                      <a:pt x="20288" y="6468"/>
                      <a:pt x="19497" y="6561"/>
                      <a:pt x="18752" y="6701"/>
                    </a:cubicBezTo>
                    <a:cubicBezTo>
                      <a:pt x="11912" y="8376"/>
                      <a:pt x="7306" y="13773"/>
                      <a:pt x="6468" y="21218"/>
                    </a:cubicBezTo>
                    <a:cubicBezTo>
                      <a:pt x="5817" y="27127"/>
                      <a:pt x="6329" y="33037"/>
                      <a:pt x="6189" y="38946"/>
                    </a:cubicBezTo>
                    <a:cubicBezTo>
                      <a:pt x="6142" y="41273"/>
                      <a:pt x="4514" y="42669"/>
                      <a:pt x="2420" y="42250"/>
                    </a:cubicBezTo>
                    <a:cubicBezTo>
                      <a:pt x="838" y="41878"/>
                      <a:pt x="47" y="40808"/>
                      <a:pt x="0" y="38993"/>
                    </a:cubicBezTo>
                    <a:lnTo>
                      <a:pt x="0" y="25545"/>
                    </a:lnTo>
                    <a:lnTo>
                      <a:pt x="0" y="3629"/>
                    </a:lnTo>
                    <a:cubicBezTo>
                      <a:pt x="0" y="1443"/>
                      <a:pt x="1210" y="0"/>
                      <a:pt x="3025" y="0"/>
                    </a:cubicBezTo>
                    <a:cubicBezTo>
                      <a:pt x="4979" y="0"/>
                      <a:pt x="6189" y="1396"/>
                      <a:pt x="6189" y="3676"/>
                    </a:cubicBezTo>
                    <a:lnTo>
                      <a:pt x="6189" y="9167"/>
                    </a:lnTo>
                    <a:cubicBezTo>
                      <a:pt x="6189" y="9213"/>
                      <a:pt x="6236" y="9260"/>
                      <a:pt x="6282" y="9678"/>
                    </a:cubicBezTo>
                    <a:close/>
                  </a:path>
                </a:pathLst>
              </a:custGeom>
              <a:solidFill>
                <a:srgbClr val="72717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6" name="Shape 1106"/>
              <p:cNvSpPr/>
              <p:nvPr/>
            </p:nvSpPr>
            <p:spPr>
              <a:xfrm>
                <a:off x="7121275" y="2327025"/>
                <a:ext cx="259450" cy="258275"/>
              </a:xfrm>
              <a:custGeom>
                <a:avLst/>
                <a:gdLst/>
                <a:ahLst/>
                <a:cxnLst/>
                <a:rect l="0" t="0" r="0" b="0"/>
                <a:pathLst>
                  <a:path w="10378" h="10331" extrusionOk="0">
                    <a:moveTo>
                      <a:pt x="10284" y="5258"/>
                    </a:moveTo>
                    <a:cubicBezTo>
                      <a:pt x="10284" y="8050"/>
                      <a:pt x="7958" y="10330"/>
                      <a:pt x="5166" y="10330"/>
                    </a:cubicBezTo>
                    <a:cubicBezTo>
                      <a:pt x="2328" y="10330"/>
                      <a:pt x="47" y="8050"/>
                      <a:pt x="47" y="5258"/>
                    </a:cubicBezTo>
                    <a:cubicBezTo>
                      <a:pt x="1" y="2374"/>
                      <a:pt x="2328" y="47"/>
                      <a:pt x="5166" y="94"/>
                    </a:cubicBezTo>
                    <a:cubicBezTo>
                      <a:pt x="8051" y="0"/>
                      <a:pt x="10377" y="2374"/>
                      <a:pt x="10284" y="5258"/>
                    </a:cubicBezTo>
                    <a:close/>
                    <a:moveTo>
                      <a:pt x="5212" y="1164"/>
                    </a:moveTo>
                    <a:cubicBezTo>
                      <a:pt x="2932" y="1164"/>
                      <a:pt x="1071" y="2932"/>
                      <a:pt x="1071" y="5212"/>
                    </a:cubicBezTo>
                    <a:cubicBezTo>
                      <a:pt x="1071" y="7492"/>
                      <a:pt x="2886" y="9400"/>
                      <a:pt x="5212" y="9446"/>
                    </a:cubicBezTo>
                    <a:cubicBezTo>
                      <a:pt x="7446" y="9307"/>
                      <a:pt x="9168" y="7492"/>
                      <a:pt x="9261" y="5258"/>
                    </a:cubicBezTo>
                    <a:cubicBezTo>
                      <a:pt x="9261" y="3025"/>
                      <a:pt x="7446" y="1164"/>
                      <a:pt x="5166" y="1164"/>
                    </a:cubicBezTo>
                    <a:close/>
                  </a:path>
                </a:pathLst>
              </a:custGeom>
              <a:solidFill>
                <a:srgbClr val="73727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7" name="Shape 1107"/>
              <p:cNvSpPr/>
              <p:nvPr/>
            </p:nvSpPr>
            <p:spPr>
              <a:xfrm>
                <a:off x="7198075" y="2384025"/>
                <a:ext cx="118675" cy="139625"/>
              </a:xfrm>
              <a:custGeom>
                <a:avLst/>
                <a:gdLst/>
                <a:ahLst/>
                <a:cxnLst/>
                <a:rect l="0" t="0" r="0" b="0"/>
                <a:pathLst>
                  <a:path w="4747" h="5585" extrusionOk="0">
                    <a:moveTo>
                      <a:pt x="1675" y="419"/>
                    </a:moveTo>
                    <a:cubicBezTo>
                      <a:pt x="4141" y="419"/>
                      <a:pt x="4746" y="1303"/>
                      <a:pt x="3723" y="3304"/>
                    </a:cubicBezTo>
                    <a:cubicBezTo>
                      <a:pt x="3443" y="3863"/>
                      <a:pt x="3769" y="4049"/>
                      <a:pt x="3955" y="4374"/>
                    </a:cubicBezTo>
                    <a:cubicBezTo>
                      <a:pt x="4141" y="4700"/>
                      <a:pt x="4327" y="5072"/>
                      <a:pt x="3955" y="5305"/>
                    </a:cubicBezTo>
                    <a:cubicBezTo>
                      <a:pt x="3536" y="5584"/>
                      <a:pt x="3257" y="5352"/>
                      <a:pt x="3025" y="5026"/>
                    </a:cubicBezTo>
                    <a:cubicBezTo>
                      <a:pt x="2792" y="4700"/>
                      <a:pt x="2652" y="4561"/>
                      <a:pt x="2420" y="4328"/>
                    </a:cubicBezTo>
                    <a:cubicBezTo>
                      <a:pt x="1954" y="3816"/>
                      <a:pt x="1443" y="3351"/>
                      <a:pt x="1303" y="4561"/>
                    </a:cubicBezTo>
                    <a:cubicBezTo>
                      <a:pt x="1256" y="5026"/>
                      <a:pt x="1163" y="5398"/>
                      <a:pt x="605" y="5352"/>
                    </a:cubicBezTo>
                    <a:cubicBezTo>
                      <a:pt x="47" y="5305"/>
                      <a:pt x="140" y="4793"/>
                      <a:pt x="140" y="4421"/>
                    </a:cubicBezTo>
                    <a:cubicBezTo>
                      <a:pt x="140" y="3676"/>
                      <a:pt x="186" y="2978"/>
                      <a:pt x="140" y="2281"/>
                    </a:cubicBezTo>
                    <a:cubicBezTo>
                      <a:pt x="0" y="931"/>
                      <a:pt x="233" y="1"/>
                      <a:pt x="1675" y="419"/>
                    </a:cubicBezTo>
                    <a:close/>
                    <a:moveTo>
                      <a:pt x="3071" y="2048"/>
                    </a:moveTo>
                    <a:cubicBezTo>
                      <a:pt x="2932" y="1583"/>
                      <a:pt x="2559" y="1443"/>
                      <a:pt x="2047" y="1443"/>
                    </a:cubicBezTo>
                    <a:cubicBezTo>
                      <a:pt x="1536" y="1443"/>
                      <a:pt x="1303" y="1583"/>
                      <a:pt x="1303" y="2141"/>
                    </a:cubicBezTo>
                    <a:cubicBezTo>
                      <a:pt x="1303" y="2653"/>
                      <a:pt x="1582" y="2792"/>
                      <a:pt x="2094" y="2792"/>
                    </a:cubicBezTo>
                    <a:cubicBezTo>
                      <a:pt x="2559" y="2792"/>
                      <a:pt x="2978" y="2653"/>
                      <a:pt x="3071" y="2048"/>
                    </a:cubicBezTo>
                    <a:close/>
                  </a:path>
                </a:pathLst>
              </a:custGeom>
              <a:solidFill>
                <a:srgbClr val="73727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8" name="Shape 1108"/>
              <p:cNvSpPr/>
              <p:nvPr/>
            </p:nvSpPr>
            <p:spPr>
              <a:xfrm>
                <a:off x="7230625" y="2420075"/>
                <a:ext cx="44250" cy="33775"/>
              </a:xfrm>
              <a:custGeom>
                <a:avLst/>
                <a:gdLst/>
                <a:ahLst/>
                <a:cxnLst/>
                <a:rect l="0" t="0" r="0" b="0"/>
                <a:pathLst>
                  <a:path w="1770" h="1351" extrusionOk="0">
                    <a:moveTo>
                      <a:pt x="1769" y="606"/>
                    </a:moveTo>
                    <a:cubicBezTo>
                      <a:pt x="1676" y="1211"/>
                      <a:pt x="1257" y="1304"/>
                      <a:pt x="792" y="1350"/>
                    </a:cubicBezTo>
                    <a:cubicBezTo>
                      <a:pt x="280" y="1350"/>
                      <a:pt x="1" y="1211"/>
                      <a:pt x="1" y="699"/>
                    </a:cubicBezTo>
                    <a:cubicBezTo>
                      <a:pt x="1" y="141"/>
                      <a:pt x="234" y="1"/>
                      <a:pt x="745" y="1"/>
                    </a:cubicBezTo>
                    <a:cubicBezTo>
                      <a:pt x="1257" y="1"/>
                      <a:pt x="1630" y="141"/>
                      <a:pt x="1769" y="606"/>
                    </a:cubicBezTo>
                    <a:close/>
                  </a:path>
                </a:pathLst>
              </a:custGeom>
              <a:solidFill>
                <a:srgbClr val="FEFEF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1109" name="Shape 1109"/>
            <p:cNvPicPr preferRelativeResize="0"/>
            <p:nvPr/>
          </p:nvPicPr>
          <p:blipFill>
            <a:blip r:embed="rId6">
              <a:alphaModFix/>
            </a:blip>
            <a:stretch>
              <a:fillRect/>
            </a:stretch>
          </p:blipFill>
          <p:spPr>
            <a:xfrm>
              <a:off x="5451231" y="4396805"/>
              <a:ext cx="1062288" cy="557700"/>
            </a:xfrm>
            <a:prstGeom prst="rect">
              <a:avLst/>
            </a:prstGeom>
            <a:noFill/>
            <a:ln>
              <a:noFill/>
            </a:ln>
          </p:spPr>
        </p:pic>
        <p:pic>
          <p:nvPicPr>
            <p:cNvPr id="1110" name="Shape 1110"/>
            <p:cNvPicPr preferRelativeResize="0"/>
            <p:nvPr/>
          </p:nvPicPr>
          <p:blipFill>
            <a:blip r:embed="rId7">
              <a:alphaModFix/>
            </a:blip>
            <a:stretch>
              <a:fillRect/>
            </a:stretch>
          </p:blipFill>
          <p:spPr>
            <a:xfrm>
              <a:off x="6680525" y="4308900"/>
              <a:ext cx="2313101" cy="599148"/>
            </a:xfrm>
            <a:prstGeom prst="rect">
              <a:avLst/>
            </a:prstGeom>
            <a:noFill/>
            <a:ln>
              <a:noFill/>
            </a:ln>
          </p:spPr>
        </p:pic>
      </p:grpSp>
      <p:cxnSp>
        <p:nvCxnSpPr>
          <p:cNvPr id="1111" name="Shape 1111"/>
          <p:cNvCxnSpPr/>
          <p:nvPr/>
        </p:nvCxnSpPr>
        <p:spPr>
          <a:xfrm>
            <a:off x="4495807" y="1161525"/>
            <a:ext cx="0" cy="2241600"/>
          </a:xfrm>
          <a:prstGeom prst="straightConnector1">
            <a:avLst/>
          </a:prstGeom>
          <a:noFill/>
          <a:ln w="9525" cap="flat" cmpd="sng">
            <a:solidFill>
              <a:srgbClr val="A5A5A5"/>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Shape 1116"/>
          <p:cNvSpPr txBox="1">
            <a:spLocks noGrp="1"/>
          </p:cNvSpPr>
          <p:nvPr>
            <p:ph type="title"/>
          </p:nvPr>
        </p:nvSpPr>
        <p:spPr>
          <a:xfrm>
            <a:off x="192475" y="151275"/>
            <a:ext cx="8663100" cy="3939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253E"/>
              </a:buClr>
              <a:buFont typeface="Proxima Nova"/>
              <a:buNone/>
            </a:pPr>
            <a:r>
              <a:rPr lang="en" sz="2400">
                <a:solidFill>
                  <a:srgbClr val="00253E"/>
                </a:solidFill>
              </a:rPr>
              <a:t>Zero Downtime Updates for OS, CVEs, </a:t>
            </a:r>
            <a:br>
              <a:rPr lang="en" sz="2400">
                <a:solidFill>
                  <a:srgbClr val="00253E"/>
                </a:solidFill>
              </a:rPr>
            </a:br>
            <a:r>
              <a:rPr lang="en" sz="2400">
                <a:solidFill>
                  <a:srgbClr val="00253E"/>
                </a:solidFill>
              </a:rPr>
              <a:t>Patches with BOSH</a:t>
            </a:r>
            <a:endParaRPr/>
          </a:p>
        </p:txBody>
      </p:sp>
      <p:pic>
        <p:nvPicPr>
          <p:cNvPr id="1117" name="Shape 1117"/>
          <p:cNvPicPr preferRelativeResize="0"/>
          <p:nvPr/>
        </p:nvPicPr>
        <p:blipFill>
          <a:blip r:embed="rId3">
            <a:alphaModFix/>
          </a:blip>
          <a:stretch>
            <a:fillRect/>
          </a:stretch>
        </p:blipFill>
        <p:spPr>
          <a:xfrm>
            <a:off x="464050" y="1652625"/>
            <a:ext cx="8215901" cy="18382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Shape 1122"/>
          <p:cNvSpPr txBox="1">
            <a:spLocks noGrp="1"/>
          </p:cNvSpPr>
          <p:nvPr>
            <p:ph type="title"/>
          </p:nvPr>
        </p:nvSpPr>
        <p:spPr>
          <a:xfrm>
            <a:off x="192475" y="151275"/>
            <a:ext cx="8663100" cy="3939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253E"/>
              </a:buClr>
              <a:buFont typeface="Proxima Nova"/>
              <a:buNone/>
            </a:pPr>
            <a:r>
              <a:rPr lang="en" sz="2400"/>
              <a:t>CredHub Mitigates the Risk of Leaked Credentials</a:t>
            </a:r>
            <a:endParaRPr/>
          </a:p>
        </p:txBody>
      </p:sp>
      <p:sp>
        <p:nvSpPr>
          <p:cNvPr id="1123" name="Shape 1123"/>
          <p:cNvSpPr txBox="1"/>
          <p:nvPr/>
        </p:nvSpPr>
        <p:spPr>
          <a:xfrm>
            <a:off x="814625" y="2700425"/>
            <a:ext cx="3197100" cy="1704300"/>
          </a:xfrm>
          <a:prstGeom prst="rect">
            <a:avLst/>
          </a:prstGeom>
          <a:noFill/>
          <a:ln>
            <a:noFill/>
          </a:ln>
        </p:spPr>
        <p:txBody>
          <a:bodyPr spcFirstLastPara="1" wrap="square" lIns="91400" tIns="91400" rIns="91400" bIns="91400" anchor="t" anchorCtr="0">
            <a:noAutofit/>
          </a:bodyPr>
          <a:lstStyle/>
          <a:p>
            <a:pPr marL="0" marR="0" lvl="0" indent="0" rtl="0">
              <a:lnSpc>
                <a:spcPct val="100000"/>
              </a:lnSpc>
              <a:spcBef>
                <a:spcPts val="0"/>
              </a:spcBef>
              <a:spcAft>
                <a:spcPts val="0"/>
              </a:spcAft>
              <a:buClr>
                <a:srgbClr val="434343"/>
              </a:buClr>
              <a:buFont typeface="Proxima Nova"/>
              <a:buNone/>
            </a:pPr>
            <a:r>
              <a:rPr lang="en" sz="1800">
                <a:solidFill>
                  <a:schemeClr val="dk1"/>
                </a:solidFill>
                <a:latin typeface="Proxima Nova"/>
                <a:ea typeface="Proxima Nova"/>
                <a:cs typeface="Proxima Nova"/>
                <a:sym typeface="Proxima Nova"/>
              </a:rPr>
              <a:t>CredHub delivers centralized management of platform and application creds. (Rotation in </a:t>
            </a:r>
            <a:br>
              <a:rPr lang="en" sz="1800">
                <a:solidFill>
                  <a:schemeClr val="dk1"/>
                </a:solidFill>
                <a:latin typeface="Proxima Nova"/>
                <a:ea typeface="Proxima Nova"/>
                <a:cs typeface="Proxima Nova"/>
                <a:sym typeface="Proxima Nova"/>
              </a:rPr>
            </a:br>
            <a:r>
              <a:rPr lang="en" sz="1800">
                <a:solidFill>
                  <a:schemeClr val="dk1"/>
                </a:solidFill>
                <a:latin typeface="Proxima Nova"/>
                <a:ea typeface="Proxima Nova"/>
                <a:cs typeface="Proxima Nova"/>
                <a:sym typeface="Proxima Nova"/>
              </a:rPr>
              <a:t>the future.)</a:t>
            </a:r>
            <a:endParaRPr sz="1800">
              <a:solidFill>
                <a:schemeClr val="dk1"/>
              </a:solidFill>
            </a:endParaRPr>
          </a:p>
          <a:p>
            <a:pPr marL="0" marR="0" lvl="0" indent="0" rtl="0">
              <a:lnSpc>
                <a:spcPct val="100000"/>
              </a:lnSpc>
              <a:spcBef>
                <a:spcPts val="0"/>
              </a:spcBef>
              <a:spcAft>
                <a:spcPts val="0"/>
              </a:spcAft>
              <a:buClr>
                <a:srgbClr val="000000"/>
              </a:buClr>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rtl="0">
              <a:lnSpc>
                <a:spcPct val="100000"/>
              </a:lnSpc>
              <a:spcBef>
                <a:spcPts val="0"/>
              </a:spcBef>
              <a:spcAft>
                <a:spcPts val="0"/>
              </a:spcAft>
              <a:buClr>
                <a:srgbClr val="1AB9A5"/>
              </a:buClr>
              <a:buFont typeface="Proxima Nova"/>
              <a:buNone/>
            </a:pPr>
            <a:endParaRPr sz="1800">
              <a:solidFill>
                <a:schemeClr val="dk1"/>
              </a:solidFill>
            </a:endParaRPr>
          </a:p>
        </p:txBody>
      </p:sp>
      <p:pic>
        <p:nvPicPr>
          <p:cNvPr id="1124" name="Shape 1124"/>
          <p:cNvPicPr preferRelativeResize="0"/>
          <p:nvPr/>
        </p:nvPicPr>
        <p:blipFill>
          <a:blip r:embed="rId3">
            <a:alphaModFix/>
          </a:blip>
          <a:stretch>
            <a:fillRect/>
          </a:stretch>
        </p:blipFill>
        <p:spPr>
          <a:xfrm>
            <a:off x="1271350" y="1515826"/>
            <a:ext cx="2111800" cy="878525"/>
          </a:xfrm>
          <a:prstGeom prst="rect">
            <a:avLst/>
          </a:prstGeom>
          <a:noFill/>
          <a:ln>
            <a:noFill/>
          </a:ln>
        </p:spPr>
      </p:pic>
      <p:sp>
        <p:nvSpPr>
          <p:cNvPr id="1125" name="Shape 1125"/>
          <p:cNvSpPr txBox="1">
            <a:spLocks noGrp="1"/>
          </p:cNvSpPr>
          <p:nvPr>
            <p:ph type="body" idx="2"/>
          </p:nvPr>
        </p:nvSpPr>
        <p:spPr>
          <a:xfrm>
            <a:off x="4750000" y="900400"/>
            <a:ext cx="4112100" cy="3769500"/>
          </a:xfrm>
          <a:prstGeom prst="rect">
            <a:avLst/>
          </a:prstGeom>
        </p:spPr>
        <p:txBody>
          <a:bodyPr spcFirstLastPara="1" wrap="square" lIns="91425" tIns="91425" rIns="91425" bIns="91425" anchor="ctr" anchorCtr="0">
            <a:noAutofit/>
          </a:bodyPr>
          <a:lstStyle/>
          <a:p>
            <a:pPr marL="457200" lvl="0" indent="-323850" rtl="0">
              <a:lnSpc>
                <a:spcPct val="100000"/>
              </a:lnSpc>
              <a:spcBef>
                <a:spcPts val="800"/>
              </a:spcBef>
              <a:spcAft>
                <a:spcPts val="0"/>
              </a:spcAft>
              <a:buClr>
                <a:schemeClr val="folHlink"/>
              </a:buClr>
              <a:buSzPts val="1500"/>
              <a:buFont typeface="Proxima Nova"/>
              <a:buChar char="●"/>
            </a:pPr>
            <a:r>
              <a:rPr lang="en" sz="1500">
                <a:solidFill>
                  <a:schemeClr val="folHlink"/>
                </a:solidFill>
              </a:rPr>
              <a:t>Credentials are the bedrock for trust in the cloud.</a:t>
            </a:r>
            <a:endParaRPr sz="1500">
              <a:solidFill>
                <a:schemeClr val="folHlink"/>
              </a:solidFill>
            </a:endParaRPr>
          </a:p>
          <a:p>
            <a:pPr marL="457200" lvl="0" indent="-323850" rtl="0">
              <a:lnSpc>
                <a:spcPct val="100000"/>
              </a:lnSpc>
              <a:spcBef>
                <a:spcPts val="800"/>
              </a:spcBef>
              <a:spcAft>
                <a:spcPts val="0"/>
              </a:spcAft>
              <a:buClr>
                <a:schemeClr val="folHlink"/>
              </a:buClr>
              <a:buSzPts val="1500"/>
              <a:buFont typeface="Proxima Nova"/>
              <a:buChar char="●"/>
            </a:pPr>
            <a:r>
              <a:rPr lang="en" sz="1500">
                <a:solidFill>
                  <a:schemeClr val="folHlink"/>
                </a:solidFill>
              </a:rPr>
              <a:t>CredHub’s goal: deliver cradle-to-grave management of credentials (create, access control, distribution, rotation, logging)</a:t>
            </a:r>
            <a:endParaRPr sz="1500">
              <a:solidFill>
                <a:schemeClr val="folHlink"/>
              </a:solidFill>
            </a:endParaRPr>
          </a:p>
          <a:p>
            <a:pPr marL="457200" lvl="0" indent="-323850" rtl="0">
              <a:lnSpc>
                <a:spcPct val="100000"/>
              </a:lnSpc>
              <a:spcBef>
                <a:spcPts val="800"/>
              </a:spcBef>
              <a:spcAft>
                <a:spcPts val="0"/>
              </a:spcAft>
              <a:buClr>
                <a:schemeClr val="folHlink"/>
              </a:buClr>
              <a:buSzPts val="1500"/>
              <a:buFont typeface="Proxima Nova"/>
              <a:buChar char="●"/>
            </a:pPr>
            <a:r>
              <a:rPr lang="en" sz="1500">
                <a:solidFill>
                  <a:schemeClr val="folHlink"/>
                </a:solidFill>
              </a:rPr>
              <a:t>Manages passwords, certificates, ssh keys, RSA keys, and arbitrary values (strings and JSON blobs).</a:t>
            </a:r>
            <a:endParaRPr sz="1500">
              <a:solidFill>
                <a:schemeClr val="folHlink"/>
              </a:solidFill>
            </a:endParaRPr>
          </a:p>
          <a:p>
            <a:pPr marL="457200" lvl="0" indent="-323850" rtl="0">
              <a:lnSpc>
                <a:spcPct val="100000"/>
              </a:lnSpc>
              <a:spcBef>
                <a:spcPts val="800"/>
              </a:spcBef>
              <a:spcAft>
                <a:spcPts val="800"/>
              </a:spcAft>
              <a:buClr>
                <a:schemeClr val="folHlink"/>
              </a:buClr>
              <a:buSzPts val="1500"/>
              <a:buFont typeface="Proxima Nova"/>
              <a:buChar char="●"/>
            </a:pPr>
            <a:r>
              <a:rPr lang="en" sz="1500">
                <a:solidFill>
                  <a:schemeClr val="folHlink"/>
                </a:solidFill>
              </a:rPr>
              <a:t>All credentials are encrypted w/a key that rotates (HSM support in OSS &amp; PCF)</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Shape 1130"/>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PCF + NSX</a:t>
            </a:r>
            <a:endParaRPr/>
          </a:p>
        </p:txBody>
      </p:sp>
      <p:sp>
        <p:nvSpPr>
          <p:cNvPr id="1131" name="Shape 1131"/>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rtl="0">
              <a:spcBef>
                <a:spcPts val="0"/>
              </a:spcBef>
              <a:spcAft>
                <a:spcPts val="1500"/>
              </a:spcAft>
              <a:buNone/>
            </a:pPr>
            <a:r>
              <a:rPr lang="en"/>
              <a:t>App-defined network policies, with container networking</a:t>
            </a:r>
            <a:br>
              <a:rPr lang="en"/>
            </a:br>
            <a:endParaRPr/>
          </a:p>
        </p:txBody>
      </p:sp>
      <p:pic>
        <p:nvPicPr>
          <p:cNvPr id="1132" name="Shape 1132"/>
          <p:cNvPicPr preferRelativeResize="0"/>
          <p:nvPr/>
        </p:nvPicPr>
        <p:blipFill>
          <a:blip r:embed="rId3">
            <a:alphaModFix/>
          </a:blip>
          <a:stretch>
            <a:fillRect/>
          </a:stretch>
        </p:blipFill>
        <p:spPr>
          <a:xfrm>
            <a:off x="3376975" y="898407"/>
            <a:ext cx="5487100" cy="3139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p:nvPr/>
        </p:nvSpPr>
        <p:spPr>
          <a:xfrm>
            <a:off x="280650" y="907200"/>
            <a:ext cx="2780100" cy="3762000"/>
          </a:xfrm>
          <a:prstGeom prst="rect">
            <a:avLst/>
          </a:prstGeom>
          <a:solidFill>
            <a:srgbClr val="2E2C91">
              <a:alpha val="12690"/>
            </a:srgbClr>
          </a:solid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SzPts val="1100"/>
              <a:buFont typeface="Arial"/>
              <a:buNone/>
            </a:pPr>
            <a:endParaRPr/>
          </a:p>
        </p:txBody>
      </p:sp>
      <p:sp>
        <p:nvSpPr>
          <p:cNvPr id="303" name="Shape 303"/>
          <p:cNvSpPr/>
          <p:nvPr/>
        </p:nvSpPr>
        <p:spPr>
          <a:xfrm>
            <a:off x="6085175" y="907275"/>
            <a:ext cx="2780100" cy="3762000"/>
          </a:xfrm>
          <a:prstGeom prst="rect">
            <a:avLst/>
          </a:prstGeom>
          <a:solidFill>
            <a:srgbClr val="1FA1FF">
              <a:alpha val="923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3186498" y="907271"/>
            <a:ext cx="27801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txBox="1"/>
          <p:nvPr/>
        </p:nvSpPr>
        <p:spPr>
          <a:xfrm>
            <a:off x="3300025" y="2002300"/>
            <a:ext cx="2562000" cy="2721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folHlink"/>
              </a:buClr>
              <a:buSzPts val="1100"/>
              <a:buFont typeface="Arial"/>
              <a:buNone/>
            </a:pPr>
            <a:endParaRPr sz="600" b="1">
              <a:solidFill>
                <a:schemeClr val="dk1"/>
              </a:solidFill>
              <a:latin typeface="Proxima Nova"/>
              <a:ea typeface="Proxima Nova"/>
              <a:cs typeface="Proxima Nova"/>
              <a:sym typeface="Proxima Nova"/>
            </a:endParaRPr>
          </a:p>
          <a:p>
            <a:pPr marL="0" lvl="0" indent="0" algn="ctr" rtl="0">
              <a:lnSpc>
                <a:spcPct val="115000"/>
              </a:lnSpc>
              <a:spcBef>
                <a:spcPts val="800"/>
              </a:spcBef>
              <a:spcAft>
                <a:spcPts val="0"/>
              </a:spcAft>
              <a:buClr>
                <a:schemeClr val="folHlink"/>
              </a:buClr>
              <a:buSzPts val="1100"/>
              <a:buFont typeface="Arial"/>
              <a:buNone/>
            </a:pPr>
            <a:r>
              <a:rPr lang="en" sz="1600" b="1">
                <a:solidFill>
                  <a:schemeClr val="dk1"/>
                </a:solidFill>
                <a:latin typeface="Proxima Nova"/>
                <a:ea typeface="Proxima Nova"/>
                <a:cs typeface="Proxima Nova"/>
                <a:sym typeface="Proxima Nova"/>
              </a:rPr>
              <a:t>Stability + Scalability</a:t>
            </a:r>
            <a:endParaRPr sz="1600">
              <a:solidFill>
                <a:schemeClr val="dk1"/>
              </a:solidFill>
              <a:latin typeface="Proxima Nova"/>
              <a:ea typeface="Proxima Nova"/>
              <a:cs typeface="Proxima Nova"/>
              <a:sym typeface="Proxima Nova"/>
            </a:endParaRPr>
          </a:p>
          <a:p>
            <a:pPr marL="0" lvl="0" indent="0" algn="ctr" rtl="0">
              <a:lnSpc>
                <a:spcPct val="115000"/>
              </a:lnSpc>
              <a:spcBef>
                <a:spcPts val="800"/>
              </a:spcBef>
              <a:spcAft>
                <a:spcPts val="0"/>
              </a:spcAft>
              <a:buNone/>
            </a:pPr>
            <a:r>
              <a:rPr lang="en" sz="1100">
                <a:solidFill>
                  <a:schemeClr val="dk1"/>
                </a:solidFill>
                <a:latin typeface="Proxima Nova"/>
                <a:ea typeface="Proxima Nova"/>
                <a:cs typeface="Proxima Nova"/>
                <a:sym typeface="Proxima Nova"/>
              </a:rPr>
              <a:t>Deliver enterprise SLAs and breakthrough operational efficiency</a:t>
            </a:r>
            <a:endParaRPr sz="1100">
              <a:solidFill>
                <a:schemeClr val="dk1"/>
              </a:solidFill>
              <a:latin typeface="Proxima Nova"/>
              <a:ea typeface="Proxima Nova"/>
              <a:cs typeface="Proxima Nova"/>
              <a:sym typeface="Proxima Nova"/>
            </a:endParaRPr>
          </a:p>
          <a:p>
            <a:pPr marL="0" lvl="0" indent="0" algn="ctr" rtl="0">
              <a:lnSpc>
                <a:spcPct val="115000"/>
              </a:lnSpc>
              <a:spcBef>
                <a:spcPts val="0"/>
              </a:spcBef>
              <a:spcAft>
                <a:spcPts val="0"/>
              </a:spcAft>
              <a:buNone/>
            </a:pPr>
            <a:endParaRPr sz="1100">
              <a:solidFill>
                <a:schemeClr val="dk1"/>
              </a:solidFill>
              <a:latin typeface="Proxima Nova"/>
              <a:ea typeface="Proxima Nova"/>
              <a:cs typeface="Proxima Nova"/>
              <a:sym typeface="Proxima Nova"/>
            </a:endParaRPr>
          </a:p>
          <a:p>
            <a:pPr marL="0" lvl="0" indent="0" rtl="0">
              <a:lnSpc>
                <a:spcPct val="115000"/>
              </a:lnSpc>
              <a:spcBef>
                <a:spcPts val="0"/>
              </a:spcBef>
              <a:spcAft>
                <a:spcPts val="0"/>
              </a:spcAft>
              <a:buClr>
                <a:srgbClr val="000000"/>
              </a:buClr>
              <a:buSzPts val="1100"/>
              <a:buFont typeface="Arial"/>
              <a:buNone/>
            </a:pPr>
            <a:r>
              <a:rPr lang="en" sz="1100" b="1">
                <a:solidFill>
                  <a:schemeClr val="dk1"/>
                </a:solidFill>
                <a:latin typeface="Proxima Nova"/>
                <a:ea typeface="Proxima Nova"/>
                <a:cs typeface="Proxima Nova"/>
                <a:sym typeface="Proxima Nova"/>
              </a:rPr>
              <a:t/>
            </a:r>
            <a:br>
              <a:rPr lang="en" sz="1100" b="1">
                <a:solidFill>
                  <a:schemeClr val="dk1"/>
                </a:solidFill>
                <a:latin typeface="Proxima Nova"/>
                <a:ea typeface="Proxima Nova"/>
                <a:cs typeface="Proxima Nova"/>
                <a:sym typeface="Proxima Nova"/>
              </a:rPr>
            </a:br>
            <a:endParaRPr sz="1100" b="1">
              <a:solidFill>
                <a:schemeClr val="dk1"/>
              </a:solidFill>
              <a:latin typeface="Proxima Nova"/>
              <a:ea typeface="Proxima Nova"/>
              <a:cs typeface="Proxima Nova"/>
              <a:sym typeface="Proxima Nova"/>
            </a:endParaRPr>
          </a:p>
          <a:p>
            <a:pPr marL="457200" lvl="0" indent="-298450" rtl="0">
              <a:lnSpc>
                <a:spcPct val="115000"/>
              </a:lnSpc>
              <a:spcBef>
                <a:spcPts val="30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Four layers of HA</a:t>
            </a:r>
            <a:endParaRPr sz="1100">
              <a:solidFill>
                <a:schemeClr val="dk1"/>
              </a:solidFill>
              <a:latin typeface="Proxima Nova"/>
              <a:ea typeface="Proxima Nova"/>
              <a:cs typeface="Proxima Nova"/>
              <a:sym typeface="Proxima Nova"/>
            </a:endParaRPr>
          </a:p>
          <a:p>
            <a:pPr marL="457200" lvl="0" indent="-298450" rtl="0">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Zero downtime deployments</a:t>
            </a:r>
            <a:endParaRPr sz="1100">
              <a:solidFill>
                <a:schemeClr val="dk1"/>
              </a:solidFill>
              <a:latin typeface="Proxima Nova"/>
              <a:ea typeface="Proxima Nova"/>
              <a:cs typeface="Proxima Nova"/>
              <a:sym typeface="Proxima Nova"/>
            </a:endParaRPr>
          </a:p>
          <a:p>
            <a:pPr marL="457200" lvl="0" indent="-298450" rtl="0">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Logging, metrics, and scaling</a:t>
            </a:r>
            <a:endParaRPr sz="1100">
              <a:solidFill>
                <a:schemeClr val="dk1"/>
              </a:solidFill>
              <a:latin typeface="Proxima Nova"/>
              <a:ea typeface="Proxima Nova"/>
              <a:cs typeface="Proxima Nova"/>
              <a:sym typeface="Proxima Nova"/>
            </a:endParaRPr>
          </a:p>
          <a:p>
            <a:pPr marL="457200" lvl="0" indent="-298450" rtl="0">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Linux + Windows Server</a:t>
            </a:r>
            <a:endParaRPr sz="1100">
              <a:solidFill>
                <a:schemeClr val="dk1"/>
              </a:solidFill>
              <a:latin typeface="Proxima Nova"/>
              <a:ea typeface="Proxima Nova"/>
              <a:cs typeface="Proxima Nova"/>
              <a:sym typeface="Proxima Nova"/>
            </a:endParaRPr>
          </a:p>
        </p:txBody>
      </p:sp>
      <p:sp>
        <p:nvSpPr>
          <p:cNvPr id="306" name="Shape 306"/>
          <p:cNvSpPr/>
          <p:nvPr/>
        </p:nvSpPr>
        <p:spPr>
          <a:xfrm>
            <a:off x="389700" y="3306700"/>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3300025" y="3306700"/>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6199485" y="3306700"/>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009FDF"/>
              </a:solidFill>
            </a:endParaRPr>
          </a:p>
        </p:txBody>
      </p:sp>
      <p:sp>
        <p:nvSpPr>
          <p:cNvPr id="309" name="Shape 309"/>
          <p:cNvSpPr txBox="1"/>
          <p:nvPr/>
        </p:nvSpPr>
        <p:spPr>
          <a:xfrm>
            <a:off x="395550" y="3375788"/>
            <a:ext cx="2550300" cy="162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300"/>
              </a:spcAft>
              <a:buClr>
                <a:schemeClr val="folHlink"/>
              </a:buClr>
              <a:buSzPts val="1100"/>
              <a:buFont typeface="Arial"/>
              <a:buNone/>
            </a:pPr>
            <a:r>
              <a:rPr lang="en" sz="800" b="1">
                <a:solidFill>
                  <a:schemeClr val="dk1"/>
                </a:solidFill>
                <a:latin typeface="Proxima Nova"/>
                <a:ea typeface="Proxima Nova"/>
                <a:cs typeface="Proxima Nova"/>
                <a:sym typeface="Proxima Nova"/>
              </a:rPr>
              <a:t>HIGHLIGHTS</a:t>
            </a:r>
            <a:endParaRPr>
              <a:solidFill>
                <a:schemeClr val="dk1"/>
              </a:solidFill>
            </a:endParaRPr>
          </a:p>
        </p:txBody>
      </p:sp>
      <p:sp>
        <p:nvSpPr>
          <p:cNvPr id="310" name="Shape 310"/>
          <p:cNvSpPr/>
          <p:nvPr/>
        </p:nvSpPr>
        <p:spPr>
          <a:xfrm>
            <a:off x="389700" y="3568824"/>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txBox="1"/>
          <p:nvPr/>
        </p:nvSpPr>
        <p:spPr>
          <a:xfrm>
            <a:off x="3305875" y="3380550"/>
            <a:ext cx="2550300" cy="16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300"/>
              </a:spcAft>
              <a:buClr>
                <a:schemeClr val="folHlink"/>
              </a:buClr>
              <a:buSzPts val="1100"/>
              <a:buFont typeface="Arial"/>
              <a:buNone/>
            </a:pPr>
            <a:r>
              <a:rPr lang="en" sz="800" b="1">
                <a:solidFill>
                  <a:schemeClr val="dk1"/>
                </a:solidFill>
                <a:latin typeface="Proxima Nova"/>
                <a:ea typeface="Proxima Nova"/>
                <a:cs typeface="Proxima Nova"/>
                <a:sym typeface="Proxima Nova"/>
              </a:rPr>
              <a:t>HIGHLIGHTS</a:t>
            </a:r>
            <a:endParaRPr>
              <a:solidFill>
                <a:schemeClr val="dk1"/>
              </a:solidFill>
            </a:endParaRPr>
          </a:p>
        </p:txBody>
      </p:sp>
      <p:sp>
        <p:nvSpPr>
          <p:cNvPr id="312" name="Shape 312"/>
          <p:cNvSpPr/>
          <p:nvPr/>
        </p:nvSpPr>
        <p:spPr>
          <a:xfrm>
            <a:off x="3300025" y="3573586"/>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 name="Shape 313"/>
          <p:cNvSpPr txBox="1"/>
          <p:nvPr/>
        </p:nvSpPr>
        <p:spPr>
          <a:xfrm>
            <a:off x="6205335" y="3380550"/>
            <a:ext cx="2550300" cy="16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300"/>
              </a:spcAft>
              <a:buClr>
                <a:schemeClr val="folHlink"/>
              </a:buClr>
              <a:buSzPts val="1100"/>
              <a:buFont typeface="Arial"/>
              <a:buNone/>
            </a:pPr>
            <a:r>
              <a:rPr lang="en" sz="800" b="1">
                <a:solidFill>
                  <a:schemeClr val="dk1"/>
                </a:solidFill>
                <a:latin typeface="Proxima Nova"/>
                <a:ea typeface="Proxima Nova"/>
                <a:cs typeface="Proxima Nova"/>
                <a:sym typeface="Proxima Nova"/>
              </a:rPr>
              <a:t>HIGHLIGHTS</a:t>
            </a:r>
            <a:endParaRPr>
              <a:solidFill>
                <a:schemeClr val="dk1"/>
              </a:solidFill>
            </a:endParaRPr>
          </a:p>
        </p:txBody>
      </p:sp>
      <p:sp>
        <p:nvSpPr>
          <p:cNvPr id="314" name="Shape 314"/>
          <p:cNvSpPr/>
          <p:nvPr/>
        </p:nvSpPr>
        <p:spPr>
          <a:xfrm>
            <a:off x="6199485" y="3573586"/>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Shape 31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Typical Customer Outcomes with Pivotal Cloud Foundry</a:t>
            </a:r>
            <a:endParaRPr/>
          </a:p>
        </p:txBody>
      </p:sp>
      <p:sp>
        <p:nvSpPr>
          <p:cNvPr id="316" name="Shape 316"/>
          <p:cNvSpPr txBox="1"/>
          <p:nvPr/>
        </p:nvSpPr>
        <p:spPr>
          <a:xfrm>
            <a:off x="6249350" y="2002300"/>
            <a:ext cx="2562000" cy="2721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folHlink"/>
              </a:buClr>
              <a:buSzPts val="1100"/>
              <a:buFont typeface="Arial"/>
              <a:buNone/>
            </a:pPr>
            <a:endParaRPr sz="600" b="1">
              <a:solidFill>
                <a:schemeClr val="dk1"/>
              </a:solidFill>
              <a:latin typeface="Proxima Nova"/>
              <a:ea typeface="Proxima Nova"/>
              <a:cs typeface="Proxima Nova"/>
              <a:sym typeface="Proxima Nova"/>
            </a:endParaRPr>
          </a:p>
          <a:p>
            <a:pPr marL="0" lvl="0" indent="0" algn="ctr" rtl="0">
              <a:lnSpc>
                <a:spcPct val="115000"/>
              </a:lnSpc>
              <a:spcBef>
                <a:spcPts val="800"/>
              </a:spcBef>
              <a:spcAft>
                <a:spcPts val="0"/>
              </a:spcAft>
              <a:buClr>
                <a:schemeClr val="folHlink"/>
              </a:buClr>
              <a:buSzPts val="1100"/>
              <a:buFont typeface="Arial"/>
              <a:buNone/>
            </a:pPr>
            <a:r>
              <a:rPr lang="en" sz="1600" b="1">
                <a:solidFill>
                  <a:schemeClr val="dk1"/>
                </a:solidFill>
                <a:latin typeface="Proxima Nova"/>
                <a:ea typeface="Proxima Nova"/>
                <a:cs typeface="Proxima Nova"/>
                <a:sym typeface="Proxima Nova"/>
              </a:rPr>
              <a:t>Security</a:t>
            </a:r>
            <a:endParaRPr sz="1600">
              <a:solidFill>
                <a:schemeClr val="dk1"/>
              </a:solidFill>
              <a:latin typeface="Proxima Nova"/>
              <a:ea typeface="Proxima Nova"/>
              <a:cs typeface="Proxima Nova"/>
              <a:sym typeface="Proxima Nova"/>
            </a:endParaRPr>
          </a:p>
          <a:p>
            <a:pPr marL="0" lvl="0" indent="0" algn="ctr" rtl="0">
              <a:lnSpc>
                <a:spcPct val="115000"/>
              </a:lnSpc>
              <a:spcBef>
                <a:spcPts val="800"/>
              </a:spcBef>
              <a:spcAft>
                <a:spcPts val="0"/>
              </a:spcAft>
              <a:buNone/>
            </a:pPr>
            <a:r>
              <a:rPr lang="en" sz="1100">
                <a:solidFill>
                  <a:schemeClr val="dk1"/>
                </a:solidFill>
                <a:latin typeface="Proxima Nova"/>
                <a:ea typeface="Proxima Nova"/>
                <a:cs typeface="Proxima Nova"/>
                <a:sym typeface="Proxima Nova"/>
              </a:rPr>
              <a:t>Improve your security posture </a:t>
            </a:r>
            <a:br>
              <a:rPr lang="en" sz="1100">
                <a:solidFill>
                  <a:schemeClr val="dk1"/>
                </a:solidFill>
                <a:latin typeface="Proxima Nova"/>
                <a:ea typeface="Proxima Nova"/>
                <a:cs typeface="Proxima Nova"/>
                <a:sym typeface="Proxima Nova"/>
              </a:rPr>
            </a:br>
            <a:r>
              <a:rPr lang="en" sz="1100">
                <a:solidFill>
                  <a:schemeClr val="dk1"/>
                </a:solidFill>
                <a:latin typeface="Proxima Nova"/>
                <a:ea typeface="Proxima Nova"/>
                <a:cs typeface="Proxima Nova"/>
                <a:sym typeface="Proxima Nova"/>
              </a:rPr>
              <a:t>with built-in capabilities</a:t>
            </a:r>
            <a:endParaRPr sz="1100">
              <a:solidFill>
                <a:schemeClr val="dk1"/>
              </a:solidFill>
              <a:latin typeface="Proxima Nova"/>
              <a:ea typeface="Proxima Nova"/>
              <a:cs typeface="Proxima Nova"/>
              <a:sym typeface="Proxima Nova"/>
            </a:endParaRPr>
          </a:p>
          <a:p>
            <a:pPr marL="0" lvl="0" indent="0" algn="ctr" rtl="0">
              <a:lnSpc>
                <a:spcPct val="115000"/>
              </a:lnSpc>
              <a:spcBef>
                <a:spcPts val="0"/>
              </a:spcBef>
              <a:spcAft>
                <a:spcPts val="0"/>
              </a:spcAft>
              <a:buNone/>
            </a:pPr>
            <a:endParaRPr sz="1100">
              <a:solidFill>
                <a:schemeClr val="dk1"/>
              </a:solidFill>
              <a:latin typeface="Proxima Nova"/>
              <a:ea typeface="Proxima Nova"/>
              <a:cs typeface="Proxima Nova"/>
              <a:sym typeface="Proxima Nova"/>
            </a:endParaRPr>
          </a:p>
          <a:p>
            <a:pPr marL="0" lvl="0" indent="0" rtl="0">
              <a:lnSpc>
                <a:spcPct val="115000"/>
              </a:lnSpc>
              <a:spcBef>
                <a:spcPts val="0"/>
              </a:spcBef>
              <a:spcAft>
                <a:spcPts val="0"/>
              </a:spcAft>
              <a:buClr>
                <a:srgbClr val="000000"/>
              </a:buClr>
              <a:buSzPts val="1100"/>
              <a:buFont typeface="Arial"/>
              <a:buNone/>
            </a:pPr>
            <a:r>
              <a:rPr lang="en" sz="1100" b="1">
                <a:solidFill>
                  <a:schemeClr val="dk1"/>
                </a:solidFill>
                <a:latin typeface="Proxima Nova"/>
                <a:ea typeface="Proxima Nova"/>
                <a:cs typeface="Proxima Nova"/>
                <a:sym typeface="Proxima Nova"/>
              </a:rPr>
              <a:t/>
            </a:r>
            <a:br>
              <a:rPr lang="en" sz="1100" b="1">
                <a:solidFill>
                  <a:schemeClr val="dk1"/>
                </a:solidFill>
                <a:latin typeface="Proxima Nova"/>
                <a:ea typeface="Proxima Nova"/>
                <a:cs typeface="Proxima Nova"/>
                <a:sym typeface="Proxima Nova"/>
              </a:rPr>
            </a:br>
            <a:endParaRPr sz="1100" b="1">
              <a:solidFill>
                <a:schemeClr val="dk1"/>
              </a:solidFill>
              <a:latin typeface="Proxima Nova"/>
              <a:ea typeface="Proxima Nova"/>
              <a:cs typeface="Proxima Nova"/>
              <a:sym typeface="Proxima Nova"/>
            </a:endParaRPr>
          </a:p>
          <a:p>
            <a:pPr marL="457200" lvl="0" indent="-298450" rtl="0">
              <a:lnSpc>
                <a:spcPct val="115000"/>
              </a:lnSpc>
              <a:spcBef>
                <a:spcPts val="30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“Secure by default” containers</a:t>
            </a:r>
            <a:endParaRPr sz="1100">
              <a:solidFill>
                <a:schemeClr val="dk1"/>
              </a:solidFill>
              <a:latin typeface="Proxima Nova"/>
              <a:ea typeface="Proxima Nova"/>
              <a:cs typeface="Proxima Nova"/>
              <a:sym typeface="Proxima Nova"/>
            </a:endParaRPr>
          </a:p>
          <a:p>
            <a:pPr marL="457200" lvl="0" indent="-298450" rtl="0">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Full-stack support</a:t>
            </a:r>
            <a:endParaRPr sz="1100">
              <a:solidFill>
                <a:schemeClr val="dk1"/>
              </a:solidFill>
              <a:latin typeface="Proxima Nova"/>
              <a:ea typeface="Proxima Nova"/>
              <a:cs typeface="Proxima Nova"/>
              <a:sym typeface="Proxima Nova"/>
            </a:endParaRPr>
          </a:p>
          <a:p>
            <a:pPr marL="457200" lvl="0" indent="-298450" rtl="0">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Rapid fixes to CVEs</a:t>
            </a:r>
            <a:endParaRPr sz="1100">
              <a:solidFill>
                <a:schemeClr val="dk1"/>
              </a:solidFill>
              <a:latin typeface="Proxima Nova"/>
              <a:ea typeface="Proxima Nova"/>
              <a:cs typeface="Proxima Nova"/>
              <a:sym typeface="Proxima Nova"/>
            </a:endParaRPr>
          </a:p>
          <a:p>
            <a:pPr marL="457200" lvl="0" indent="-298450" rtl="0">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“Repair, repave, rotate”</a:t>
            </a:r>
            <a:endParaRPr sz="1100">
              <a:solidFill>
                <a:schemeClr val="dk1"/>
              </a:solidFill>
              <a:latin typeface="Proxima Nova"/>
              <a:ea typeface="Proxima Nova"/>
              <a:cs typeface="Proxima Nova"/>
              <a:sym typeface="Proxima Nova"/>
            </a:endParaRPr>
          </a:p>
        </p:txBody>
      </p:sp>
      <p:sp>
        <p:nvSpPr>
          <p:cNvPr id="317" name="Shape 317"/>
          <p:cNvSpPr txBox="1"/>
          <p:nvPr/>
        </p:nvSpPr>
        <p:spPr>
          <a:xfrm>
            <a:off x="341750" y="2002300"/>
            <a:ext cx="2562000" cy="2721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folHlink"/>
              </a:buClr>
              <a:buSzPts val="1100"/>
              <a:buFont typeface="Arial"/>
              <a:buNone/>
            </a:pPr>
            <a:endParaRPr sz="600" b="1">
              <a:solidFill>
                <a:schemeClr val="dk1"/>
              </a:solidFill>
              <a:latin typeface="Proxima Nova"/>
              <a:ea typeface="Proxima Nova"/>
              <a:cs typeface="Proxima Nova"/>
              <a:sym typeface="Proxima Nova"/>
            </a:endParaRPr>
          </a:p>
          <a:p>
            <a:pPr marL="0" lvl="0" indent="0" algn="ctr" rtl="0">
              <a:lnSpc>
                <a:spcPct val="115000"/>
              </a:lnSpc>
              <a:spcBef>
                <a:spcPts val="800"/>
              </a:spcBef>
              <a:spcAft>
                <a:spcPts val="0"/>
              </a:spcAft>
              <a:buClr>
                <a:schemeClr val="folHlink"/>
              </a:buClr>
              <a:buSzPts val="1100"/>
              <a:buFont typeface="Arial"/>
              <a:buNone/>
            </a:pPr>
            <a:r>
              <a:rPr lang="en" sz="1600" b="1">
                <a:solidFill>
                  <a:schemeClr val="dk1"/>
                </a:solidFill>
                <a:latin typeface="Proxima Nova"/>
                <a:ea typeface="Proxima Nova"/>
                <a:cs typeface="Proxima Nova"/>
                <a:sym typeface="Proxima Nova"/>
              </a:rPr>
              <a:t>Speed</a:t>
            </a:r>
            <a:endParaRPr sz="1600">
              <a:solidFill>
                <a:schemeClr val="dk1"/>
              </a:solidFill>
              <a:latin typeface="Proxima Nova"/>
              <a:ea typeface="Proxima Nova"/>
              <a:cs typeface="Proxima Nova"/>
              <a:sym typeface="Proxima Nova"/>
            </a:endParaRPr>
          </a:p>
          <a:p>
            <a:pPr marL="0" lvl="0" indent="0" algn="ctr" rtl="0">
              <a:lnSpc>
                <a:spcPct val="115000"/>
              </a:lnSpc>
              <a:spcBef>
                <a:spcPts val="800"/>
              </a:spcBef>
              <a:spcAft>
                <a:spcPts val="0"/>
              </a:spcAft>
              <a:buNone/>
            </a:pPr>
            <a:r>
              <a:rPr lang="en" sz="1100">
                <a:solidFill>
                  <a:schemeClr val="dk1"/>
                </a:solidFill>
                <a:latin typeface="Proxima Nova"/>
                <a:ea typeface="Proxima Nova"/>
                <a:cs typeface="Proxima Nova"/>
                <a:sym typeface="Proxima Nova"/>
              </a:rPr>
              <a:t>Deploy new code </a:t>
            </a:r>
            <a:br>
              <a:rPr lang="en" sz="1100">
                <a:solidFill>
                  <a:schemeClr val="dk1"/>
                </a:solidFill>
                <a:latin typeface="Proxima Nova"/>
                <a:ea typeface="Proxima Nova"/>
                <a:cs typeface="Proxima Nova"/>
                <a:sym typeface="Proxima Nova"/>
              </a:rPr>
            </a:br>
            <a:r>
              <a:rPr lang="en" sz="1100">
                <a:solidFill>
                  <a:schemeClr val="dk1"/>
                </a:solidFill>
                <a:latin typeface="Proxima Nova"/>
                <a:ea typeface="Proxima Nova"/>
                <a:cs typeface="Proxima Nova"/>
                <a:sym typeface="Proxima Nova"/>
              </a:rPr>
              <a:t>thousands of times a month</a:t>
            </a:r>
            <a:endParaRPr sz="1100">
              <a:solidFill>
                <a:schemeClr val="dk1"/>
              </a:solidFill>
              <a:latin typeface="Proxima Nova"/>
              <a:ea typeface="Proxima Nova"/>
              <a:cs typeface="Proxima Nova"/>
              <a:sym typeface="Proxima Nova"/>
            </a:endParaRPr>
          </a:p>
          <a:p>
            <a:pPr marL="0" lvl="0" indent="0" algn="ctr" rtl="0">
              <a:lnSpc>
                <a:spcPct val="115000"/>
              </a:lnSpc>
              <a:spcBef>
                <a:spcPts val="0"/>
              </a:spcBef>
              <a:spcAft>
                <a:spcPts val="0"/>
              </a:spcAft>
              <a:buNone/>
            </a:pPr>
            <a:endParaRPr sz="1100">
              <a:solidFill>
                <a:schemeClr val="dk1"/>
              </a:solidFill>
              <a:latin typeface="Proxima Nova"/>
              <a:ea typeface="Proxima Nova"/>
              <a:cs typeface="Proxima Nova"/>
              <a:sym typeface="Proxima Nova"/>
            </a:endParaRPr>
          </a:p>
          <a:p>
            <a:pPr marL="0" lvl="0" indent="0" rtl="0">
              <a:lnSpc>
                <a:spcPct val="115000"/>
              </a:lnSpc>
              <a:spcBef>
                <a:spcPts val="0"/>
              </a:spcBef>
              <a:spcAft>
                <a:spcPts val="0"/>
              </a:spcAft>
              <a:buClr>
                <a:srgbClr val="000000"/>
              </a:buClr>
              <a:buSzPts val="1100"/>
              <a:buFont typeface="Arial"/>
              <a:buNone/>
            </a:pPr>
            <a:r>
              <a:rPr lang="en" sz="1100" b="1">
                <a:solidFill>
                  <a:schemeClr val="dk1"/>
                </a:solidFill>
                <a:latin typeface="Proxima Nova"/>
                <a:ea typeface="Proxima Nova"/>
                <a:cs typeface="Proxima Nova"/>
                <a:sym typeface="Proxima Nova"/>
              </a:rPr>
              <a:t/>
            </a:r>
            <a:br>
              <a:rPr lang="en" sz="1100" b="1">
                <a:solidFill>
                  <a:schemeClr val="dk1"/>
                </a:solidFill>
                <a:latin typeface="Proxima Nova"/>
                <a:ea typeface="Proxima Nova"/>
                <a:cs typeface="Proxima Nova"/>
                <a:sym typeface="Proxima Nova"/>
              </a:rPr>
            </a:br>
            <a:endParaRPr sz="1100" b="1">
              <a:solidFill>
                <a:schemeClr val="dk1"/>
              </a:solidFill>
              <a:latin typeface="Proxima Nova"/>
              <a:ea typeface="Proxima Nova"/>
              <a:cs typeface="Proxima Nova"/>
              <a:sym typeface="Proxima Nova"/>
            </a:endParaRPr>
          </a:p>
          <a:p>
            <a:pPr marL="457200" lvl="0" indent="-298450" rtl="0">
              <a:lnSpc>
                <a:spcPct val="115000"/>
              </a:lnSpc>
              <a:spcBef>
                <a:spcPts val="30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Best platform for Spring Boot</a:t>
            </a:r>
            <a:endParaRPr sz="1100">
              <a:solidFill>
                <a:schemeClr val="dk1"/>
              </a:solidFill>
              <a:latin typeface="Proxima Nova"/>
              <a:ea typeface="Proxima Nova"/>
              <a:cs typeface="Proxima Nova"/>
              <a:sym typeface="Proxima Nova"/>
            </a:endParaRPr>
          </a:p>
          <a:p>
            <a:pPr marL="457200" lvl="0" indent="-298450" rtl="0">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Container-ready</a:t>
            </a:r>
            <a:endParaRPr sz="1100">
              <a:solidFill>
                <a:schemeClr val="dk1"/>
              </a:solidFill>
              <a:latin typeface="Proxima Nova"/>
              <a:ea typeface="Proxima Nova"/>
              <a:cs typeface="Proxima Nova"/>
              <a:sym typeface="Proxima Nova"/>
            </a:endParaRPr>
          </a:p>
          <a:p>
            <a:pPr marL="457200" lvl="0" indent="-298450" rtl="0">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Native Windows + .NET</a:t>
            </a:r>
            <a:endParaRPr sz="1100">
              <a:solidFill>
                <a:schemeClr val="dk1"/>
              </a:solidFill>
              <a:latin typeface="Proxima Nova"/>
              <a:ea typeface="Proxima Nova"/>
              <a:cs typeface="Proxima Nova"/>
              <a:sym typeface="Proxima Nova"/>
            </a:endParaRPr>
          </a:p>
          <a:p>
            <a:pPr marL="457200" lvl="0" indent="-298450" rtl="0">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Full integrated with CI/CD</a:t>
            </a:r>
            <a:endParaRPr sz="1100">
              <a:solidFill>
                <a:schemeClr val="dk1"/>
              </a:solidFill>
              <a:latin typeface="Proxima Nova"/>
              <a:ea typeface="Proxima Nova"/>
              <a:cs typeface="Proxima Nova"/>
              <a:sym typeface="Proxima Nova"/>
            </a:endParaRPr>
          </a:p>
        </p:txBody>
      </p:sp>
      <p:pic>
        <p:nvPicPr>
          <p:cNvPr id="318" name="Shape 318" descr="green.png"/>
          <p:cNvPicPr preferRelativeResize="0"/>
          <p:nvPr/>
        </p:nvPicPr>
        <p:blipFill>
          <a:blip r:embed="rId3">
            <a:alphaModFix/>
          </a:blip>
          <a:stretch>
            <a:fillRect/>
          </a:stretch>
        </p:blipFill>
        <p:spPr>
          <a:xfrm>
            <a:off x="882475" y="1111475"/>
            <a:ext cx="1480539" cy="1101825"/>
          </a:xfrm>
          <a:prstGeom prst="rect">
            <a:avLst/>
          </a:prstGeom>
          <a:noFill/>
          <a:ln>
            <a:noFill/>
          </a:ln>
        </p:spPr>
      </p:pic>
      <p:pic>
        <p:nvPicPr>
          <p:cNvPr id="319" name="Shape 319" descr="blue.png"/>
          <p:cNvPicPr preferRelativeResize="0"/>
          <p:nvPr/>
        </p:nvPicPr>
        <p:blipFill>
          <a:blip r:embed="rId4">
            <a:alphaModFix/>
          </a:blip>
          <a:stretch>
            <a:fillRect/>
          </a:stretch>
        </p:blipFill>
        <p:spPr>
          <a:xfrm>
            <a:off x="4018641" y="1111475"/>
            <a:ext cx="1124751" cy="1101825"/>
          </a:xfrm>
          <a:prstGeom prst="rect">
            <a:avLst/>
          </a:prstGeom>
          <a:noFill/>
          <a:ln>
            <a:noFill/>
          </a:ln>
        </p:spPr>
      </p:pic>
      <p:pic>
        <p:nvPicPr>
          <p:cNvPr id="320" name="Shape 320" descr="purple.png"/>
          <p:cNvPicPr preferRelativeResize="0"/>
          <p:nvPr/>
        </p:nvPicPr>
        <p:blipFill>
          <a:blip r:embed="rId5">
            <a:alphaModFix/>
          </a:blip>
          <a:stretch>
            <a:fillRect/>
          </a:stretch>
        </p:blipFill>
        <p:spPr>
          <a:xfrm>
            <a:off x="6950761" y="1111475"/>
            <a:ext cx="1159188" cy="1101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Shape 1137"/>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Key Concepts</a:t>
            </a:r>
            <a:endParaRPr/>
          </a:p>
        </p:txBody>
      </p:sp>
      <p:sp>
        <p:nvSpPr>
          <p:cNvPr id="1138" name="Shape 1138"/>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Pivotal Application Service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Shape 1143"/>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Containers</a:t>
            </a:r>
            <a:endParaRPr/>
          </a:p>
        </p:txBody>
      </p:sp>
      <p:graphicFrame>
        <p:nvGraphicFramePr>
          <p:cNvPr id="1144" name="Shape 1144"/>
          <p:cNvGraphicFramePr/>
          <p:nvPr/>
        </p:nvGraphicFramePr>
        <p:xfrm>
          <a:off x="3308732" y="644425"/>
          <a:ext cx="5604075" cy="3859235"/>
        </p:xfrm>
        <a:graphic>
          <a:graphicData uri="http://schemas.openxmlformats.org/drawingml/2006/table">
            <a:tbl>
              <a:tblPr>
                <a:noFill/>
                <a:tableStyleId>{47B6EE9E-CCA1-4EC6-A1D6-7B3B8B41B69A}</a:tableStyleId>
              </a:tblPr>
              <a:tblGrid>
                <a:gridCol w="2811500"/>
                <a:gridCol w="2792575"/>
              </a:tblGrid>
              <a:tr h="490175">
                <a:tc>
                  <a:txBody>
                    <a:bodyPr/>
                    <a:lstStyle/>
                    <a:p>
                      <a:pPr marL="0" lvl="0" indent="0" algn="ctr" rtl="0">
                        <a:spcBef>
                          <a:spcPts val="0"/>
                        </a:spcBef>
                        <a:spcAft>
                          <a:spcPts val="0"/>
                        </a:spcAft>
                        <a:buNone/>
                      </a:pPr>
                      <a:r>
                        <a:rPr lang="en" sz="1200" b="1">
                          <a:solidFill>
                            <a:schemeClr val="lt1"/>
                          </a:solidFill>
                          <a:latin typeface="Proxima Nova"/>
                          <a:ea typeface="Proxima Nova"/>
                          <a:cs typeface="Proxima Nova"/>
                          <a:sym typeface="Proxima Nova"/>
                        </a:rPr>
                        <a:t>Developer-Built</a:t>
                      </a:r>
                      <a:endParaRPr sz="1200" b="1">
                        <a:solidFill>
                          <a:schemeClr val="lt1"/>
                        </a:solidFill>
                        <a:latin typeface="Proxima Nova"/>
                        <a:ea typeface="Proxima Nova"/>
                        <a:cs typeface="Proxima Nova"/>
                        <a:sym typeface="Proxima Nova"/>
                      </a:endParaRPr>
                    </a:p>
                  </a:txBody>
                  <a:tcPr marL="63500" marR="63500" marT="63500" marB="63500" anchor="ctr">
                    <a:lnL w="9525" cap="flat" cmpd="sng">
                      <a:solidFill>
                        <a:srgbClr val="000000">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200" b="1">
                          <a:solidFill>
                            <a:schemeClr val="lt1"/>
                          </a:solidFill>
                          <a:latin typeface="Proxima Nova"/>
                          <a:ea typeface="Proxima Nova"/>
                          <a:cs typeface="Proxima Nova"/>
                          <a:sym typeface="Proxima Nova"/>
                        </a:rPr>
                        <a:t>Platform-Built</a:t>
                      </a:r>
                      <a:endParaRPr sz="1200" b="1">
                        <a:solidFill>
                          <a:schemeClr val="lt1"/>
                        </a:solidFill>
                        <a:latin typeface="Proxima Nova"/>
                        <a:ea typeface="Proxima Nova"/>
                        <a:cs typeface="Proxima Nova"/>
                        <a:sym typeface="Proxima Nova"/>
                      </a:endParaRPr>
                    </a:p>
                  </a:txBody>
                  <a:tcPr marL="63500" marR="63500" marT="63500" marB="63500" anchor="ctr">
                    <a:lnL w="9525" cap="flat" cmpd="sng">
                      <a:solidFill>
                        <a:schemeClr val="dk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r>
              <a:tr h="490175">
                <a:tc>
                  <a:txBody>
                    <a:bodyPr/>
                    <a:lstStyle/>
                    <a:p>
                      <a:pPr marL="0" lvl="0" indent="0" algn="ctr" rtl="0">
                        <a:spcBef>
                          <a:spcPts val="0"/>
                        </a:spcBef>
                        <a:spcAft>
                          <a:spcPts val="0"/>
                        </a:spcAft>
                        <a:buNone/>
                      </a:pPr>
                      <a:r>
                        <a:rPr lang="en" sz="1200">
                          <a:solidFill>
                            <a:schemeClr val="lt1"/>
                          </a:solidFill>
                          <a:latin typeface="Proxima Nova"/>
                          <a:ea typeface="Proxima Nova"/>
                          <a:cs typeface="Proxima Nova"/>
                          <a:sym typeface="Proxima Nova"/>
                        </a:rPr>
                        <a:t>deploy apps as a container, </a:t>
                      </a:r>
                      <a:br>
                        <a:rPr lang="en" sz="1200">
                          <a:solidFill>
                            <a:schemeClr val="lt1"/>
                          </a:solidFill>
                          <a:latin typeface="Proxima Nova"/>
                          <a:ea typeface="Proxima Nova"/>
                          <a:cs typeface="Proxima Nova"/>
                          <a:sym typeface="Proxima Nova"/>
                        </a:rPr>
                      </a:br>
                      <a:r>
                        <a:rPr lang="en" sz="1200">
                          <a:solidFill>
                            <a:schemeClr val="lt1"/>
                          </a:solidFill>
                          <a:latin typeface="Proxima Nova"/>
                          <a:ea typeface="Proxima Nova"/>
                          <a:cs typeface="Proxima Nova"/>
                          <a:sym typeface="Proxima Nova"/>
                        </a:rPr>
                        <a:t>often a Docker image</a:t>
                      </a:r>
                      <a:endParaRPr sz="1200" b="1">
                        <a:solidFill>
                          <a:schemeClr val="lt1"/>
                        </a:solidFill>
                        <a:latin typeface="Proxima Nova"/>
                        <a:ea typeface="Proxima Nova"/>
                        <a:cs typeface="Proxima Nova"/>
                        <a:sym typeface="Proxima Nova"/>
                      </a:endParaRPr>
                    </a:p>
                  </a:txBody>
                  <a:tcPr marL="63500" marR="63500" marT="63500" marB="63500" anchor="ctr">
                    <a:lnL w="9525" cap="flat" cmpd="sng">
                      <a:solidFill>
                        <a:srgbClr val="000000">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Proxima Nova"/>
                          <a:ea typeface="Proxima Nova"/>
                          <a:cs typeface="Proxima Nova"/>
                          <a:sym typeface="Proxima Nova"/>
                        </a:rPr>
                        <a:t>deploy apps as code</a:t>
                      </a:r>
                      <a:endParaRPr sz="1200" b="1">
                        <a:solidFill>
                          <a:schemeClr val="lt1"/>
                        </a:solidFill>
                        <a:latin typeface="Proxima Nova"/>
                        <a:ea typeface="Proxima Nova"/>
                        <a:cs typeface="Proxima Nova"/>
                        <a:sym typeface="Proxima Nova"/>
                      </a:endParaRPr>
                    </a:p>
                  </a:txBody>
                  <a:tcPr marL="63500" marR="63500" marT="63500" marB="63500" anchor="ctr">
                    <a:lnL w="9525" cap="flat" cmpd="sng">
                      <a:solidFill>
                        <a:schemeClr val="dk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r h="490175">
                <a:tc>
                  <a:txBody>
                    <a:bodyPr/>
                    <a:lstStyle/>
                    <a:p>
                      <a:pPr marL="0" lvl="0" indent="0" algn="ctr" rtl="0">
                        <a:spcBef>
                          <a:spcPts val="0"/>
                        </a:spcBef>
                        <a:spcAft>
                          <a:spcPts val="0"/>
                        </a:spcAft>
                        <a:buNone/>
                      </a:pPr>
                      <a:r>
                        <a:rPr lang="en" sz="1200">
                          <a:solidFill>
                            <a:schemeClr val="lt1"/>
                          </a:solidFill>
                          <a:latin typeface="Proxima Nova"/>
                          <a:ea typeface="Proxima Nova"/>
                          <a:cs typeface="Proxima Nova"/>
                          <a:sym typeface="Proxima Nova"/>
                        </a:rPr>
                        <a:t>developer identifies middleware</a:t>
                      </a:r>
                      <a:endParaRPr sz="1200">
                        <a:solidFill>
                          <a:schemeClr val="lt1"/>
                        </a:solidFill>
                        <a:latin typeface="Proxima Nova"/>
                        <a:ea typeface="Proxima Nova"/>
                        <a:cs typeface="Proxima Nova"/>
                        <a:sym typeface="Proxima Nova"/>
                      </a:endParaRPr>
                    </a:p>
                  </a:txBody>
                  <a:tcPr marL="63500" marR="63500" marT="63500" marB="63500" anchor="ctr">
                    <a:lnL w="9525" cap="flat" cmpd="sng">
                      <a:solidFill>
                        <a:srgbClr val="000000">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Proxima Nova"/>
                          <a:ea typeface="Proxima Nova"/>
                          <a:cs typeface="Proxima Nova"/>
                          <a:sym typeface="Proxima Nova"/>
                        </a:rPr>
                        <a:t>platform handles middleware</a:t>
                      </a:r>
                      <a:endParaRPr sz="1200">
                        <a:solidFill>
                          <a:schemeClr val="lt1"/>
                        </a:solidFill>
                        <a:latin typeface="Proxima Nova"/>
                        <a:ea typeface="Proxima Nova"/>
                        <a:cs typeface="Proxima Nova"/>
                        <a:sym typeface="Proxima Nova"/>
                      </a:endParaRPr>
                    </a:p>
                  </a:txBody>
                  <a:tcPr marL="63500" marR="63500" marT="63500" marB="63500" anchor="ctr">
                    <a:lnL w="9525" cap="flat" cmpd="sng">
                      <a:solidFill>
                        <a:schemeClr val="dk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r h="795375">
                <a:tc>
                  <a:txBody>
                    <a:bodyPr/>
                    <a:lstStyle/>
                    <a:p>
                      <a:pPr marL="0" lvl="0" indent="0" algn="ctr" rtl="0">
                        <a:spcBef>
                          <a:spcPts val="0"/>
                        </a:spcBef>
                        <a:spcAft>
                          <a:spcPts val="0"/>
                        </a:spcAft>
                        <a:buNone/>
                      </a:pPr>
                      <a:r>
                        <a:rPr lang="en" sz="1200">
                          <a:solidFill>
                            <a:schemeClr val="lt1"/>
                          </a:solidFill>
                          <a:latin typeface="Proxima Nova"/>
                          <a:ea typeface="Proxima Nova"/>
                          <a:cs typeface="Proxima Nova"/>
                          <a:sym typeface="Proxima Nova"/>
                        </a:rPr>
                        <a:t>bring your own language</a:t>
                      </a:r>
                      <a:endParaRPr sz="1200">
                        <a:solidFill>
                          <a:schemeClr val="lt1"/>
                        </a:solidFill>
                        <a:latin typeface="Proxima Nova"/>
                        <a:ea typeface="Proxima Nova"/>
                        <a:cs typeface="Proxima Nova"/>
                        <a:sym typeface="Proxima Nova"/>
                      </a:endParaRPr>
                    </a:p>
                  </a:txBody>
                  <a:tcPr marL="63500" marR="63500" marT="63500" marB="63500" anchor="ctr">
                    <a:lnL w="9525" cap="flat" cmpd="sng">
                      <a:solidFill>
                        <a:srgbClr val="000000">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Proxima Nova"/>
                          <a:ea typeface="Proxima Nova"/>
                          <a:cs typeface="Proxima Nova"/>
                          <a:sym typeface="Proxima Nova"/>
                        </a:rPr>
                        <a:t>language support dependent on existing buildpacks</a:t>
                      </a:r>
                      <a:endParaRPr sz="1200">
                        <a:solidFill>
                          <a:schemeClr val="lt1"/>
                        </a:solidFill>
                        <a:latin typeface="Proxima Nova"/>
                        <a:ea typeface="Proxima Nova"/>
                        <a:cs typeface="Proxima Nova"/>
                        <a:sym typeface="Proxima Nova"/>
                      </a:endParaRPr>
                    </a:p>
                  </a:txBody>
                  <a:tcPr marL="63500" marR="63500" marT="63500" marB="63500" anchor="ctr">
                    <a:lnL w="9525" cap="flat" cmpd="sng">
                      <a:solidFill>
                        <a:schemeClr val="dk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r h="795375">
                <a:tc>
                  <a:txBody>
                    <a:bodyPr/>
                    <a:lstStyle/>
                    <a:p>
                      <a:pPr marL="0" lvl="0" indent="0" algn="ctr" rtl="0">
                        <a:spcBef>
                          <a:spcPts val="0"/>
                        </a:spcBef>
                        <a:spcAft>
                          <a:spcPts val="0"/>
                        </a:spcAft>
                        <a:buNone/>
                      </a:pPr>
                      <a:r>
                        <a:rPr lang="en" sz="1200">
                          <a:solidFill>
                            <a:schemeClr val="lt1"/>
                          </a:solidFill>
                          <a:latin typeface="Proxima Nova"/>
                          <a:ea typeface="Proxima Nova"/>
                          <a:cs typeface="Proxima Nova"/>
                          <a:sym typeface="Proxima Nova"/>
                        </a:rPr>
                        <a:t>developer is responsible for </a:t>
                      </a:r>
                      <a:br>
                        <a:rPr lang="en" sz="1200">
                          <a:solidFill>
                            <a:schemeClr val="lt1"/>
                          </a:solidFill>
                          <a:latin typeface="Proxima Nova"/>
                          <a:ea typeface="Proxima Nova"/>
                          <a:cs typeface="Proxima Nova"/>
                          <a:sym typeface="Proxima Nova"/>
                        </a:rPr>
                      </a:br>
                      <a:r>
                        <a:rPr lang="en" sz="1200">
                          <a:solidFill>
                            <a:schemeClr val="lt1"/>
                          </a:solidFill>
                          <a:latin typeface="Proxima Nova"/>
                          <a:ea typeface="Proxima Nova"/>
                          <a:cs typeface="Proxima Nova"/>
                          <a:sym typeface="Proxima Nova"/>
                        </a:rPr>
                        <a:t>lifecycle management</a:t>
                      </a:r>
                      <a:endParaRPr sz="1200">
                        <a:solidFill>
                          <a:schemeClr val="lt1"/>
                        </a:solidFill>
                        <a:latin typeface="Proxima Nova"/>
                        <a:ea typeface="Proxima Nova"/>
                        <a:cs typeface="Proxima Nova"/>
                        <a:sym typeface="Proxima Nova"/>
                      </a:endParaRPr>
                    </a:p>
                  </a:txBody>
                  <a:tcPr marL="63500" marR="63500" marT="63500" marB="63500" anchor="ctr">
                    <a:lnL w="9525" cap="flat" cmpd="sng">
                      <a:solidFill>
                        <a:srgbClr val="000000">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Proxima Nova"/>
                          <a:ea typeface="Proxima Nova"/>
                          <a:cs typeface="Proxima Nova"/>
                          <a:sym typeface="Proxima Nova"/>
                        </a:rPr>
                        <a:t>platform handles much of the </a:t>
                      </a:r>
                      <a:br>
                        <a:rPr lang="en" sz="1200">
                          <a:solidFill>
                            <a:schemeClr val="lt1"/>
                          </a:solidFill>
                          <a:latin typeface="Proxima Nova"/>
                          <a:ea typeface="Proxima Nova"/>
                          <a:cs typeface="Proxima Nova"/>
                          <a:sym typeface="Proxima Nova"/>
                        </a:rPr>
                      </a:br>
                      <a:r>
                        <a:rPr lang="en" sz="1200">
                          <a:solidFill>
                            <a:schemeClr val="lt1"/>
                          </a:solidFill>
                          <a:latin typeface="Proxima Nova"/>
                          <a:ea typeface="Proxima Nova"/>
                          <a:cs typeface="Proxima Nova"/>
                          <a:sym typeface="Proxima Nova"/>
                        </a:rPr>
                        <a:t>lifecycle management</a:t>
                      </a:r>
                      <a:endParaRPr sz="1200">
                        <a:solidFill>
                          <a:schemeClr val="lt1"/>
                        </a:solidFill>
                        <a:latin typeface="Proxima Nova"/>
                        <a:ea typeface="Proxima Nova"/>
                        <a:cs typeface="Proxima Nova"/>
                        <a:sym typeface="Proxima Nova"/>
                      </a:endParaRPr>
                    </a:p>
                  </a:txBody>
                  <a:tcPr marL="63500" marR="63500" marT="63500" marB="63500" anchor="ctr">
                    <a:lnL w="9525" cap="flat" cmpd="sng">
                      <a:solidFill>
                        <a:schemeClr val="dk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r h="795375">
                <a:tc>
                  <a:txBody>
                    <a:bodyPr/>
                    <a:lstStyle/>
                    <a:p>
                      <a:pPr marL="0" lvl="0" indent="0" algn="ctr" rtl="0">
                        <a:spcBef>
                          <a:spcPts val="0"/>
                        </a:spcBef>
                        <a:spcAft>
                          <a:spcPts val="0"/>
                        </a:spcAft>
                        <a:buNone/>
                      </a:pPr>
                      <a:r>
                        <a:rPr lang="en" b="1">
                          <a:solidFill>
                            <a:schemeClr val="lt1"/>
                          </a:solidFill>
                          <a:latin typeface="Proxima Nova"/>
                          <a:ea typeface="Proxima Nova"/>
                          <a:cs typeface="Proxima Nova"/>
                          <a:sym typeface="Proxima Nova"/>
                        </a:rPr>
                        <a:t>Use for Elasticsearch, </a:t>
                      </a:r>
                      <a:br>
                        <a:rPr lang="en" b="1">
                          <a:solidFill>
                            <a:schemeClr val="lt1"/>
                          </a:solidFill>
                          <a:latin typeface="Proxima Nova"/>
                          <a:ea typeface="Proxima Nova"/>
                          <a:cs typeface="Proxima Nova"/>
                          <a:sym typeface="Proxima Nova"/>
                        </a:rPr>
                      </a:br>
                      <a:r>
                        <a:rPr lang="en" b="1">
                          <a:solidFill>
                            <a:schemeClr val="lt1"/>
                          </a:solidFill>
                          <a:latin typeface="Proxima Nova"/>
                          <a:ea typeface="Proxima Nova"/>
                          <a:cs typeface="Proxima Nova"/>
                          <a:sym typeface="Proxima Nova"/>
                        </a:rPr>
                        <a:t>Apache Spark, ISV apps</a:t>
                      </a:r>
                      <a:endParaRPr b="1">
                        <a:solidFill>
                          <a:schemeClr val="lt1"/>
                        </a:solidFill>
                        <a:latin typeface="Proxima Nova"/>
                        <a:ea typeface="Proxima Nova"/>
                        <a:cs typeface="Proxima Nova"/>
                        <a:sym typeface="Proxima Nova"/>
                      </a:endParaRPr>
                    </a:p>
                  </a:txBody>
                  <a:tcPr marL="63500" marR="63500" marT="63500" marB="63500" anchor="ctr">
                    <a:lnL w="9525" cap="flat" cmpd="sng">
                      <a:solidFill>
                        <a:srgbClr val="000000">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Proxima Nova"/>
                          <a:ea typeface="Proxima Nova"/>
                          <a:cs typeface="Proxima Nova"/>
                          <a:sym typeface="Proxima Nova"/>
                        </a:rPr>
                        <a:t>Use for Java, .NET, Node</a:t>
                      </a:r>
                      <a:endParaRPr b="1">
                        <a:solidFill>
                          <a:schemeClr val="lt1"/>
                        </a:solidFill>
                        <a:latin typeface="Proxima Nova"/>
                        <a:ea typeface="Proxima Nova"/>
                        <a:cs typeface="Proxima Nova"/>
                        <a:sym typeface="Proxima Nova"/>
                      </a:endParaRPr>
                    </a:p>
                  </a:txBody>
                  <a:tcPr marL="63500" marR="63500" marT="63500" marB="63500" anchor="ctr">
                    <a:lnL w="9525" cap="flat" cmpd="sng">
                      <a:solidFill>
                        <a:schemeClr val="dk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sp>
        <p:nvSpPr>
          <p:cNvPr id="1145" name="Shape 1145"/>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spcBef>
                <a:spcPts val="0"/>
              </a:spcBef>
              <a:spcAft>
                <a:spcPts val="1500"/>
              </a:spcAft>
              <a:buNone/>
            </a:pPr>
            <a:r>
              <a:rPr lang="en"/>
              <a:t>Pivotal Cloud Foundry Supports Both Types of Containers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Shape 1150"/>
          <p:cNvSpPr/>
          <p:nvPr/>
        </p:nvSpPr>
        <p:spPr>
          <a:xfrm>
            <a:off x="3117210" y="3567114"/>
            <a:ext cx="3051000" cy="863100"/>
          </a:xfrm>
          <a:prstGeom prst="roundRect">
            <a:avLst>
              <a:gd name="adj" fmla="val 3168"/>
            </a:avLst>
          </a:prstGeom>
          <a:solidFill>
            <a:srgbClr val="CFD5D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sp>
        <p:nvSpPr>
          <p:cNvPr id="1151" name="Shape 1151"/>
          <p:cNvSpPr/>
          <p:nvPr/>
        </p:nvSpPr>
        <p:spPr>
          <a:xfrm>
            <a:off x="3275760" y="1738889"/>
            <a:ext cx="2733900" cy="2217300"/>
          </a:xfrm>
          <a:prstGeom prst="roundRect">
            <a:avLst>
              <a:gd name="adj" fmla="val 4305"/>
            </a:avLst>
          </a:prstGeom>
          <a:solidFill>
            <a:srgbClr val="A9DBD6"/>
          </a:solidFill>
          <a:ln w="9525" cap="rnd"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sp>
        <p:nvSpPr>
          <p:cNvPr id="1152" name="Shape 1152"/>
          <p:cNvSpPr/>
          <p:nvPr/>
        </p:nvSpPr>
        <p:spPr>
          <a:xfrm>
            <a:off x="3735700" y="2417940"/>
            <a:ext cx="1836600" cy="1389900"/>
          </a:xfrm>
          <a:prstGeom prst="roundRect">
            <a:avLst>
              <a:gd name="adj" fmla="val 1573"/>
            </a:avLst>
          </a:prstGeom>
          <a:solidFill>
            <a:srgbClr val="1AB9A5"/>
          </a:solidFill>
          <a:ln w="9525" cap="rnd"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sp>
        <p:nvSpPr>
          <p:cNvPr id="1153" name="Shape 1153"/>
          <p:cNvSpPr/>
          <p:nvPr/>
        </p:nvSpPr>
        <p:spPr>
          <a:xfrm>
            <a:off x="3625113" y="2330496"/>
            <a:ext cx="1836600" cy="1389900"/>
          </a:xfrm>
          <a:prstGeom prst="roundRect">
            <a:avLst>
              <a:gd name="adj" fmla="val 1573"/>
            </a:avLst>
          </a:prstGeom>
          <a:solidFill>
            <a:srgbClr val="1AB9A5"/>
          </a:solidFill>
          <a:ln w="9525" cap="rnd"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sp>
        <p:nvSpPr>
          <p:cNvPr id="1154" name="Shape 1154"/>
          <p:cNvSpPr/>
          <p:nvPr/>
        </p:nvSpPr>
        <p:spPr>
          <a:xfrm>
            <a:off x="3514525" y="2243053"/>
            <a:ext cx="1836600" cy="1389900"/>
          </a:xfrm>
          <a:prstGeom prst="roundRect">
            <a:avLst>
              <a:gd name="adj" fmla="val 1573"/>
            </a:avLst>
          </a:prstGeom>
          <a:solidFill>
            <a:srgbClr val="1AB9A5"/>
          </a:solidFill>
          <a:ln w="9525" cap="rnd"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grpSp>
        <p:nvGrpSpPr>
          <p:cNvPr id="1155" name="Shape 1155"/>
          <p:cNvGrpSpPr/>
          <p:nvPr/>
        </p:nvGrpSpPr>
        <p:grpSpPr>
          <a:xfrm>
            <a:off x="3293981" y="920913"/>
            <a:ext cx="2733900" cy="409800"/>
            <a:chOff x="2348144" y="-2083648"/>
            <a:chExt cx="2733900" cy="409800"/>
          </a:xfrm>
        </p:grpSpPr>
        <p:sp>
          <p:nvSpPr>
            <p:cNvPr id="1156" name="Shape 1156"/>
            <p:cNvSpPr/>
            <p:nvPr/>
          </p:nvSpPr>
          <p:spPr>
            <a:xfrm>
              <a:off x="2348144" y="-2083648"/>
              <a:ext cx="2733900" cy="409800"/>
            </a:xfrm>
            <a:prstGeom prst="roundRect">
              <a:avLst>
                <a:gd name="adj" fmla="val 17000"/>
              </a:avLst>
            </a:prstGeom>
            <a:solidFill>
              <a:srgbClr val="78909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i="0" u="none" strike="noStrike" cap="none">
                <a:solidFill>
                  <a:srgbClr val="000000"/>
                </a:solidFill>
              </a:endParaRPr>
            </a:p>
          </p:txBody>
        </p:sp>
        <p:sp>
          <p:nvSpPr>
            <p:cNvPr id="1157" name="Shape 1157"/>
            <p:cNvSpPr txBox="1"/>
            <p:nvPr/>
          </p:nvSpPr>
          <p:spPr>
            <a:xfrm>
              <a:off x="2493718" y="-1976256"/>
              <a:ext cx="2498400" cy="1950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35353"/>
                </a:buClr>
                <a:buFont typeface="Proxima Nova"/>
                <a:buNone/>
              </a:pPr>
              <a:r>
                <a:rPr lang="en">
                  <a:solidFill>
                    <a:srgbClr val="FFFFFF"/>
                  </a:solidFill>
                  <a:latin typeface="Proxima Nova"/>
                  <a:ea typeface="Proxima Nova"/>
                  <a:cs typeface="Proxima Nova"/>
                  <a:sym typeface="Proxima Nova"/>
                </a:rPr>
                <a:t>Identity Manager (SSO)</a:t>
              </a:r>
              <a:endParaRPr>
                <a:solidFill>
                  <a:srgbClr val="FFFFFF"/>
                </a:solidFill>
                <a:latin typeface="Proxima Nova"/>
                <a:ea typeface="Proxima Nova"/>
                <a:cs typeface="Proxima Nova"/>
                <a:sym typeface="Proxima Nova"/>
              </a:endParaRPr>
            </a:p>
          </p:txBody>
        </p:sp>
      </p:grpSp>
      <p:sp>
        <p:nvSpPr>
          <p:cNvPr id="1158" name="Shape 1158"/>
          <p:cNvSpPr txBox="1"/>
          <p:nvPr/>
        </p:nvSpPr>
        <p:spPr>
          <a:xfrm>
            <a:off x="3400525" y="1827689"/>
            <a:ext cx="2674200" cy="3270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9FDF"/>
              </a:buClr>
              <a:buFont typeface="Proxima Nova"/>
              <a:buNone/>
            </a:pPr>
            <a:r>
              <a:rPr lang="en">
                <a:solidFill>
                  <a:srgbClr val="0C2E4E"/>
                </a:solidFill>
                <a:latin typeface="Proxima Nova"/>
                <a:ea typeface="Proxima Nova"/>
                <a:cs typeface="Proxima Nova"/>
                <a:sym typeface="Proxima Nova"/>
              </a:rPr>
              <a:t>Application Manager</a:t>
            </a:r>
            <a:endParaRPr>
              <a:solidFill>
                <a:srgbClr val="0C2E4E"/>
              </a:solidFill>
              <a:latin typeface="Proxima Nova"/>
              <a:ea typeface="Proxima Nova"/>
              <a:cs typeface="Proxima Nova"/>
              <a:sym typeface="Proxima Nova"/>
            </a:endParaRPr>
          </a:p>
        </p:txBody>
      </p:sp>
      <p:grpSp>
        <p:nvGrpSpPr>
          <p:cNvPr id="1159" name="Shape 1159"/>
          <p:cNvGrpSpPr/>
          <p:nvPr/>
        </p:nvGrpSpPr>
        <p:grpSpPr>
          <a:xfrm>
            <a:off x="2708660" y="4175364"/>
            <a:ext cx="3868100" cy="463050"/>
            <a:chOff x="2838375" y="4093650"/>
            <a:chExt cx="3868100" cy="463050"/>
          </a:xfrm>
        </p:grpSpPr>
        <p:sp>
          <p:nvSpPr>
            <p:cNvPr id="1160" name="Shape 1160"/>
            <p:cNvSpPr/>
            <p:nvPr/>
          </p:nvSpPr>
          <p:spPr>
            <a:xfrm>
              <a:off x="2838375" y="4110000"/>
              <a:ext cx="1205400" cy="446700"/>
            </a:xfrm>
            <a:prstGeom prst="roundRect">
              <a:avLst>
                <a:gd name="adj" fmla="val 1573"/>
              </a:avLst>
            </a:prstGeom>
            <a:solidFill>
              <a:srgbClr val="8AD0C9"/>
            </a:solidFill>
            <a:ln w="9525" cap="rnd"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sp>
          <p:nvSpPr>
            <p:cNvPr id="1161" name="Shape 1161"/>
            <p:cNvSpPr/>
            <p:nvPr/>
          </p:nvSpPr>
          <p:spPr>
            <a:xfrm>
              <a:off x="4134925" y="4110000"/>
              <a:ext cx="1205400" cy="446700"/>
            </a:xfrm>
            <a:prstGeom prst="roundRect">
              <a:avLst>
                <a:gd name="adj" fmla="val 1573"/>
              </a:avLst>
            </a:prstGeom>
            <a:solidFill>
              <a:srgbClr val="8AD0C9"/>
            </a:solidFill>
            <a:ln w="9525" cap="rnd"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sp>
          <p:nvSpPr>
            <p:cNvPr id="1162" name="Shape 1162"/>
            <p:cNvSpPr/>
            <p:nvPr/>
          </p:nvSpPr>
          <p:spPr>
            <a:xfrm>
              <a:off x="5431475" y="4110000"/>
              <a:ext cx="1205400" cy="446700"/>
            </a:xfrm>
            <a:prstGeom prst="roundRect">
              <a:avLst>
                <a:gd name="adj" fmla="val 1573"/>
              </a:avLst>
            </a:prstGeom>
            <a:solidFill>
              <a:srgbClr val="8AD0C9"/>
            </a:solidFill>
            <a:ln w="9525" cap="rnd"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sp>
          <p:nvSpPr>
            <p:cNvPr id="1163" name="Shape 1163"/>
            <p:cNvSpPr txBox="1"/>
            <p:nvPr/>
          </p:nvSpPr>
          <p:spPr>
            <a:xfrm>
              <a:off x="2838375" y="4169850"/>
              <a:ext cx="1275000" cy="3270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009FDF"/>
                </a:buClr>
                <a:buFont typeface="Proxima Nova"/>
                <a:buNone/>
              </a:pPr>
              <a:r>
                <a:rPr lang="en" sz="1000">
                  <a:solidFill>
                    <a:srgbClr val="00253E"/>
                  </a:solidFill>
                  <a:latin typeface="Proxima Nova"/>
                  <a:ea typeface="Proxima Nova"/>
                  <a:cs typeface="Proxima Nova"/>
                  <a:sym typeface="Proxima Nova"/>
                </a:rPr>
                <a:t>Access Control</a:t>
              </a:r>
              <a:endParaRPr sz="1000">
                <a:solidFill>
                  <a:srgbClr val="00253E"/>
                </a:solidFill>
                <a:latin typeface="Proxima Nova"/>
                <a:ea typeface="Proxima Nova"/>
                <a:cs typeface="Proxima Nova"/>
                <a:sym typeface="Proxima Nova"/>
              </a:endParaRPr>
            </a:p>
          </p:txBody>
        </p:sp>
        <p:sp>
          <p:nvSpPr>
            <p:cNvPr id="1164" name="Shape 1164"/>
            <p:cNvSpPr txBox="1"/>
            <p:nvPr/>
          </p:nvSpPr>
          <p:spPr>
            <a:xfrm>
              <a:off x="4100125" y="4169850"/>
              <a:ext cx="1275000" cy="3270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009FDF"/>
                </a:buClr>
                <a:buFont typeface="Proxima Nova"/>
                <a:buNone/>
              </a:pPr>
              <a:r>
                <a:rPr lang="en" sz="1000">
                  <a:solidFill>
                    <a:srgbClr val="00253E"/>
                  </a:solidFill>
                  <a:latin typeface="Proxima Nova"/>
                  <a:ea typeface="Proxima Nova"/>
                  <a:cs typeface="Proxima Nova"/>
                  <a:sym typeface="Proxima Nova"/>
                </a:rPr>
                <a:t>Multi Tenant</a:t>
              </a:r>
              <a:endParaRPr sz="1000">
                <a:solidFill>
                  <a:srgbClr val="00253E"/>
                </a:solidFill>
                <a:latin typeface="Proxima Nova"/>
                <a:ea typeface="Proxima Nova"/>
                <a:cs typeface="Proxima Nova"/>
                <a:sym typeface="Proxima Nova"/>
              </a:endParaRPr>
            </a:p>
          </p:txBody>
        </p:sp>
        <p:sp>
          <p:nvSpPr>
            <p:cNvPr id="1165" name="Shape 1165"/>
            <p:cNvSpPr txBox="1"/>
            <p:nvPr/>
          </p:nvSpPr>
          <p:spPr>
            <a:xfrm>
              <a:off x="5431475" y="4093650"/>
              <a:ext cx="1275000" cy="3270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009FDF"/>
                </a:buClr>
                <a:buFont typeface="Proxima Nova"/>
                <a:buNone/>
              </a:pPr>
              <a:r>
                <a:rPr lang="en" sz="1000">
                  <a:solidFill>
                    <a:srgbClr val="00253E"/>
                  </a:solidFill>
                  <a:latin typeface="Proxima Nova"/>
                  <a:ea typeface="Proxima Nova"/>
                  <a:cs typeface="Proxima Nova"/>
                  <a:sym typeface="Proxima Nova"/>
                </a:rPr>
                <a:t>Self-Service / Quotas</a:t>
              </a:r>
              <a:endParaRPr sz="1000">
                <a:solidFill>
                  <a:srgbClr val="00253E"/>
                </a:solidFill>
                <a:latin typeface="Proxima Nova"/>
                <a:ea typeface="Proxima Nova"/>
                <a:cs typeface="Proxima Nova"/>
                <a:sym typeface="Proxima Nova"/>
              </a:endParaRPr>
            </a:p>
          </p:txBody>
        </p:sp>
      </p:grpSp>
      <p:grpSp>
        <p:nvGrpSpPr>
          <p:cNvPr id="1166" name="Shape 1166"/>
          <p:cNvGrpSpPr/>
          <p:nvPr/>
        </p:nvGrpSpPr>
        <p:grpSpPr>
          <a:xfrm>
            <a:off x="1380650" y="2099439"/>
            <a:ext cx="1368600" cy="794700"/>
            <a:chOff x="3343019" y="-874973"/>
            <a:chExt cx="1368600" cy="794700"/>
          </a:xfrm>
        </p:grpSpPr>
        <p:sp>
          <p:nvSpPr>
            <p:cNvPr id="1167" name="Shape 1167"/>
            <p:cNvSpPr/>
            <p:nvPr/>
          </p:nvSpPr>
          <p:spPr>
            <a:xfrm>
              <a:off x="3343019" y="-874973"/>
              <a:ext cx="1368600" cy="794700"/>
            </a:xfrm>
            <a:prstGeom prst="roundRect">
              <a:avLst>
                <a:gd name="adj" fmla="val 12047"/>
              </a:avLst>
            </a:prstGeom>
            <a:solidFill>
              <a:srgbClr val="78909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i="0" u="none" strike="noStrike" cap="none">
                <a:solidFill>
                  <a:srgbClr val="000000"/>
                </a:solidFill>
              </a:endParaRPr>
            </a:p>
          </p:txBody>
        </p:sp>
        <p:sp>
          <p:nvSpPr>
            <p:cNvPr id="1168" name="Shape 1168"/>
            <p:cNvSpPr txBox="1"/>
            <p:nvPr/>
          </p:nvSpPr>
          <p:spPr>
            <a:xfrm>
              <a:off x="3343019" y="-700973"/>
              <a:ext cx="1368600" cy="446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35353"/>
                </a:buClr>
                <a:buFont typeface="Proxima Nova"/>
                <a:buNone/>
              </a:pPr>
              <a:r>
                <a:rPr lang="en">
                  <a:solidFill>
                    <a:srgbClr val="FFFFFF"/>
                  </a:solidFill>
                  <a:latin typeface="Proxima Nova"/>
                  <a:ea typeface="Proxima Nova"/>
                  <a:cs typeface="Proxima Nova"/>
                  <a:sym typeface="Proxima Nova"/>
                </a:rPr>
                <a:t>Ticket</a:t>
              </a:r>
              <a:endParaRPr>
                <a:solidFill>
                  <a:srgbClr val="FFFFFF"/>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535353"/>
                </a:buClr>
                <a:buFont typeface="Proxima Nova"/>
                <a:buNone/>
              </a:pPr>
              <a:r>
                <a:rPr lang="en">
                  <a:solidFill>
                    <a:srgbClr val="FFFFFF"/>
                  </a:solidFill>
                  <a:latin typeface="Proxima Nova"/>
                  <a:ea typeface="Proxima Nova"/>
                  <a:cs typeface="Proxima Nova"/>
                  <a:sym typeface="Proxima Nova"/>
                </a:rPr>
                <a:t>System</a:t>
              </a:r>
              <a:endParaRPr>
                <a:solidFill>
                  <a:srgbClr val="FFFFFF"/>
                </a:solidFill>
                <a:latin typeface="Proxima Nova"/>
                <a:ea typeface="Proxima Nova"/>
                <a:cs typeface="Proxima Nova"/>
                <a:sym typeface="Proxima Nova"/>
              </a:endParaRPr>
            </a:p>
          </p:txBody>
        </p:sp>
      </p:grpSp>
      <p:sp>
        <p:nvSpPr>
          <p:cNvPr id="1169" name="Shape 1169"/>
          <p:cNvSpPr txBox="1"/>
          <p:nvPr/>
        </p:nvSpPr>
        <p:spPr>
          <a:xfrm>
            <a:off x="3549000" y="2243053"/>
            <a:ext cx="1275000" cy="327000"/>
          </a:xfrm>
          <a:prstGeom prst="rect">
            <a:avLst/>
          </a:prstGeom>
          <a:noFill/>
          <a:ln>
            <a:noFill/>
          </a:ln>
        </p:spPr>
        <p:txBody>
          <a:bodyPr spcFirstLastPara="1" wrap="square" lIns="91400" tIns="91400" rIns="91400" bIns="91400" anchor="t" anchorCtr="0">
            <a:noAutofit/>
          </a:bodyPr>
          <a:lstStyle/>
          <a:p>
            <a:pPr marL="0" marR="0" lvl="0" indent="0" rtl="0">
              <a:lnSpc>
                <a:spcPct val="100000"/>
              </a:lnSpc>
              <a:spcBef>
                <a:spcPts val="0"/>
              </a:spcBef>
              <a:spcAft>
                <a:spcPts val="0"/>
              </a:spcAft>
              <a:buClr>
                <a:srgbClr val="009FDF"/>
              </a:buClr>
              <a:buFont typeface="Proxima Nova"/>
              <a:buNone/>
            </a:pPr>
            <a:r>
              <a:rPr lang="en" sz="1000">
                <a:solidFill>
                  <a:srgbClr val="00253E"/>
                </a:solidFill>
                <a:latin typeface="Proxima Nova"/>
                <a:ea typeface="Proxima Nova"/>
                <a:cs typeface="Proxima Nova"/>
                <a:sym typeface="Proxima Nova"/>
              </a:rPr>
              <a:t>Customer.com</a:t>
            </a:r>
            <a:endParaRPr sz="1000">
              <a:solidFill>
                <a:srgbClr val="00253E"/>
              </a:solidFill>
              <a:latin typeface="Proxima Nova"/>
              <a:ea typeface="Proxima Nova"/>
              <a:cs typeface="Proxima Nova"/>
              <a:sym typeface="Proxima Nova"/>
            </a:endParaRPr>
          </a:p>
        </p:txBody>
      </p:sp>
      <p:grpSp>
        <p:nvGrpSpPr>
          <p:cNvPr id="1170" name="Shape 1170"/>
          <p:cNvGrpSpPr/>
          <p:nvPr/>
        </p:nvGrpSpPr>
        <p:grpSpPr>
          <a:xfrm>
            <a:off x="6758626" y="3730468"/>
            <a:ext cx="244873" cy="298610"/>
            <a:chOff x="1563675" y="233750"/>
            <a:chExt cx="4143375" cy="5052625"/>
          </a:xfrm>
        </p:grpSpPr>
        <p:sp>
          <p:nvSpPr>
            <p:cNvPr id="1171" name="Shape 1171"/>
            <p:cNvSpPr/>
            <p:nvPr/>
          </p:nvSpPr>
          <p:spPr>
            <a:xfrm>
              <a:off x="2960675" y="2214550"/>
              <a:ext cx="2698750" cy="2405075"/>
            </a:xfrm>
            <a:custGeom>
              <a:avLst/>
              <a:gdLst/>
              <a:ahLst/>
              <a:cxnLst/>
              <a:rect l="0" t="0" r="0" b="0"/>
              <a:pathLst>
                <a:path w="107950" h="96203" extrusionOk="0">
                  <a:moveTo>
                    <a:pt x="26670" y="1"/>
                  </a:moveTo>
                  <a:cubicBezTo>
                    <a:pt x="10795" y="5716"/>
                    <a:pt x="0" y="20956"/>
                    <a:pt x="0" y="37783"/>
                  </a:cubicBezTo>
                  <a:lnTo>
                    <a:pt x="0" y="96203"/>
                  </a:lnTo>
                  <a:lnTo>
                    <a:pt x="107950" y="96203"/>
                  </a:lnTo>
                  <a:lnTo>
                    <a:pt x="107950" y="37783"/>
                  </a:lnTo>
                  <a:cubicBezTo>
                    <a:pt x="107950" y="20956"/>
                    <a:pt x="97155" y="5716"/>
                    <a:pt x="81280" y="1"/>
                  </a:cubicBezTo>
                  <a:cubicBezTo>
                    <a:pt x="73025" y="5716"/>
                    <a:pt x="63500" y="8573"/>
                    <a:pt x="53975" y="8573"/>
                  </a:cubicBezTo>
                  <a:cubicBezTo>
                    <a:pt x="44450" y="8573"/>
                    <a:pt x="34925" y="5716"/>
                    <a:pt x="26670" y="1"/>
                  </a:cubicBezTo>
                  <a:close/>
                </a:path>
              </a:pathLst>
            </a:custGeom>
            <a:solidFill>
              <a:srgbClr val="0C2E4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2" name="Shape 1172"/>
            <p:cNvSpPr/>
            <p:nvPr/>
          </p:nvSpPr>
          <p:spPr>
            <a:xfrm>
              <a:off x="3373425" y="285750"/>
              <a:ext cx="1865325" cy="1865325"/>
            </a:xfrm>
            <a:custGeom>
              <a:avLst/>
              <a:gdLst/>
              <a:ahLst/>
              <a:cxnLst/>
              <a:rect l="0" t="0" r="0" b="0"/>
              <a:pathLst>
                <a:path w="74613" h="74613" extrusionOk="0">
                  <a:moveTo>
                    <a:pt x="37465" y="0"/>
                  </a:moveTo>
                  <a:cubicBezTo>
                    <a:pt x="16828" y="0"/>
                    <a:pt x="0" y="16828"/>
                    <a:pt x="0" y="37465"/>
                  </a:cubicBezTo>
                  <a:cubicBezTo>
                    <a:pt x="0" y="58103"/>
                    <a:pt x="16828" y="74613"/>
                    <a:pt x="37465" y="74613"/>
                  </a:cubicBezTo>
                  <a:cubicBezTo>
                    <a:pt x="58103" y="74613"/>
                    <a:pt x="74613" y="58103"/>
                    <a:pt x="74613" y="37465"/>
                  </a:cubicBezTo>
                  <a:cubicBezTo>
                    <a:pt x="74613" y="16828"/>
                    <a:pt x="58103" y="0"/>
                    <a:pt x="37465" y="0"/>
                  </a:cubicBezTo>
                  <a:close/>
                </a:path>
              </a:pathLst>
            </a:custGeom>
            <a:solidFill>
              <a:srgbClr val="0C2E4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3" name="Shape 1173"/>
            <p:cNvSpPr/>
            <p:nvPr/>
          </p:nvSpPr>
          <p:spPr>
            <a:xfrm>
              <a:off x="2913050" y="2159000"/>
              <a:ext cx="2794000" cy="2508250"/>
            </a:xfrm>
            <a:custGeom>
              <a:avLst/>
              <a:gdLst/>
              <a:ahLst/>
              <a:cxnLst/>
              <a:rect l="0" t="0" r="0" b="0"/>
              <a:pathLst>
                <a:path w="111760" h="100330" extrusionOk="0">
                  <a:moveTo>
                    <a:pt x="83503" y="4445"/>
                  </a:moveTo>
                  <a:cubicBezTo>
                    <a:pt x="98108" y="10160"/>
                    <a:pt x="107633" y="24448"/>
                    <a:pt x="107950" y="40005"/>
                  </a:cubicBezTo>
                  <a:lnTo>
                    <a:pt x="107950" y="96203"/>
                  </a:lnTo>
                  <a:lnTo>
                    <a:pt x="3810" y="96203"/>
                  </a:lnTo>
                  <a:lnTo>
                    <a:pt x="3810" y="40005"/>
                  </a:lnTo>
                  <a:cubicBezTo>
                    <a:pt x="3810" y="24448"/>
                    <a:pt x="13653" y="10160"/>
                    <a:pt x="28258" y="4445"/>
                  </a:cubicBezTo>
                  <a:cubicBezTo>
                    <a:pt x="36671" y="9843"/>
                    <a:pt x="46276" y="12541"/>
                    <a:pt x="55880" y="12541"/>
                  </a:cubicBezTo>
                  <a:cubicBezTo>
                    <a:pt x="65484" y="12541"/>
                    <a:pt x="75089" y="9843"/>
                    <a:pt x="83503" y="4445"/>
                  </a:cubicBezTo>
                  <a:close/>
                  <a:moveTo>
                    <a:pt x="28575" y="0"/>
                  </a:moveTo>
                  <a:lnTo>
                    <a:pt x="27623" y="318"/>
                  </a:lnTo>
                  <a:cubicBezTo>
                    <a:pt x="11113" y="6668"/>
                    <a:pt x="0" y="22543"/>
                    <a:pt x="0" y="40005"/>
                  </a:cubicBezTo>
                  <a:lnTo>
                    <a:pt x="0" y="100330"/>
                  </a:lnTo>
                  <a:lnTo>
                    <a:pt x="111760" y="100330"/>
                  </a:lnTo>
                  <a:lnTo>
                    <a:pt x="111443" y="40005"/>
                  </a:lnTo>
                  <a:cubicBezTo>
                    <a:pt x="111125" y="22543"/>
                    <a:pt x="100330" y="6668"/>
                    <a:pt x="83503" y="318"/>
                  </a:cubicBezTo>
                  <a:lnTo>
                    <a:pt x="82550" y="0"/>
                  </a:lnTo>
                  <a:lnTo>
                    <a:pt x="81598" y="635"/>
                  </a:lnTo>
                  <a:cubicBezTo>
                    <a:pt x="73819" y="6033"/>
                    <a:pt x="64691" y="8731"/>
                    <a:pt x="55563" y="8731"/>
                  </a:cubicBezTo>
                  <a:cubicBezTo>
                    <a:pt x="46434" y="8731"/>
                    <a:pt x="37306" y="6033"/>
                    <a:pt x="29528" y="635"/>
                  </a:cubicBezTo>
                  <a:lnTo>
                    <a:pt x="2857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4" name="Shape 1174"/>
            <p:cNvSpPr/>
            <p:nvPr/>
          </p:nvSpPr>
          <p:spPr>
            <a:xfrm>
              <a:off x="2992425" y="233750"/>
              <a:ext cx="2301875" cy="1972875"/>
            </a:xfrm>
            <a:custGeom>
              <a:avLst/>
              <a:gdLst/>
              <a:ahLst/>
              <a:cxnLst/>
              <a:rect l="0" t="0" r="0" b="0"/>
              <a:pathLst>
                <a:path w="92075" h="78915" extrusionOk="0">
                  <a:moveTo>
                    <a:pt x="52315" y="4301"/>
                  </a:moveTo>
                  <a:cubicBezTo>
                    <a:pt x="52445" y="4301"/>
                    <a:pt x="52575" y="4301"/>
                    <a:pt x="52705" y="4303"/>
                  </a:cubicBezTo>
                  <a:cubicBezTo>
                    <a:pt x="72073" y="4303"/>
                    <a:pt x="87948" y="19860"/>
                    <a:pt x="87948" y="39545"/>
                  </a:cubicBezTo>
                  <a:cubicBezTo>
                    <a:pt x="87948" y="60843"/>
                    <a:pt x="70455" y="74998"/>
                    <a:pt x="52262" y="74998"/>
                  </a:cubicBezTo>
                  <a:cubicBezTo>
                    <a:pt x="43604" y="74998"/>
                    <a:pt x="34788" y="71793"/>
                    <a:pt x="27623" y="64628"/>
                  </a:cubicBezTo>
                  <a:cubicBezTo>
                    <a:pt x="5490" y="42178"/>
                    <a:pt x="21142" y="4301"/>
                    <a:pt x="52315" y="4301"/>
                  </a:cubicBezTo>
                  <a:close/>
                  <a:moveTo>
                    <a:pt x="52342" y="1"/>
                  </a:moveTo>
                  <a:cubicBezTo>
                    <a:pt x="42651" y="1"/>
                    <a:pt x="32777" y="3593"/>
                    <a:pt x="24765" y="11605"/>
                  </a:cubicBezTo>
                  <a:cubicBezTo>
                    <a:pt x="0" y="36370"/>
                    <a:pt x="17780" y="78915"/>
                    <a:pt x="52705" y="78915"/>
                  </a:cubicBezTo>
                  <a:cubicBezTo>
                    <a:pt x="74295" y="78915"/>
                    <a:pt x="92075" y="61135"/>
                    <a:pt x="92075" y="39545"/>
                  </a:cubicBezTo>
                  <a:cubicBezTo>
                    <a:pt x="92075" y="15705"/>
                    <a:pt x="72606" y="1"/>
                    <a:pt x="52342"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5" name="Shape 1175"/>
            <p:cNvSpPr/>
            <p:nvPr/>
          </p:nvSpPr>
          <p:spPr>
            <a:xfrm>
              <a:off x="2682850" y="2524125"/>
              <a:ext cx="1119200" cy="706450"/>
            </a:xfrm>
            <a:custGeom>
              <a:avLst/>
              <a:gdLst/>
              <a:ahLst/>
              <a:cxnLst/>
              <a:rect l="0" t="0" r="0" b="0"/>
              <a:pathLst>
                <a:path w="44768" h="28258" extrusionOk="0">
                  <a:moveTo>
                    <a:pt x="17463" y="0"/>
                  </a:moveTo>
                  <a:lnTo>
                    <a:pt x="4128" y="3493"/>
                  </a:lnTo>
                  <a:lnTo>
                    <a:pt x="1" y="25083"/>
                  </a:lnTo>
                  <a:lnTo>
                    <a:pt x="13653" y="28258"/>
                  </a:lnTo>
                  <a:lnTo>
                    <a:pt x="14288" y="28258"/>
                  </a:lnTo>
                  <a:cubicBezTo>
                    <a:pt x="44451" y="19050"/>
                    <a:pt x="44768" y="16193"/>
                    <a:pt x="44768" y="14923"/>
                  </a:cubicBezTo>
                  <a:cubicBezTo>
                    <a:pt x="44768" y="13970"/>
                    <a:pt x="44133" y="12700"/>
                    <a:pt x="43181" y="12383"/>
                  </a:cubicBezTo>
                  <a:cubicBezTo>
                    <a:pt x="29528" y="6033"/>
                    <a:pt x="18098" y="318"/>
                    <a:pt x="18098" y="318"/>
                  </a:cubicBezTo>
                  <a:lnTo>
                    <a:pt x="1746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6" name="Shape 1176"/>
            <p:cNvSpPr/>
            <p:nvPr/>
          </p:nvSpPr>
          <p:spPr>
            <a:xfrm>
              <a:off x="1611300" y="2833675"/>
              <a:ext cx="2698750" cy="2405075"/>
            </a:xfrm>
            <a:custGeom>
              <a:avLst/>
              <a:gdLst/>
              <a:ahLst/>
              <a:cxnLst/>
              <a:rect l="0" t="0" r="0" b="0"/>
              <a:pathLst>
                <a:path w="107950" h="96203" extrusionOk="0">
                  <a:moveTo>
                    <a:pt x="26988" y="1"/>
                  </a:moveTo>
                  <a:cubicBezTo>
                    <a:pt x="10795" y="5716"/>
                    <a:pt x="0" y="20956"/>
                    <a:pt x="0" y="38101"/>
                  </a:cubicBezTo>
                  <a:lnTo>
                    <a:pt x="0" y="96203"/>
                  </a:lnTo>
                  <a:lnTo>
                    <a:pt x="107950" y="96203"/>
                  </a:lnTo>
                  <a:lnTo>
                    <a:pt x="107950" y="38101"/>
                  </a:lnTo>
                  <a:cubicBezTo>
                    <a:pt x="107950" y="20956"/>
                    <a:pt x="97473" y="6033"/>
                    <a:pt x="81598" y="1"/>
                  </a:cubicBezTo>
                  <a:cubicBezTo>
                    <a:pt x="73343" y="5716"/>
                    <a:pt x="63738" y="8573"/>
                    <a:pt x="54173" y="8573"/>
                  </a:cubicBezTo>
                  <a:cubicBezTo>
                    <a:pt x="44609" y="8573"/>
                    <a:pt x="35084" y="5716"/>
                    <a:pt x="26988" y="1"/>
                  </a:cubicBezTo>
                  <a:close/>
                </a:path>
              </a:pathLst>
            </a:custGeom>
            <a:solidFill>
              <a:srgbClr val="0C2E4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7" name="Shape 1177"/>
            <p:cNvSpPr/>
            <p:nvPr/>
          </p:nvSpPr>
          <p:spPr>
            <a:xfrm>
              <a:off x="2031975" y="912800"/>
              <a:ext cx="1865325" cy="1865325"/>
            </a:xfrm>
            <a:custGeom>
              <a:avLst/>
              <a:gdLst/>
              <a:ahLst/>
              <a:cxnLst/>
              <a:rect l="0" t="0" r="0" b="0"/>
              <a:pathLst>
                <a:path w="74613" h="74613" extrusionOk="0">
                  <a:moveTo>
                    <a:pt x="37148" y="1"/>
                  </a:moveTo>
                  <a:cubicBezTo>
                    <a:pt x="16511" y="1"/>
                    <a:pt x="1" y="16511"/>
                    <a:pt x="1" y="37148"/>
                  </a:cubicBezTo>
                  <a:cubicBezTo>
                    <a:pt x="1" y="57786"/>
                    <a:pt x="16511" y="74613"/>
                    <a:pt x="37148" y="74613"/>
                  </a:cubicBezTo>
                  <a:cubicBezTo>
                    <a:pt x="57786" y="74613"/>
                    <a:pt x="74613" y="57786"/>
                    <a:pt x="74613" y="37148"/>
                  </a:cubicBezTo>
                  <a:cubicBezTo>
                    <a:pt x="74613" y="16511"/>
                    <a:pt x="57786" y="1"/>
                    <a:pt x="37148" y="1"/>
                  </a:cubicBezTo>
                  <a:close/>
                </a:path>
              </a:pathLst>
            </a:custGeom>
            <a:solidFill>
              <a:srgbClr val="0C2E4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8" name="Shape 1178"/>
            <p:cNvSpPr/>
            <p:nvPr/>
          </p:nvSpPr>
          <p:spPr>
            <a:xfrm>
              <a:off x="1563675" y="2786050"/>
              <a:ext cx="2794000" cy="2500325"/>
            </a:xfrm>
            <a:custGeom>
              <a:avLst/>
              <a:gdLst/>
              <a:ahLst/>
              <a:cxnLst/>
              <a:rect l="0" t="0" r="0" b="0"/>
              <a:pathLst>
                <a:path w="111760" h="100013" extrusionOk="0">
                  <a:moveTo>
                    <a:pt x="83503" y="4128"/>
                  </a:moveTo>
                  <a:cubicBezTo>
                    <a:pt x="98108" y="9843"/>
                    <a:pt x="107950" y="24131"/>
                    <a:pt x="107950" y="40006"/>
                  </a:cubicBezTo>
                  <a:lnTo>
                    <a:pt x="107950" y="96203"/>
                  </a:lnTo>
                  <a:lnTo>
                    <a:pt x="4128" y="96203"/>
                  </a:lnTo>
                  <a:lnTo>
                    <a:pt x="4128" y="40006"/>
                  </a:lnTo>
                  <a:cubicBezTo>
                    <a:pt x="4128" y="24131"/>
                    <a:pt x="13653" y="9843"/>
                    <a:pt x="28258" y="4128"/>
                  </a:cubicBezTo>
                  <a:cubicBezTo>
                    <a:pt x="36671" y="9684"/>
                    <a:pt x="46276" y="12462"/>
                    <a:pt x="55880" y="12462"/>
                  </a:cubicBezTo>
                  <a:cubicBezTo>
                    <a:pt x="65484" y="12462"/>
                    <a:pt x="75089" y="9684"/>
                    <a:pt x="83503" y="4128"/>
                  </a:cubicBezTo>
                  <a:close/>
                  <a:moveTo>
                    <a:pt x="28893" y="1"/>
                  </a:moveTo>
                  <a:lnTo>
                    <a:pt x="27940" y="318"/>
                  </a:lnTo>
                  <a:cubicBezTo>
                    <a:pt x="11113" y="6351"/>
                    <a:pt x="0" y="22226"/>
                    <a:pt x="0" y="40006"/>
                  </a:cubicBezTo>
                  <a:lnTo>
                    <a:pt x="0" y="100013"/>
                  </a:lnTo>
                  <a:lnTo>
                    <a:pt x="111760" y="100013"/>
                  </a:lnTo>
                  <a:lnTo>
                    <a:pt x="111443" y="40006"/>
                  </a:lnTo>
                  <a:cubicBezTo>
                    <a:pt x="111443" y="22226"/>
                    <a:pt x="100330" y="6351"/>
                    <a:pt x="83503" y="318"/>
                  </a:cubicBezTo>
                  <a:lnTo>
                    <a:pt x="82550" y="1"/>
                  </a:lnTo>
                  <a:lnTo>
                    <a:pt x="81915" y="636"/>
                  </a:lnTo>
                  <a:cubicBezTo>
                    <a:pt x="73978" y="6033"/>
                    <a:pt x="64849" y="8732"/>
                    <a:pt x="55721" y="8732"/>
                  </a:cubicBezTo>
                  <a:cubicBezTo>
                    <a:pt x="46593" y="8732"/>
                    <a:pt x="37465" y="6033"/>
                    <a:pt x="29528" y="636"/>
                  </a:cubicBezTo>
                  <a:lnTo>
                    <a:pt x="2889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9" name="Shape 1179"/>
            <p:cNvSpPr/>
            <p:nvPr/>
          </p:nvSpPr>
          <p:spPr>
            <a:xfrm>
              <a:off x="1650975" y="854550"/>
              <a:ext cx="2293950" cy="1971225"/>
            </a:xfrm>
            <a:custGeom>
              <a:avLst/>
              <a:gdLst/>
              <a:ahLst/>
              <a:cxnLst/>
              <a:rect l="0" t="0" r="0" b="0"/>
              <a:pathLst>
                <a:path w="91758" h="78849" extrusionOk="0">
                  <a:moveTo>
                    <a:pt x="52388" y="4236"/>
                  </a:moveTo>
                  <a:cubicBezTo>
                    <a:pt x="72073" y="4236"/>
                    <a:pt x="87631" y="20111"/>
                    <a:pt x="87948" y="39478"/>
                  </a:cubicBezTo>
                  <a:cubicBezTo>
                    <a:pt x="87733" y="60776"/>
                    <a:pt x="70317" y="74931"/>
                    <a:pt x="52096" y="74931"/>
                  </a:cubicBezTo>
                  <a:cubicBezTo>
                    <a:pt x="43426" y="74931"/>
                    <a:pt x="34574" y="71726"/>
                    <a:pt x="27306" y="64561"/>
                  </a:cubicBezTo>
                  <a:cubicBezTo>
                    <a:pt x="5081" y="42336"/>
                    <a:pt x="20956" y="4236"/>
                    <a:pt x="52388" y="4236"/>
                  </a:cubicBezTo>
                  <a:close/>
                  <a:moveTo>
                    <a:pt x="52127" y="1"/>
                  </a:moveTo>
                  <a:cubicBezTo>
                    <a:pt x="42524" y="1"/>
                    <a:pt x="32740" y="3564"/>
                    <a:pt x="24766" y="11538"/>
                  </a:cubicBezTo>
                  <a:cubicBezTo>
                    <a:pt x="1" y="36303"/>
                    <a:pt x="17463" y="78848"/>
                    <a:pt x="52388" y="78848"/>
                  </a:cubicBezTo>
                  <a:cubicBezTo>
                    <a:pt x="73978" y="78848"/>
                    <a:pt x="91758" y="61386"/>
                    <a:pt x="91758" y="39478"/>
                  </a:cubicBezTo>
                  <a:cubicBezTo>
                    <a:pt x="91758" y="15799"/>
                    <a:pt x="72346" y="1"/>
                    <a:pt x="52127"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180" name="Shape 1180"/>
          <p:cNvSpPr/>
          <p:nvPr/>
        </p:nvSpPr>
        <p:spPr>
          <a:xfrm>
            <a:off x="4416250" y="2568153"/>
            <a:ext cx="496200" cy="237000"/>
          </a:xfrm>
          <a:prstGeom prst="roundRect">
            <a:avLst>
              <a:gd name="adj" fmla="val 16666"/>
            </a:avLst>
          </a:prstGeom>
          <a:solidFill>
            <a:srgbClr val="1AB9A5"/>
          </a:solidFill>
          <a:ln w="9525" cap="rnd"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Clr>
                <a:srgbClr val="0B223F"/>
              </a:buClr>
              <a:buFont typeface="Proxima Nova"/>
              <a:buNone/>
            </a:pPr>
            <a:r>
              <a:rPr lang="en" sz="1000">
                <a:solidFill>
                  <a:srgbClr val="0B223F"/>
                </a:solidFill>
                <a:latin typeface="Proxima Nova"/>
                <a:ea typeface="Proxima Nova"/>
                <a:cs typeface="Proxima Nova"/>
                <a:sym typeface="Proxima Nova"/>
              </a:rPr>
              <a:t>Data</a:t>
            </a:r>
            <a:endParaRPr sz="700" b="1" i="0" u="none" strike="noStrike" cap="none">
              <a:solidFill>
                <a:srgbClr val="0B223F"/>
              </a:solidFill>
              <a:latin typeface="Proxima Nova"/>
              <a:ea typeface="Proxima Nova"/>
              <a:cs typeface="Proxima Nova"/>
              <a:sym typeface="Proxima Nova"/>
            </a:endParaRPr>
          </a:p>
        </p:txBody>
      </p:sp>
      <p:sp>
        <p:nvSpPr>
          <p:cNvPr id="1181" name="Shape 1181"/>
          <p:cNvSpPr/>
          <p:nvPr/>
        </p:nvSpPr>
        <p:spPr>
          <a:xfrm>
            <a:off x="5656825" y="2568153"/>
            <a:ext cx="496200" cy="237000"/>
          </a:xfrm>
          <a:prstGeom prst="roundRect">
            <a:avLst>
              <a:gd name="adj" fmla="val 16666"/>
            </a:avLst>
          </a:prstGeom>
          <a:solidFill>
            <a:srgbClr val="1AB9A5"/>
          </a:solidFill>
          <a:ln w="9525" cap="rnd"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Clr>
                <a:srgbClr val="0B223F"/>
              </a:buClr>
              <a:buFont typeface="Proxima Nova"/>
              <a:buNone/>
            </a:pPr>
            <a:r>
              <a:rPr lang="en" sz="1000">
                <a:solidFill>
                  <a:srgbClr val="0B223F"/>
                </a:solidFill>
                <a:latin typeface="Proxima Nova"/>
                <a:ea typeface="Proxima Nova"/>
                <a:cs typeface="Proxima Nova"/>
                <a:sym typeface="Proxima Nova"/>
              </a:rPr>
              <a:t>Data</a:t>
            </a:r>
            <a:endParaRPr sz="700" b="1" i="0" u="none" strike="noStrike" cap="none">
              <a:solidFill>
                <a:srgbClr val="0B223F"/>
              </a:solidFill>
              <a:latin typeface="Proxima Nova"/>
              <a:ea typeface="Proxima Nova"/>
              <a:cs typeface="Proxima Nova"/>
              <a:sym typeface="Proxima Nova"/>
            </a:endParaRPr>
          </a:p>
        </p:txBody>
      </p:sp>
      <p:grpSp>
        <p:nvGrpSpPr>
          <p:cNvPr id="1182" name="Shape 1182"/>
          <p:cNvGrpSpPr/>
          <p:nvPr/>
        </p:nvGrpSpPr>
        <p:grpSpPr>
          <a:xfrm>
            <a:off x="3794950" y="2748653"/>
            <a:ext cx="1117500" cy="632412"/>
            <a:chOff x="2917125" y="2757175"/>
            <a:chExt cx="1117500" cy="632413"/>
          </a:xfrm>
        </p:grpSpPr>
        <p:sp>
          <p:nvSpPr>
            <p:cNvPr id="1183" name="Shape 1183"/>
            <p:cNvSpPr/>
            <p:nvPr/>
          </p:nvSpPr>
          <p:spPr>
            <a:xfrm>
              <a:off x="2917125" y="2782688"/>
              <a:ext cx="1117500" cy="606900"/>
            </a:xfrm>
            <a:prstGeom prst="roundRect">
              <a:avLst>
                <a:gd name="adj" fmla="val 1573"/>
              </a:avLst>
            </a:prstGeom>
            <a:solidFill>
              <a:srgbClr val="FFFFFF"/>
            </a:solidFill>
            <a:ln w="9525" cap="rnd" cmpd="sng">
              <a:solidFill>
                <a:srgbClr val="8AD0C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i="0" u="none" strike="noStrike" cap="none">
                <a:solidFill>
                  <a:srgbClr val="0B223F"/>
                </a:solidFill>
                <a:latin typeface="Proxima Nova"/>
                <a:ea typeface="Proxima Nova"/>
                <a:cs typeface="Proxima Nova"/>
                <a:sym typeface="Proxima Nova"/>
              </a:endParaRPr>
            </a:p>
          </p:txBody>
        </p:sp>
        <p:sp>
          <p:nvSpPr>
            <p:cNvPr id="1184" name="Shape 1184"/>
            <p:cNvSpPr txBox="1"/>
            <p:nvPr/>
          </p:nvSpPr>
          <p:spPr>
            <a:xfrm>
              <a:off x="2917125" y="2757175"/>
              <a:ext cx="1117500" cy="3270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009FDF"/>
                </a:buClr>
                <a:buFont typeface="Proxima Nova"/>
                <a:buNone/>
              </a:pPr>
              <a:r>
                <a:rPr lang="en" sz="1000">
                  <a:solidFill>
                    <a:srgbClr val="00253E"/>
                  </a:solidFill>
                  <a:latin typeface="Proxima Nova"/>
                  <a:ea typeface="Proxima Nova"/>
                  <a:cs typeface="Proxima Nova"/>
                  <a:sym typeface="Proxima Nova"/>
                </a:rPr>
                <a:t>Development</a:t>
              </a:r>
              <a:endParaRPr sz="1000">
                <a:solidFill>
                  <a:srgbClr val="00253E"/>
                </a:solidFill>
                <a:latin typeface="Proxima Nova"/>
                <a:ea typeface="Proxima Nova"/>
                <a:cs typeface="Proxima Nova"/>
                <a:sym typeface="Proxima Nova"/>
              </a:endParaRPr>
            </a:p>
          </p:txBody>
        </p:sp>
        <p:grpSp>
          <p:nvGrpSpPr>
            <p:cNvPr id="1185" name="Shape 1185"/>
            <p:cNvGrpSpPr/>
            <p:nvPr/>
          </p:nvGrpSpPr>
          <p:grpSpPr>
            <a:xfrm>
              <a:off x="3024821" y="3027689"/>
              <a:ext cx="244873" cy="298610"/>
              <a:chOff x="1563675" y="233750"/>
              <a:chExt cx="4143375" cy="5052625"/>
            </a:xfrm>
          </p:grpSpPr>
          <p:sp>
            <p:nvSpPr>
              <p:cNvPr id="1186" name="Shape 1186"/>
              <p:cNvSpPr/>
              <p:nvPr/>
            </p:nvSpPr>
            <p:spPr>
              <a:xfrm>
                <a:off x="2960675" y="2214550"/>
                <a:ext cx="2698750" cy="2405075"/>
              </a:xfrm>
              <a:custGeom>
                <a:avLst/>
                <a:gdLst/>
                <a:ahLst/>
                <a:cxnLst/>
                <a:rect l="0" t="0" r="0" b="0"/>
                <a:pathLst>
                  <a:path w="107950" h="96203" extrusionOk="0">
                    <a:moveTo>
                      <a:pt x="26670" y="1"/>
                    </a:moveTo>
                    <a:cubicBezTo>
                      <a:pt x="10795" y="5716"/>
                      <a:pt x="0" y="20956"/>
                      <a:pt x="0" y="37783"/>
                    </a:cubicBezTo>
                    <a:lnTo>
                      <a:pt x="0" y="96203"/>
                    </a:lnTo>
                    <a:lnTo>
                      <a:pt x="107950" y="96203"/>
                    </a:lnTo>
                    <a:lnTo>
                      <a:pt x="107950" y="37783"/>
                    </a:lnTo>
                    <a:cubicBezTo>
                      <a:pt x="107950" y="20956"/>
                      <a:pt x="97155" y="5716"/>
                      <a:pt x="81280" y="1"/>
                    </a:cubicBezTo>
                    <a:cubicBezTo>
                      <a:pt x="73025" y="5716"/>
                      <a:pt x="63500" y="8573"/>
                      <a:pt x="53975" y="8573"/>
                    </a:cubicBezTo>
                    <a:cubicBezTo>
                      <a:pt x="44450" y="8573"/>
                      <a:pt x="34925" y="5716"/>
                      <a:pt x="26670" y="1"/>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87" name="Shape 1187"/>
              <p:cNvSpPr/>
              <p:nvPr/>
            </p:nvSpPr>
            <p:spPr>
              <a:xfrm>
                <a:off x="3373425" y="285750"/>
                <a:ext cx="1865325" cy="1865325"/>
              </a:xfrm>
              <a:custGeom>
                <a:avLst/>
                <a:gdLst/>
                <a:ahLst/>
                <a:cxnLst/>
                <a:rect l="0" t="0" r="0" b="0"/>
                <a:pathLst>
                  <a:path w="74613" h="74613" extrusionOk="0">
                    <a:moveTo>
                      <a:pt x="37465" y="0"/>
                    </a:moveTo>
                    <a:cubicBezTo>
                      <a:pt x="16828" y="0"/>
                      <a:pt x="0" y="16828"/>
                      <a:pt x="0" y="37465"/>
                    </a:cubicBezTo>
                    <a:cubicBezTo>
                      <a:pt x="0" y="58103"/>
                      <a:pt x="16828" y="74613"/>
                      <a:pt x="37465" y="74613"/>
                    </a:cubicBezTo>
                    <a:cubicBezTo>
                      <a:pt x="58103" y="74613"/>
                      <a:pt x="74613" y="58103"/>
                      <a:pt x="74613" y="37465"/>
                    </a:cubicBezTo>
                    <a:cubicBezTo>
                      <a:pt x="74613" y="16828"/>
                      <a:pt x="58103" y="0"/>
                      <a:pt x="37465" y="0"/>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88" name="Shape 1188"/>
              <p:cNvSpPr/>
              <p:nvPr/>
            </p:nvSpPr>
            <p:spPr>
              <a:xfrm>
                <a:off x="2913050" y="2159000"/>
                <a:ext cx="2794000" cy="2508250"/>
              </a:xfrm>
              <a:custGeom>
                <a:avLst/>
                <a:gdLst/>
                <a:ahLst/>
                <a:cxnLst/>
                <a:rect l="0" t="0" r="0" b="0"/>
                <a:pathLst>
                  <a:path w="111760" h="100330" extrusionOk="0">
                    <a:moveTo>
                      <a:pt x="83503" y="4445"/>
                    </a:moveTo>
                    <a:cubicBezTo>
                      <a:pt x="98108" y="10160"/>
                      <a:pt x="107633" y="24448"/>
                      <a:pt x="107950" y="40005"/>
                    </a:cubicBezTo>
                    <a:lnTo>
                      <a:pt x="107950" y="96203"/>
                    </a:lnTo>
                    <a:lnTo>
                      <a:pt x="3810" y="96203"/>
                    </a:lnTo>
                    <a:lnTo>
                      <a:pt x="3810" y="40005"/>
                    </a:lnTo>
                    <a:cubicBezTo>
                      <a:pt x="3810" y="24448"/>
                      <a:pt x="13653" y="10160"/>
                      <a:pt x="28258" y="4445"/>
                    </a:cubicBezTo>
                    <a:cubicBezTo>
                      <a:pt x="36671" y="9843"/>
                      <a:pt x="46276" y="12541"/>
                      <a:pt x="55880" y="12541"/>
                    </a:cubicBezTo>
                    <a:cubicBezTo>
                      <a:pt x="65484" y="12541"/>
                      <a:pt x="75089" y="9843"/>
                      <a:pt x="83503" y="4445"/>
                    </a:cubicBezTo>
                    <a:close/>
                    <a:moveTo>
                      <a:pt x="28575" y="0"/>
                    </a:moveTo>
                    <a:lnTo>
                      <a:pt x="27623" y="318"/>
                    </a:lnTo>
                    <a:cubicBezTo>
                      <a:pt x="11113" y="6668"/>
                      <a:pt x="0" y="22543"/>
                      <a:pt x="0" y="40005"/>
                    </a:cubicBezTo>
                    <a:lnTo>
                      <a:pt x="0" y="100330"/>
                    </a:lnTo>
                    <a:lnTo>
                      <a:pt x="111760" y="100330"/>
                    </a:lnTo>
                    <a:lnTo>
                      <a:pt x="111443" y="40005"/>
                    </a:lnTo>
                    <a:cubicBezTo>
                      <a:pt x="111125" y="22543"/>
                      <a:pt x="100330" y="6668"/>
                      <a:pt x="83503" y="318"/>
                    </a:cubicBezTo>
                    <a:lnTo>
                      <a:pt x="82550" y="0"/>
                    </a:lnTo>
                    <a:lnTo>
                      <a:pt x="81598" y="635"/>
                    </a:lnTo>
                    <a:cubicBezTo>
                      <a:pt x="73819" y="6033"/>
                      <a:pt x="64691" y="8731"/>
                      <a:pt x="55563" y="8731"/>
                    </a:cubicBezTo>
                    <a:cubicBezTo>
                      <a:pt x="46434" y="8731"/>
                      <a:pt x="37306" y="6033"/>
                      <a:pt x="29528" y="635"/>
                    </a:cubicBezTo>
                    <a:lnTo>
                      <a:pt x="28575"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89" name="Shape 1189"/>
              <p:cNvSpPr/>
              <p:nvPr/>
            </p:nvSpPr>
            <p:spPr>
              <a:xfrm>
                <a:off x="2992425" y="233750"/>
                <a:ext cx="2301875" cy="1972875"/>
              </a:xfrm>
              <a:custGeom>
                <a:avLst/>
                <a:gdLst/>
                <a:ahLst/>
                <a:cxnLst/>
                <a:rect l="0" t="0" r="0" b="0"/>
                <a:pathLst>
                  <a:path w="92075" h="78915" extrusionOk="0">
                    <a:moveTo>
                      <a:pt x="52315" y="4301"/>
                    </a:moveTo>
                    <a:cubicBezTo>
                      <a:pt x="52445" y="4301"/>
                      <a:pt x="52575" y="4301"/>
                      <a:pt x="52705" y="4303"/>
                    </a:cubicBezTo>
                    <a:cubicBezTo>
                      <a:pt x="72073" y="4303"/>
                      <a:pt x="87948" y="19860"/>
                      <a:pt x="87948" y="39545"/>
                    </a:cubicBezTo>
                    <a:cubicBezTo>
                      <a:pt x="87948" y="60843"/>
                      <a:pt x="70455" y="74998"/>
                      <a:pt x="52262" y="74998"/>
                    </a:cubicBezTo>
                    <a:cubicBezTo>
                      <a:pt x="43604" y="74998"/>
                      <a:pt x="34788" y="71793"/>
                      <a:pt x="27623" y="64628"/>
                    </a:cubicBezTo>
                    <a:cubicBezTo>
                      <a:pt x="5490" y="42178"/>
                      <a:pt x="21142" y="4301"/>
                      <a:pt x="52315" y="4301"/>
                    </a:cubicBezTo>
                    <a:close/>
                    <a:moveTo>
                      <a:pt x="52342" y="1"/>
                    </a:moveTo>
                    <a:cubicBezTo>
                      <a:pt x="42651" y="1"/>
                      <a:pt x="32777" y="3593"/>
                      <a:pt x="24765" y="11605"/>
                    </a:cubicBezTo>
                    <a:cubicBezTo>
                      <a:pt x="0" y="36370"/>
                      <a:pt x="17780" y="78915"/>
                      <a:pt x="52705" y="78915"/>
                    </a:cubicBezTo>
                    <a:cubicBezTo>
                      <a:pt x="74295" y="78915"/>
                      <a:pt x="92075" y="61135"/>
                      <a:pt x="92075" y="39545"/>
                    </a:cubicBezTo>
                    <a:cubicBezTo>
                      <a:pt x="92075" y="15705"/>
                      <a:pt x="72606" y="1"/>
                      <a:pt x="52342"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90" name="Shape 1190"/>
              <p:cNvSpPr/>
              <p:nvPr/>
            </p:nvSpPr>
            <p:spPr>
              <a:xfrm>
                <a:off x="2682850" y="2524125"/>
                <a:ext cx="1119200" cy="706450"/>
              </a:xfrm>
              <a:custGeom>
                <a:avLst/>
                <a:gdLst/>
                <a:ahLst/>
                <a:cxnLst/>
                <a:rect l="0" t="0" r="0" b="0"/>
                <a:pathLst>
                  <a:path w="44768" h="28258" extrusionOk="0">
                    <a:moveTo>
                      <a:pt x="17463" y="0"/>
                    </a:moveTo>
                    <a:lnTo>
                      <a:pt x="4128" y="3493"/>
                    </a:lnTo>
                    <a:lnTo>
                      <a:pt x="1" y="25083"/>
                    </a:lnTo>
                    <a:lnTo>
                      <a:pt x="13653" y="28258"/>
                    </a:lnTo>
                    <a:lnTo>
                      <a:pt x="14288" y="28258"/>
                    </a:lnTo>
                    <a:cubicBezTo>
                      <a:pt x="44451" y="19050"/>
                      <a:pt x="44768" y="16193"/>
                      <a:pt x="44768" y="14923"/>
                    </a:cubicBezTo>
                    <a:cubicBezTo>
                      <a:pt x="44768" y="13970"/>
                      <a:pt x="44133" y="12700"/>
                      <a:pt x="43181" y="12383"/>
                    </a:cubicBezTo>
                    <a:cubicBezTo>
                      <a:pt x="29528" y="6033"/>
                      <a:pt x="18098" y="318"/>
                      <a:pt x="18098" y="318"/>
                    </a:cubicBezTo>
                    <a:lnTo>
                      <a:pt x="17463"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91" name="Shape 1191"/>
              <p:cNvSpPr/>
              <p:nvPr/>
            </p:nvSpPr>
            <p:spPr>
              <a:xfrm>
                <a:off x="1611300" y="2833675"/>
                <a:ext cx="2698750" cy="2405075"/>
              </a:xfrm>
              <a:custGeom>
                <a:avLst/>
                <a:gdLst/>
                <a:ahLst/>
                <a:cxnLst/>
                <a:rect l="0" t="0" r="0" b="0"/>
                <a:pathLst>
                  <a:path w="107950" h="96203" extrusionOk="0">
                    <a:moveTo>
                      <a:pt x="26988" y="1"/>
                    </a:moveTo>
                    <a:cubicBezTo>
                      <a:pt x="10795" y="5716"/>
                      <a:pt x="0" y="20956"/>
                      <a:pt x="0" y="38101"/>
                    </a:cubicBezTo>
                    <a:lnTo>
                      <a:pt x="0" y="96203"/>
                    </a:lnTo>
                    <a:lnTo>
                      <a:pt x="107950" y="96203"/>
                    </a:lnTo>
                    <a:lnTo>
                      <a:pt x="107950" y="38101"/>
                    </a:lnTo>
                    <a:cubicBezTo>
                      <a:pt x="107950" y="20956"/>
                      <a:pt x="97473" y="6033"/>
                      <a:pt x="81598" y="1"/>
                    </a:cubicBezTo>
                    <a:cubicBezTo>
                      <a:pt x="73343" y="5716"/>
                      <a:pt x="63738" y="8573"/>
                      <a:pt x="54173" y="8573"/>
                    </a:cubicBezTo>
                    <a:cubicBezTo>
                      <a:pt x="44609" y="8573"/>
                      <a:pt x="35084" y="5716"/>
                      <a:pt x="26988" y="1"/>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92" name="Shape 1192"/>
              <p:cNvSpPr/>
              <p:nvPr/>
            </p:nvSpPr>
            <p:spPr>
              <a:xfrm>
                <a:off x="2031975" y="912800"/>
                <a:ext cx="1865325" cy="1865325"/>
              </a:xfrm>
              <a:custGeom>
                <a:avLst/>
                <a:gdLst/>
                <a:ahLst/>
                <a:cxnLst/>
                <a:rect l="0" t="0" r="0" b="0"/>
                <a:pathLst>
                  <a:path w="74613" h="74613" extrusionOk="0">
                    <a:moveTo>
                      <a:pt x="37148" y="1"/>
                    </a:moveTo>
                    <a:cubicBezTo>
                      <a:pt x="16511" y="1"/>
                      <a:pt x="1" y="16511"/>
                      <a:pt x="1" y="37148"/>
                    </a:cubicBezTo>
                    <a:cubicBezTo>
                      <a:pt x="1" y="57786"/>
                      <a:pt x="16511" y="74613"/>
                      <a:pt x="37148" y="74613"/>
                    </a:cubicBezTo>
                    <a:cubicBezTo>
                      <a:pt x="57786" y="74613"/>
                      <a:pt x="74613" y="57786"/>
                      <a:pt x="74613" y="37148"/>
                    </a:cubicBezTo>
                    <a:cubicBezTo>
                      <a:pt x="74613" y="16511"/>
                      <a:pt x="57786" y="1"/>
                      <a:pt x="37148" y="1"/>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93" name="Shape 1193"/>
              <p:cNvSpPr/>
              <p:nvPr/>
            </p:nvSpPr>
            <p:spPr>
              <a:xfrm>
                <a:off x="1563675" y="2786050"/>
                <a:ext cx="2794000" cy="2500325"/>
              </a:xfrm>
              <a:custGeom>
                <a:avLst/>
                <a:gdLst/>
                <a:ahLst/>
                <a:cxnLst/>
                <a:rect l="0" t="0" r="0" b="0"/>
                <a:pathLst>
                  <a:path w="111760" h="100013" extrusionOk="0">
                    <a:moveTo>
                      <a:pt x="83503" y="4128"/>
                    </a:moveTo>
                    <a:cubicBezTo>
                      <a:pt x="98108" y="9843"/>
                      <a:pt x="107950" y="24131"/>
                      <a:pt x="107950" y="40006"/>
                    </a:cubicBezTo>
                    <a:lnTo>
                      <a:pt x="107950" y="96203"/>
                    </a:lnTo>
                    <a:lnTo>
                      <a:pt x="4128" y="96203"/>
                    </a:lnTo>
                    <a:lnTo>
                      <a:pt x="4128" y="40006"/>
                    </a:lnTo>
                    <a:cubicBezTo>
                      <a:pt x="4128" y="24131"/>
                      <a:pt x="13653" y="9843"/>
                      <a:pt x="28258" y="4128"/>
                    </a:cubicBezTo>
                    <a:cubicBezTo>
                      <a:pt x="36671" y="9684"/>
                      <a:pt x="46276" y="12462"/>
                      <a:pt x="55880" y="12462"/>
                    </a:cubicBezTo>
                    <a:cubicBezTo>
                      <a:pt x="65484" y="12462"/>
                      <a:pt x="75089" y="9684"/>
                      <a:pt x="83503" y="4128"/>
                    </a:cubicBezTo>
                    <a:close/>
                    <a:moveTo>
                      <a:pt x="28893" y="1"/>
                    </a:moveTo>
                    <a:lnTo>
                      <a:pt x="27940" y="318"/>
                    </a:lnTo>
                    <a:cubicBezTo>
                      <a:pt x="11113" y="6351"/>
                      <a:pt x="0" y="22226"/>
                      <a:pt x="0" y="40006"/>
                    </a:cubicBezTo>
                    <a:lnTo>
                      <a:pt x="0" y="100013"/>
                    </a:lnTo>
                    <a:lnTo>
                      <a:pt x="111760" y="100013"/>
                    </a:lnTo>
                    <a:lnTo>
                      <a:pt x="111443" y="40006"/>
                    </a:lnTo>
                    <a:cubicBezTo>
                      <a:pt x="111443" y="22226"/>
                      <a:pt x="100330" y="6351"/>
                      <a:pt x="83503" y="318"/>
                    </a:cubicBezTo>
                    <a:lnTo>
                      <a:pt x="82550" y="1"/>
                    </a:lnTo>
                    <a:lnTo>
                      <a:pt x="81915" y="636"/>
                    </a:lnTo>
                    <a:cubicBezTo>
                      <a:pt x="73978" y="6033"/>
                      <a:pt x="64849" y="8732"/>
                      <a:pt x="55721" y="8732"/>
                    </a:cubicBezTo>
                    <a:cubicBezTo>
                      <a:pt x="46593" y="8732"/>
                      <a:pt x="37465" y="6033"/>
                      <a:pt x="29528" y="636"/>
                    </a:cubicBezTo>
                    <a:lnTo>
                      <a:pt x="28893"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94" name="Shape 1194"/>
              <p:cNvSpPr/>
              <p:nvPr/>
            </p:nvSpPr>
            <p:spPr>
              <a:xfrm>
                <a:off x="1650975" y="854550"/>
                <a:ext cx="2293950" cy="1971225"/>
              </a:xfrm>
              <a:custGeom>
                <a:avLst/>
                <a:gdLst/>
                <a:ahLst/>
                <a:cxnLst/>
                <a:rect l="0" t="0" r="0" b="0"/>
                <a:pathLst>
                  <a:path w="91758" h="78849" extrusionOk="0">
                    <a:moveTo>
                      <a:pt x="52388" y="4236"/>
                    </a:moveTo>
                    <a:cubicBezTo>
                      <a:pt x="72073" y="4236"/>
                      <a:pt x="87631" y="20111"/>
                      <a:pt x="87948" y="39478"/>
                    </a:cubicBezTo>
                    <a:cubicBezTo>
                      <a:pt x="87733" y="60776"/>
                      <a:pt x="70317" y="74931"/>
                      <a:pt x="52096" y="74931"/>
                    </a:cubicBezTo>
                    <a:cubicBezTo>
                      <a:pt x="43426" y="74931"/>
                      <a:pt x="34574" y="71726"/>
                      <a:pt x="27306" y="64561"/>
                    </a:cubicBezTo>
                    <a:cubicBezTo>
                      <a:pt x="5081" y="42336"/>
                      <a:pt x="20956" y="4236"/>
                      <a:pt x="52388" y="4236"/>
                    </a:cubicBezTo>
                    <a:close/>
                    <a:moveTo>
                      <a:pt x="52127" y="1"/>
                    </a:moveTo>
                    <a:cubicBezTo>
                      <a:pt x="42524" y="1"/>
                      <a:pt x="32740" y="3564"/>
                      <a:pt x="24766" y="11538"/>
                    </a:cubicBezTo>
                    <a:cubicBezTo>
                      <a:pt x="1" y="36303"/>
                      <a:pt x="17463" y="78848"/>
                      <a:pt x="52388" y="78848"/>
                    </a:cubicBezTo>
                    <a:cubicBezTo>
                      <a:pt x="73978" y="78848"/>
                      <a:pt x="91758" y="61386"/>
                      <a:pt x="91758" y="39478"/>
                    </a:cubicBezTo>
                    <a:cubicBezTo>
                      <a:pt x="91758" y="15799"/>
                      <a:pt x="72346" y="1"/>
                      <a:pt x="52127"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grpSp>
          <p:nvGrpSpPr>
            <p:cNvPr id="1195" name="Shape 1195"/>
            <p:cNvGrpSpPr/>
            <p:nvPr/>
          </p:nvGrpSpPr>
          <p:grpSpPr>
            <a:xfrm>
              <a:off x="3353446" y="3027689"/>
              <a:ext cx="244873" cy="298610"/>
              <a:chOff x="1563675" y="233750"/>
              <a:chExt cx="4143375" cy="5052625"/>
            </a:xfrm>
          </p:grpSpPr>
          <p:sp>
            <p:nvSpPr>
              <p:cNvPr id="1196" name="Shape 1196"/>
              <p:cNvSpPr/>
              <p:nvPr/>
            </p:nvSpPr>
            <p:spPr>
              <a:xfrm>
                <a:off x="2960675" y="2214550"/>
                <a:ext cx="2698750" cy="2405075"/>
              </a:xfrm>
              <a:custGeom>
                <a:avLst/>
                <a:gdLst/>
                <a:ahLst/>
                <a:cxnLst/>
                <a:rect l="0" t="0" r="0" b="0"/>
                <a:pathLst>
                  <a:path w="107950" h="96203" extrusionOk="0">
                    <a:moveTo>
                      <a:pt x="26670" y="1"/>
                    </a:moveTo>
                    <a:cubicBezTo>
                      <a:pt x="10795" y="5716"/>
                      <a:pt x="0" y="20956"/>
                      <a:pt x="0" y="37783"/>
                    </a:cubicBezTo>
                    <a:lnTo>
                      <a:pt x="0" y="96203"/>
                    </a:lnTo>
                    <a:lnTo>
                      <a:pt x="107950" y="96203"/>
                    </a:lnTo>
                    <a:lnTo>
                      <a:pt x="107950" y="37783"/>
                    </a:lnTo>
                    <a:cubicBezTo>
                      <a:pt x="107950" y="20956"/>
                      <a:pt x="97155" y="5716"/>
                      <a:pt x="81280" y="1"/>
                    </a:cubicBezTo>
                    <a:cubicBezTo>
                      <a:pt x="73025" y="5716"/>
                      <a:pt x="63500" y="8573"/>
                      <a:pt x="53975" y="8573"/>
                    </a:cubicBezTo>
                    <a:cubicBezTo>
                      <a:pt x="44450" y="8573"/>
                      <a:pt x="34925" y="5716"/>
                      <a:pt x="26670" y="1"/>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97" name="Shape 1197"/>
              <p:cNvSpPr/>
              <p:nvPr/>
            </p:nvSpPr>
            <p:spPr>
              <a:xfrm>
                <a:off x="3373425" y="285750"/>
                <a:ext cx="1865325" cy="1865325"/>
              </a:xfrm>
              <a:custGeom>
                <a:avLst/>
                <a:gdLst/>
                <a:ahLst/>
                <a:cxnLst/>
                <a:rect l="0" t="0" r="0" b="0"/>
                <a:pathLst>
                  <a:path w="74613" h="74613" extrusionOk="0">
                    <a:moveTo>
                      <a:pt x="37465" y="0"/>
                    </a:moveTo>
                    <a:cubicBezTo>
                      <a:pt x="16828" y="0"/>
                      <a:pt x="0" y="16828"/>
                      <a:pt x="0" y="37465"/>
                    </a:cubicBezTo>
                    <a:cubicBezTo>
                      <a:pt x="0" y="58103"/>
                      <a:pt x="16828" y="74613"/>
                      <a:pt x="37465" y="74613"/>
                    </a:cubicBezTo>
                    <a:cubicBezTo>
                      <a:pt x="58103" y="74613"/>
                      <a:pt x="74613" y="58103"/>
                      <a:pt x="74613" y="37465"/>
                    </a:cubicBezTo>
                    <a:cubicBezTo>
                      <a:pt x="74613" y="16828"/>
                      <a:pt x="58103" y="0"/>
                      <a:pt x="37465" y="0"/>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98" name="Shape 1198"/>
              <p:cNvSpPr/>
              <p:nvPr/>
            </p:nvSpPr>
            <p:spPr>
              <a:xfrm>
                <a:off x="2913050" y="2159000"/>
                <a:ext cx="2794000" cy="2508250"/>
              </a:xfrm>
              <a:custGeom>
                <a:avLst/>
                <a:gdLst/>
                <a:ahLst/>
                <a:cxnLst/>
                <a:rect l="0" t="0" r="0" b="0"/>
                <a:pathLst>
                  <a:path w="111760" h="100330" extrusionOk="0">
                    <a:moveTo>
                      <a:pt x="83503" y="4445"/>
                    </a:moveTo>
                    <a:cubicBezTo>
                      <a:pt x="98108" y="10160"/>
                      <a:pt x="107633" y="24448"/>
                      <a:pt x="107950" y="40005"/>
                    </a:cubicBezTo>
                    <a:lnTo>
                      <a:pt x="107950" y="96203"/>
                    </a:lnTo>
                    <a:lnTo>
                      <a:pt x="3810" y="96203"/>
                    </a:lnTo>
                    <a:lnTo>
                      <a:pt x="3810" y="40005"/>
                    </a:lnTo>
                    <a:cubicBezTo>
                      <a:pt x="3810" y="24448"/>
                      <a:pt x="13653" y="10160"/>
                      <a:pt x="28258" y="4445"/>
                    </a:cubicBezTo>
                    <a:cubicBezTo>
                      <a:pt x="36671" y="9843"/>
                      <a:pt x="46276" y="12541"/>
                      <a:pt x="55880" y="12541"/>
                    </a:cubicBezTo>
                    <a:cubicBezTo>
                      <a:pt x="65484" y="12541"/>
                      <a:pt x="75089" y="9843"/>
                      <a:pt x="83503" y="4445"/>
                    </a:cubicBezTo>
                    <a:close/>
                    <a:moveTo>
                      <a:pt x="28575" y="0"/>
                    </a:moveTo>
                    <a:lnTo>
                      <a:pt x="27623" y="318"/>
                    </a:lnTo>
                    <a:cubicBezTo>
                      <a:pt x="11113" y="6668"/>
                      <a:pt x="0" y="22543"/>
                      <a:pt x="0" y="40005"/>
                    </a:cubicBezTo>
                    <a:lnTo>
                      <a:pt x="0" y="100330"/>
                    </a:lnTo>
                    <a:lnTo>
                      <a:pt x="111760" y="100330"/>
                    </a:lnTo>
                    <a:lnTo>
                      <a:pt x="111443" y="40005"/>
                    </a:lnTo>
                    <a:cubicBezTo>
                      <a:pt x="111125" y="22543"/>
                      <a:pt x="100330" y="6668"/>
                      <a:pt x="83503" y="318"/>
                    </a:cubicBezTo>
                    <a:lnTo>
                      <a:pt x="82550" y="0"/>
                    </a:lnTo>
                    <a:lnTo>
                      <a:pt x="81598" y="635"/>
                    </a:lnTo>
                    <a:cubicBezTo>
                      <a:pt x="73819" y="6033"/>
                      <a:pt x="64691" y="8731"/>
                      <a:pt x="55563" y="8731"/>
                    </a:cubicBezTo>
                    <a:cubicBezTo>
                      <a:pt x="46434" y="8731"/>
                      <a:pt x="37306" y="6033"/>
                      <a:pt x="29528" y="635"/>
                    </a:cubicBezTo>
                    <a:lnTo>
                      <a:pt x="28575"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99" name="Shape 1199"/>
              <p:cNvSpPr/>
              <p:nvPr/>
            </p:nvSpPr>
            <p:spPr>
              <a:xfrm>
                <a:off x="2992425" y="233750"/>
                <a:ext cx="2301875" cy="1972875"/>
              </a:xfrm>
              <a:custGeom>
                <a:avLst/>
                <a:gdLst/>
                <a:ahLst/>
                <a:cxnLst/>
                <a:rect l="0" t="0" r="0" b="0"/>
                <a:pathLst>
                  <a:path w="92075" h="78915" extrusionOk="0">
                    <a:moveTo>
                      <a:pt x="52315" y="4301"/>
                    </a:moveTo>
                    <a:cubicBezTo>
                      <a:pt x="52445" y="4301"/>
                      <a:pt x="52575" y="4301"/>
                      <a:pt x="52705" y="4303"/>
                    </a:cubicBezTo>
                    <a:cubicBezTo>
                      <a:pt x="72073" y="4303"/>
                      <a:pt x="87948" y="19860"/>
                      <a:pt x="87948" y="39545"/>
                    </a:cubicBezTo>
                    <a:cubicBezTo>
                      <a:pt x="87948" y="60843"/>
                      <a:pt x="70455" y="74998"/>
                      <a:pt x="52262" y="74998"/>
                    </a:cubicBezTo>
                    <a:cubicBezTo>
                      <a:pt x="43604" y="74998"/>
                      <a:pt x="34788" y="71793"/>
                      <a:pt x="27623" y="64628"/>
                    </a:cubicBezTo>
                    <a:cubicBezTo>
                      <a:pt x="5490" y="42178"/>
                      <a:pt x="21142" y="4301"/>
                      <a:pt x="52315" y="4301"/>
                    </a:cubicBezTo>
                    <a:close/>
                    <a:moveTo>
                      <a:pt x="52342" y="1"/>
                    </a:moveTo>
                    <a:cubicBezTo>
                      <a:pt x="42651" y="1"/>
                      <a:pt x="32777" y="3593"/>
                      <a:pt x="24765" y="11605"/>
                    </a:cubicBezTo>
                    <a:cubicBezTo>
                      <a:pt x="0" y="36370"/>
                      <a:pt x="17780" y="78915"/>
                      <a:pt x="52705" y="78915"/>
                    </a:cubicBezTo>
                    <a:cubicBezTo>
                      <a:pt x="74295" y="78915"/>
                      <a:pt x="92075" y="61135"/>
                      <a:pt x="92075" y="39545"/>
                    </a:cubicBezTo>
                    <a:cubicBezTo>
                      <a:pt x="92075" y="15705"/>
                      <a:pt x="72606" y="1"/>
                      <a:pt x="52342"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00" name="Shape 1200"/>
              <p:cNvSpPr/>
              <p:nvPr/>
            </p:nvSpPr>
            <p:spPr>
              <a:xfrm>
                <a:off x="2682850" y="2524125"/>
                <a:ext cx="1119200" cy="706450"/>
              </a:xfrm>
              <a:custGeom>
                <a:avLst/>
                <a:gdLst/>
                <a:ahLst/>
                <a:cxnLst/>
                <a:rect l="0" t="0" r="0" b="0"/>
                <a:pathLst>
                  <a:path w="44768" h="28258" extrusionOk="0">
                    <a:moveTo>
                      <a:pt x="17463" y="0"/>
                    </a:moveTo>
                    <a:lnTo>
                      <a:pt x="4128" y="3493"/>
                    </a:lnTo>
                    <a:lnTo>
                      <a:pt x="1" y="25083"/>
                    </a:lnTo>
                    <a:lnTo>
                      <a:pt x="13653" y="28258"/>
                    </a:lnTo>
                    <a:lnTo>
                      <a:pt x="14288" y="28258"/>
                    </a:lnTo>
                    <a:cubicBezTo>
                      <a:pt x="44451" y="19050"/>
                      <a:pt x="44768" y="16193"/>
                      <a:pt x="44768" y="14923"/>
                    </a:cubicBezTo>
                    <a:cubicBezTo>
                      <a:pt x="44768" y="13970"/>
                      <a:pt x="44133" y="12700"/>
                      <a:pt x="43181" y="12383"/>
                    </a:cubicBezTo>
                    <a:cubicBezTo>
                      <a:pt x="29528" y="6033"/>
                      <a:pt x="18098" y="318"/>
                      <a:pt x="18098" y="318"/>
                    </a:cubicBezTo>
                    <a:lnTo>
                      <a:pt x="17463"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01" name="Shape 1201"/>
              <p:cNvSpPr/>
              <p:nvPr/>
            </p:nvSpPr>
            <p:spPr>
              <a:xfrm>
                <a:off x="1611300" y="2833675"/>
                <a:ext cx="2698750" cy="2405075"/>
              </a:xfrm>
              <a:custGeom>
                <a:avLst/>
                <a:gdLst/>
                <a:ahLst/>
                <a:cxnLst/>
                <a:rect l="0" t="0" r="0" b="0"/>
                <a:pathLst>
                  <a:path w="107950" h="96203" extrusionOk="0">
                    <a:moveTo>
                      <a:pt x="26988" y="1"/>
                    </a:moveTo>
                    <a:cubicBezTo>
                      <a:pt x="10795" y="5716"/>
                      <a:pt x="0" y="20956"/>
                      <a:pt x="0" y="38101"/>
                    </a:cubicBezTo>
                    <a:lnTo>
                      <a:pt x="0" y="96203"/>
                    </a:lnTo>
                    <a:lnTo>
                      <a:pt x="107950" y="96203"/>
                    </a:lnTo>
                    <a:lnTo>
                      <a:pt x="107950" y="38101"/>
                    </a:lnTo>
                    <a:cubicBezTo>
                      <a:pt x="107950" y="20956"/>
                      <a:pt x="97473" y="6033"/>
                      <a:pt x="81598" y="1"/>
                    </a:cubicBezTo>
                    <a:cubicBezTo>
                      <a:pt x="73343" y="5716"/>
                      <a:pt x="63738" y="8573"/>
                      <a:pt x="54173" y="8573"/>
                    </a:cubicBezTo>
                    <a:cubicBezTo>
                      <a:pt x="44609" y="8573"/>
                      <a:pt x="35084" y="5716"/>
                      <a:pt x="26988" y="1"/>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02" name="Shape 1202"/>
              <p:cNvSpPr/>
              <p:nvPr/>
            </p:nvSpPr>
            <p:spPr>
              <a:xfrm>
                <a:off x="2031975" y="912800"/>
                <a:ext cx="1865325" cy="1865325"/>
              </a:xfrm>
              <a:custGeom>
                <a:avLst/>
                <a:gdLst/>
                <a:ahLst/>
                <a:cxnLst/>
                <a:rect l="0" t="0" r="0" b="0"/>
                <a:pathLst>
                  <a:path w="74613" h="74613" extrusionOk="0">
                    <a:moveTo>
                      <a:pt x="37148" y="1"/>
                    </a:moveTo>
                    <a:cubicBezTo>
                      <a:pt x="16511" y="1"/>
                      <a:pt x="1" y="16511"/>
                      <a:pt x="1" y="37148"/>
                    </a:cubicBezTo>
                    <a:cubicBezTo>
                      <a:pt x="1" y="57786"/>
                      <a:pt x="16511" y="74613"/>
                      <a:pt x="37148" y="74613"/>
                    </a:cubicBezTo>
                    <a:cubicBezTo>
                      <a:pt x="57786" y="74613"/>
                      <a:pt x="74613" y="57786"/>
                      <a:pt x="74613" y="37148"/>
                    </a:cubicBezTo>
                    <a:cubicBezTo>
                      <a:pt x="74613" y="16511"/>
                      <a:pt x="57786" y="1"/>
                      <a:pt x="37148" y="1"/>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03" name="Shape 1203"/>
              <p:cNvSpPr/>
              <p:nvPr/>
            </p:nvSpPr>
            <p:spPr>
              <a:xfrm>
                <a:off x="1563675" y="2786050"/>
                <a:ext cx="2794000" cy="2500325"/>
              </a:xfrm>
              <a:custGeom>
                <a:avLst/>
                <a:gdLst/>
                <a:ahLst/>
                <a:cxnLst/>
                <a:rect l="0" t="0" r="0" b="0"/>
                <a:pathLst>
                  <a:path w="111760" h="100013" extrusionOk="0">
                    <a:moveTo>
                      <a:pt x="83503" y="4128"/>
                    </a:moveTo>
                    <a:cubicBezTo>
                      <a:pt x="98108" y="9843"/>
                      <a:pt x="107950" y="24131"/>
                      <a:pt x="107950" y="40006"/>
                    </a:cubicBezTo>
                    <a:lnTo>
                      <a:pt x="107950" y="96203"/>
                    </a:lnTo>
                    <a:lnTo>
                      <a:pt x="4128" y="96203"/>
                    </a:lnTo>
                    <a:lnTo>
                      <a:pt x="4128" y="40006"/>
                    </a:lnTo>
                    <a:cubicBezTo>
                      <a:pt x="4128" y="24131"/>
                      <a:pt x="13653" y="9843"/>
                      <a:pt x="28258" y="4128"/>
                    </a:cubicBezTo>
                    <a:cubicBezTo>
                      <a:pt x="36671" y="9684"/>
                      <a:pt x="46276" y="12462"/>
                      <a:pt x="55880" y="12462"/>
                    </a:cubicBezTo>
                    <a:cubicBezTo>
                      <a:pt x="65484" y="12462"/>
                      <a:pt x="75089" y="9684"/>
                      <a:pt x="83503" y="4128"/>
                    </a:cubicBezTo>
                    <a:close/>
                    <a:moveTo>
                      <a:pt x="28893" y="1"/>
                    </a:moveTo>
                    <a:lnTo>
                      <a:pt x="27940" y="318"/>
                    </a:lnTo>
                    <a:cubicBezTo>
                      <a:pt x="11113" y="6351"/>
                      <a:pt x="0" y="22226"/>
                      <a:pt x="0" y="40006"/>
                    </a:cubicBezTo>
                    <a:lnTo>
                      <a:pt x="0" y="100013"/>
                    </a:lnTo>
                    <a:lnTo>
                      <a:pt x="111760" y="100013"/>
                    </a:lnTo>
                    <a:lnTo>
                      <a:pt x="111443" y="40006"/>
                    </a:lnTo>
                    <a:cubicBezTo>
                      <a:pt x="111443" y="22226"/>
                      <a:pt x="100330" y="6351"/>
                      <a:pt x="83503" y="318"/>
                    </a:cubicBezTo>
                    <a:lnTo>
                      <a:pt x="82550" y="1"/>
                    </a:lnTo>
                    <a:lnTo>
                      <a:pt x="81915" y="636"/>
                    </a:lnTo>
                    <a:cubicBezTo>
                      <a:pt x="73978" y="6033"/>
                      <a:pt x="64849" y="8732"/>
                      <a:pt x="55721" y="8732"/>
                    </a:cubicBezTo>
                    <a:cubicBezTo>
                      <a:pt x="46593" y="8732"/>
                      <a:pt x="37465" y="6033"/>
                      <a:pt x="29528" y="636"/>
                    </a:cubicBezTo>
                    <a:lnTo>
                      <a:pt x="28893"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04" name="Shape 1204"/>
              <p:cNvSpPr/>
              <p:nvPr/>
            </p:nvSpPr>
            <p:spPr>
              <a:xfrm>
                <a:off x="1650975" y="854550"/>
                <a:ext cx="2293950" cy="1971225"/>
              </a:xfrm>
              <a:custGeom>
                <a:avLst/>
                <a:gdLst/>
                <a:ahLst/>
                <a:cxnLst/>
                <a:rect l="0" t="0" r="0" b="0"/>
                <a:pathLst>
                  <a:path w="91758" h="78849" extrusionOk="0">
                    <a:moveTo>
                      <a:pt x="52388" y="4236"/>
                    </a:moveTo>
                    <a:cubicBezTo>
                      <a:pt x="72073" y="4236"/>
                      <a:pt x="87631" y="20111"/>
                      <a:pt x="87948" y="39478"/>
                    </a:cubicBezTo>
                    <a:cubicBezTo>
                      <a:pt x="87733" y="60776"/>
                      <a:pt x="70317" y="74931"/>
                      <a:pt x="52096" y="74931"/>
                    </a:cubicBezTo>
                    <a:cubicBezTo>
                      <a:pt x="43426" y="74931"/>
                      <a:pt x="34574" y="71726"/>
                      <a:pt x="27306" y="64561"/>
                    </a:cubicBezTo>
                    <a:cubicBezTo>
                      <a:pt x="5081" y="42336"/>
                      <a:pt x="20956" y="4236"/>
                      <a:pt x="52388" y="4236"/>
                    </a:cubicBezTo>
                    <a:close/>
                    <a:moveTo>
                      <a:pt x="52127" y="1"/>
                    </a:moveTo>
                    <a:cubicBezTo>
                      <a:pt x="42524" y="1"/>
                      <a:pt x="32740" y="3564"/>
                      <a:pt x="24766" y="11538"/>
                    </a:cubicBezTo>
                    <a:cubicBezTo>
                      <a:pt x="1" y="36303"/>
                      <a:pt x="17463" y="78848"/>
                      <a:pt x="52388" y="78848"/>
                    </a:cubicBezTo>
                    <a:cubicBezTo>
                      <a:pt x="73978" y="78848"/>
                      <a:pt x="91758" y="61386"/>
                      <a:pt x="91758" y="39478"/>
                    </a:cubicBezTo>
                    <a:cubicBezTo>
                      <a:pt x="91758" y="15799"/>
                      <a:pt x="72346" y="1"/>
                      <a:pt x="52127"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grpSp>
          <p:nvGrpSpPr>
            <p:cNvPr id="1205" name="Shape 1205"/>
            <p:cNvGrpSpPr/>
            <p:nvPr/>
          </p:nvGrpSpPr>
          <p:grpSpPr>
            <a:xfrm>
              <a:off x="3682071" y="3027689"/>
              <a:ext cx="244873" cy="298610"/>
              <a:chOff x="1563675" y="233750"/>
              <a:chExt cx="4143375" cy="5052625"/>
            </a:xfrm>
          </p:grpSpPr>
          <p:sp>
            <p:nvSpPr>
              <p:cNvPr id="1206" name="Shape 1206"/>
              <p:cNvSpPr/>
              <p:nvPr/>
            </p:nvSpPr>
            <p:spPr>
              <a:xfrm>
                <a:off x="2960675" y="2214550"/>
                <a:ext cx="2698750" cy="2405075"/>
              </a:xfrm>
              <a:custGeom>
                <a:avLst/>
                <a:gdLst/>
                <a:ahLst/>
                <a:cxnLst/>
                <a:rect l="0" t="0" r="0" b="0"/>
                <a:pathLst>
                  <a:path w="107950" h="96203" extrusionOk="0">
                    <a:moveTo>
                      <a:pt x="26670" y="1"/>
                    </a:moveTo>
                    <a:cubicBezTo>
                      <a:pt x="10795" y="5716"/>
                      <a:pt x="0" y="20956"/>
                      <a:pt x="0" y="37783"/>
                    </a:cubicBezTo>
                    <a:lnTo>
                      <a:pt x="0" y="96203"/>
                    </a:lnTo>
                    <a:lnTo>
                      <a:pt x="107950" y="96203"/>
                    </a:lnTo>
                    <a:lnTo>
                      <a:pt x="107950" y="37783"/>
                    </a:lnTo>
                    <a:cubicBezTo>
                      <a:pt x="107950" y="20956"/>
                      <a:pt x="97155" y="5716"/>
                      <a:pt x="81280" y="1"/>
                    </a:cubicBezTo>
                    <a:cubicBezTo>
                      <a:pt x="73025" y="5716"/>
                      <a:pt x="63500" y="8573"/>
                      <a:pt x="53975" y="8573"/>
                    </a:cubicBezTo>
                    <a:cubicBezTo>
                      <a:pt x="44450" y="8573"/>
                      <a:pt x="34925" y="5716"/>
                      <a:pt x="26670" y="1"/>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07" name="Shape 1207"/>
              <p:cNvSpPr/>
              <p:nvPr/>
            </p:nvSpPr>
            <p:spPr>
              <a:xfrm>
                <a:off x="3373425" y="285750"/>
                <a:ext cx="1865325" cy="1865325"/>
              </a:xfrm>
              <a:custGeom>
                <a:avLst/>
                <a:gdLst/>
                <a:ahLst/>
                <a:cxnLst/>
                <a:rect l="0" t="0" r="0" b="0"/>
                <a:pathLst>
                  <a:path w="74613" h="74613" extrusionOk="0">
                    <a:moveTo>
                      <a:pt x="37465" y="0"/>
                    </a:moveTo>
                    <a:cubicBezTo>
                      <a:pt x="16828" y="0"/>
                      <a:pt x="0" y="16828"/>
                      <a:pt x="0" y="37465"/>
                    </a:cubicBezTo>
                    <a:cubicBezTo>
                      <a:pt x="0" y="58103"/>
                      <a:pt x="16828" y="74613"/>
                      <a:pt x="37465" y="74613"/>
                    </a:cubicBezTo>
                    <a:cubicBezTo>
                      <a:pt x="58103" y="74613"/>
                      <a:pt x="74613" y="58103"/>
                      <a:pt x="74613" y="37465"/>
                    </a:cubicBezTo>
                    <a:cubicBezTo>
                      <a:pt x="74613" y="16828"/>
                      <a:pt x="58103" y="0"/>
                      <a:pt x="37465" y="0"/>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08" name="Shape 1208"/>
              <p:cNvSpPr/>
              <p:nvPr/>
            </p:nvSpPr>
            <p:spPr>
              <a:xfrm>
                <a:off x="2913050" y="2159000"/>
                <a:ext cx="2794000" cy="2508250"/>
              </a:xfrm>
              <a:custGeom>
                <a:avLst/>
                <a:gdLst/>
                <a:ahLst/>
                <a:cxnLst/>
                <a:rect l="0" t="0" r="0" b="0"/>
                <a:pathLst>
                  <a:path w="111760" h="100330" extrusionOk="0">
                    <a:moveTo>
                      <a:pt x="83503" y="4445"/>
                    </a:moveTo>
                    <a:cubicBezTo>
                      <a:pt x="98108" y="10160"/>
                      <a:pt x="107633" y="24448"/>
                      <a:pt x="107950" y="40005"/>
                    </a:cubicBezTo>
                    <a:lnTo>
                      <a:pt x="107950" y="96203"/>
                    </a:lnTo>
                    <a:lnTo>
                      <a:pt x="3810" y="96203"/>
                    </a:lnTo>
                    <a:lnTo>
                      <a:pt x="3810" y="40005"/>
                    </a:lnTo>
                    <a:cubicBezTo>
                      <a:pt x="3810" y="24448"/>
                      <a:pt x="13653" y="10160"/>
                      <a:pt x="28258" y="4445"/>
                    </a:cubicBezTo>
                    <a:cubicBezTo>
                      <a:pt x="36671" y="9843"/>
                      <a:pt x="46276" y="12541"/>
                      <a:pt x="55880" y="12541"/>
                    </a:cubicBezTo>
                    <a:cubicBezTo>
                      <a:pt x="65484" y="12541"/>
                      <a:pt x="75089" y="9843"/>
                      <a:pt x="83503" y="4445"/>
                    </a:cubicBezTo>
                    <a:close/>
                    <a:moveTo>
                      <a:pt x="28575" y="0"/>
                    </a:moveTo>
                    <a:lnTo>
                      <a:pt x="27623" y="318"/>
                    </a:lnTo>
                    <a:cubicBezTo>
                      <a:pt x="11113" y="6668"/>
                      <a:pt x="0" y="22543"/>
                      <a:pt x="0" y="40005"/>
                    </a:cubicBezTo>
                    <a:lnTo>
                      <a:pt x="0" y="100330"/>
                    </a:lnTo>
                    <a:lnTo>
                      <a:pt x="111760" y="100330"/>
                    </a:lnTo>
                    <a:lnTo>
                      <a:pt x="111443" y="40005"/>
                    </a:lnTo>
                    <a:cubicBezTo>
                      <a:pt x="111125" y="22543"/>
                      <a:pt x="100330" y="6668"/>
                      <a:pt x="83503" y="318"/>
                    </a:cubicBezTo>
                    <a:lnTo>
                      <a:pt x="82550" y="0"/>
                    </a:lnTo>
                    <a:lnTo>
                      <a:pt x="81598" y="635"/>
                    </a:lnTo>
                    <a:cubicBezTo>
                      <a:pt x="73819" y="6033"/>
                      <a:pt x="64691" y="8731"/>
                      <a:pt x="55563" y="8731"/>
                    </a:cubicBezTo>
                    <a:cubicBezTo>
                      <a:pt x="46434" y="8731"/>
                      <a:pt x="37306" y="6033"/>
                      <a:pt x="29528" y="635"/>
                    </a:cubicBezTo>
                    <a:lnTo>
                      <a:pt x="28575"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09" name="Shape 1209"/>
              <p:cNvSpPr/>
              <p:nvPr/>
            </p:nvSpPr>
            <p:spPr>
              <a:xfrm>
                <a:off x="2992425" y="233750"/>
                <a:ext cx="2301875" cy="1972875"/>
              </a:xfrm>
              <a:custGeom>
                <a:avLst/>
                <a:gdLst/>
                <a:ahLst/>
                <a:cxnLst/>
                <a:rect l="0" t="0" r="0" b="0"/>
                <a:pathLst>
                  <a:path w="92075" h="78915" extrusionOk="0">
                    <a:moveTo>
                      <a:pt x="52315" y="4301"/>
                    </a:moveTo>
                    <a:cubicBezTo>
                      <a:pt x="52445" y="4301"/>
                      <a:pt x="52575" y="4301"/>
                      <a:pt x="52705" y="4303"/>
                    </a:cubicBezTo>
                    <a:cubicBezTo>
                      <a:pt x="72073" y="4303"/>
                      <a:pt x="87948" y="19860"/>
                      <a:pt x="87948" y="39545"/>
                    </a:cubicBezTo>
                    <a:cubicBezTo>
                      <a:pt x="87948" y="60843"/>
                      <a:pt x="70455" y="74998"/>
                      <a:pt x="52262" y="74998"/>
                    </a:cubicBezTo>
                    <a:cubicBezTo>
                      <a:pt x="43604" y="74998"/>
                      <a:pt x="34788" y="71793"/>
                      <a:pt x="27623" y="64628"/>
                    </a:cubicBezTo>
                    <a:cubicBezTo>
                      <a:pt x="5490" y="42178"/>
                      <a:pt x="21142" y="4301"/>
                      <a:pt x="52315" y="4301"/>
                    </a:cubicBezTo>
                    <a:close/>
                    <a:moveTo>
                      <a:pt x="52342" y="1"/>
                    </a:moveTo>
                    <a:cubicBezTo>
                      <a:pt x="42651" y="1"/>
                      <a:pt x="32777" y="3593"/>
                      <a:pt x="24765" y="11605"/>
                    </a:cubicBezTo>
                    <a:cubicBezTo>
                      <a:pt x="0" y="36370"/>
                      <a:pt x="17780" y="78915"/>
                      <a:pt x="52705" y="78915"/>
                    </a:cubicBezTo>
                    <a:cubicBezTo>
                      <a:pt x="74295" y="78915"/>
                      <a:pt x="92075" y="61135"/>
                      <a:pt x="92075" y="39545"/>
                    </a:cubicBezTo>
                    <a:cubicBezTo>
                      <a:pt x="92075" y="15705"/>
                      <a:pt x="72606" y="1"/>
                      <a:pt x="52342"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10" name="Shape 1210"/>
              <p:cNvSpPr/>
              <p:nvPr/>
            </p:nvSpPr>
            <p:spPr>
              <a:xfrm>
                <a:off x="2682850" y="2524125"/>
                <a:ext cx="1119200" cy="706450"/>
              </a:xfrm>
              <a:custGeom>
                <a:avLst/>
                <a:gdLst/>
                <a:ahLst/>
                <a:cxnLst/>
                <a:rect l="0" t="0" r="0" b="0"/>
                <a:pathLst>
                  <a:path w="44768" h="28258" extrusionOk="0">
                    <a:moveTo>
                      <a:pt x="17463" y="0"/>
                    </a:moveTo>
                    <a:lnTo>
                      <a:pt x="4128" y="3493"/>
                    </a:lnTo>
                    <a:lnTo>
                      <a:pt x="1" y="25083"/>
                    </a:lnTo>
                    <a:lnTo>
                      <a:pt x="13653" y="28258"/>
                    </a:lnTo>
                    <a:lnTo>
                      <a:pt x="14288" y="28258"/>
                    </a:lnTo>
                    <a:cubicBezTo>
                      <a:pt x="44451" y="19050"/>
                      <a:pt x="44768" y="16193"/>
                      <a:pt x="44768" y="14923"/>
                    </a:cubicBezTo>
                    <a:cubicBezTo>
                      <a:pt x="44768" y="13970"/>
                      <a:pt x="44133" y="12700"/>
                      <a:pt x="43181" y="12383"/>
                    </a:cubicBezTo>
                    <a:cubicBezTo>
                      <a:pt x="29528" y="6033"/>
                      <a:pt x="18098" y="318"/>
                      <a:pt x="18098" y="318"/>
                    </a:cubicBezTo>
                    <a:lnTo>
                      <a:pt x="17463"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11" name="Shape 1211"/>
              <p:cNvSpPr/>
              <p:nvPr/>
            </p:nvSpPr>
            <p:spPr>
              <a:xfrm>
                <a:off x="1611300" y="2833675"/>
                <a:ext cx="2698750" cy="2405075"/>
              </a:xfrm>
              <a:custGeom>
                <a:avLst/>
                <a:gdLst/>
                <a:ahLst/>
                <a:cxnLst/>
                <a:rect l="0" t="0" r="0" b="0"/>
                <a:pathLst>
                  <a:path w="107950" h="96203" extrusionOk="0">
                    <a:moveTo>
                      <a:pt x="26988" y="1"/>
                    </a:moveTo>
                    <a:cubicBezTo>
                      <a:pt x="10795" y="5716"/>
                      <a:pt x="0" y="20956"/>
                      <a:pt x="0" y="38101"/>
                    </a:cubicBezTo>
                    <a:lnTo>
                      <a:pt x="0" y="96203"/>
                    </a:lnTo>
                    <a:lnTo>
                      <a:pt x="107950" y="96203"/>
                    </a:lnTo>
                    <a:lnTo>
                      <a:pt x="107950" y="38101"/>
                    </a:lnTo>
                    <a:cubicBezTo>
                      <a:pt x="107950" y="20956"/>
                      <a:pt x="97473" y="6033"/>
                      <a:pt x="81598" y="1"/>
                    </a:cubicBezTo>
                    <a:cubicBezTo>
                      <a:pt x="73343" y="5716"/>
                      <a:pt x="63738" y="8573"/>
                      <a:pt x="54173" y="8573"/>
                    </a:cubicBezTo>
                    <a:cubicBezTo>
                      <a:pt x="44609" y="8573"/>
                      <a:pt x="35084" y="5716"/>
                      <a:pt x="26988" y="1"/>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12" name="Shape 1212"/>
              <p:cNvSpPr/>
              <p:nvPr/>
            </p:nvSpPr>
            <p:spPr>
              <a:xfrm>
                <a:off x="2031975" y="912800"/>
                <a:ext cx="1865325" cy="1865325"/>
              </a:xfrm>
              <a:custGeom>
                <a:avLst/>
                <a:gdLst/>
                <a:ahLst/>
                <a:cxnLst/>
                <a:rect l="0" t="0" r="0" b="0"/>
                <a:pathLst>
                  <a:path w="74613" h="74613" extrusionOk="0">
                    <a:moveTo>
                      <a:pt x="37148" y="1"/>
                    </a:moveTo>
                    <a:cubicBezTo>
                      <a:pt x="16511" y="1"/>
                      <a:pt x="1" y="16511"/>
                      <a:pt x="1" y="37148"/>
                    </a:cubicBezTo>
                    <a:cubicBezTo>
                      <a:pt x="1" y="57786"/>
                      <a:pt x="16511" y="74613"/>
                      <a:pt x="37148" y="74613"/>
                    </a:cubicBezTo>
                    <a:cubicBezTo>
                      <a:pt x="57786" y="74613"/>
                      <a:pt x="74613" y="57786"/>
                      <a:pt x="74613" y="37148"/>
                    </a:cubicBezTo>
                    <a:cubicBezTo>
                      <a:pt x="74613" y="16511"/>
                      <a:pt x="57786" y="1"/>
                      <a:pt x="37148" y="1"/>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13" name="Shape 1213"/>
              <p:cNvSpPr/>
              <p:nvPr/>
            </p:nvSpPr>
            <p:spPr>
              <a:xfrm>
                <a:off x="1563675" y="2786050"/>
                <a:ext cx="2794000" cy="2500325"/>
              </a:xfrm>
              <a:custGeom>
                <a:avLst/>
                <a:gdLst/>
                <a:ahLst/>
                <a:cxnLst/>
                <a:rect l="0" t="0" r="0" b="0"/>
                <a:pathLst>
                  <a:path w="111760" h="100013" extrusionOk="0">
                    <a:moveTo>
                      <a:pt x="83503" y="4128"/>
                    </a:moveTo>
                    <a:cubicBezTo>
                      <a:pt x="98108" y="9843"/>
                      <a:pt x="107950" y="24131"/>
                      <a:pt x="107950" y="40006"/>
                    </a:cubicBezTo>
                    <a:lnTo>
                      <a:pt x="107950" y="96203"/>
                    </a:lnTo>
                    <a:lnTo>
                      <a:pt x="4128" y="96203"/>
                    </a:lnTo>
                    <a:lnTo>
                      <a:pt x="4128" y="40006"/>
                    </a:lnTo>
                    <a:cubicBezTo>
                      <a:pt x="4128" y="24131"/>
                      <a:pt x="13653" y="9843"/>
                      <a:pt x="28258" y="4128"/>
                    </a:cubicBezTo>
                    <a:cubicBezTo>
                      <a:pt x="36671" y="9684"/>
                      <a:pt x="46276" y="12462"/>
                      <a:pt x="55880" y="12462"/>
                    </a:cubicBezTo>
                    <a:cubicBezTo>
                      <a:pt x="65484" y="12462"/>
                      <a:pt x="75089" y="9684"/>
                      <a:pt x="83503" y="4128"/>
                    </a:cubicBezTo>
                    <a:close/>
                    <a:moveTo>
                      <a:pt x="28893" y="1"/>
                    </a:moveTo>
                    <a:lnTo>
                      <a:pt x="27940" y="318"/>
                    </a:lnTo>
                    <a:cubicBezTo>
                      <a:pt x="11113" y="6351"/>
                      <a:pt x="0" y="22226"/>
                      <a:pt x="0" y="40006"/>
                    </a:cubicBezTo>
                    <a:lnTo>
                      <a:pt x="0" y="100013"/>
                    </a:lnTo>
                    <a:lnTo>
                      <a:pt x="111760" y="100013"/>
                    </a:lnTo>
                    <a:lnTo>
                      <a:pt x="111443" y="40006"/>
                    </a:lnTo>
                    <a:cubicBezTo>
                      <a:pt x="111443" y="22226"/>
                      <a:pt x="100330" y="6351"/>
                      <a:pt x="83503" y="318"/>
                    </a:cubicBezTo>
                    <a:lnTo>
                      <a:pt x="82550" y="1"/>
                    </a:lnTo>
                    <a:lnTo>
                      <a:pt x="81915" y="636"/>
                    </a:lnTo>
                    <a:cubicBezTo>
                      <a:pt x="73978" y="6033"/>
                      <a:pt x="64849" y="8732"/>
                      <a:pt x="55721" y="8732"/>
                    </a:cubicBezTo>
                    <a:cubicBezTo>
                      <a:pt x="46593" y="8732"/>
                      <a:pt x="37465" y="6033"/>
                      <a:pt x="29528" y="636"/>
                    </a:cubicBezTo>
                    <a:lnTo>
                      <a:pt x="28893"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14" name="Shape 1214"/>
              <p:cNvSpPr/>
              <p:nvPr/>
            </p:nvSpPr>
            <p:spPr>
              <a:xfrm>
                <a:off x="1650975" y="854550"/>
                <a:ext cx="2293950" cy="1971225"/>
              </a:xfrm>
              <a:custGeom>
                <a:avLst/>
                <a:gdLst/>
                <a:ahLst/>
                <a:cxnLst/>
                <a:rect l="0" t="0" r="0" b="0"/>
                <a:pathLst>
                  <a:path w="91758" h="78849" extrusionOk="0">
                    <a:moveTo>
                      <a:pt x="52388" y="4236"/>
                    </a:moveTo>
                    <a:cubicBezTo>
                      <a:pt x="72073" y="4236"/>
                      <a:pt x="87631" y="20111"/>
                      <a:pt x="87948" y="39478"/>
                    </a:cubicBezTo>
                    <a:cubicBezTo>
                      <a:pt x="87733" y="60776"/>
                      <a:pt x="70317" y="74931"/>
                      <a:pt x="52096" y="74931"/>
                    </a:cubicBezTo>
                    <a:cubicBezTo>
                      <a:pt x="43426" y="74931"/>
                      <a:pt x="34574" y="71726"/>
                      <a:pt x="27306" y="64561"/>
                    </a:cubicBezTo>
                    <a:cubicBezTo>
                      <a:pt x="5081" y="42336"/>
                      <a:pt x="20956" y="4236"/>
                      <a:pt x="52388" y="4236"/>
                    </a:cubicBezTo>
                    <a:close/>
                    <a:moveTo>
                      <a:pt x="52127" y="1"/>
                    </a:moveTo>
                    <a:cubicBezTo>
                      <a:pt x="42524" y="1"/>
                      <a:pt x="32740" y="3564"/>
                      <a:pt x="24766" y="11538"/>
                    </a:cubicBezTo>
                    <a:cubicBezTo>
                      <a:pt x="1" y="36303"/>
                      <a:pt x="17463" y="78848"/>
                      <a:pt x="52388" y="78848"/>
                    </a:cubicBezTo>
                    <a:cubicBezTo>
                      <a:pt x="73978" y="78848"/>
                      <a:pt x="91758" y="61386"/>
                      <a:pt x="91758" y="39478"/>
                    </a:cubicBezTo>
                    <a:cubicBezTo>
                      <a:pt x="91758" y="15799"/>
                      <a:pt x="72346" y="1"/>
                      <a:pt x="52127"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grpSp>
      <p:sp>
        <p:nvSpPr>
          <p:cNvPr id="1215" name="Shape 1215"/>
          <p:cNvSpPr/>
          <p:nvPr/>
        </p:nvSpPr>
        <p:spPr>
          <a:xfrm>
            <a:off x="6897400" y="2568153"/>
            <a:ext cx="496200" cy="237000"/>
          </a:xfrm>
          <a:prstGeom prst="roundRect">
            <a:avLst>
              <a:gd name="adj" fmla="val 16666"/>
            </a:avLst>
          </a:prstGeom>
          <a:solidFill>
            <a:srgbClr val="78909C"/>
          </a:solidFill>
          <a:ln w="9525" cap="rnd"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000">
                <a:solidFill>
                  <a:srgbClr val="FFFFFF"/>
                </a:solidFill>
                <a:latin typeface="Proxima Nova"/>
                <a:ea typeface="Proxima Nova"/>
                <a:cs typeface="Proxima Nova"/>
                <a:sym typeface="Proxima Nova"/>
              </a:rPr>
              <a:t>Data</a:t>
            </a:r>
            <a:endParaRPr sz="1000" i="0" u="none" strike="noStrike" cap="none">
              <a:solidFill>
                <a:srgbClr val="FFFFFF"/>
              </a:solidFill>
              <a:latin typeface="Proxima Nova"/>
              <a:ea typeface="Proxima Nova"/>
              <a:cs typeface="Proxima Nova"/>
              <a:sym typeface="Proxima Nova"/>
            </a:endParaRPr>
          </a:p>
        </p:txBody>
      </p:sp>
      <p:grpSp>
        <p:nvGrpSpPr>
          <p:cNvPr id="1216" name="Shape 1216"/>
          <p:cNvGrpSpPr/>
          <p:nvPr/>
        </p:nvGrpSpPr>
        <p:grpSpPr>
          <a:xfrm>
            <a:off x="5035519" y="2748653"/>
            <a:ext cx="1117500" cy="632412"/>
            <a:chOff x="5340325" y="2757175"/>
            <a:chExt cx="1117500" cy="632413"/>
          </a:xfrm>
        </p:grpSpPr>
        <p:sp>
          <p:nvSpPr>
            <p:cNvPr id="1217" name="Shape 1217"/>
            <p:cNvSpPr/>
            <p:nvPr/>
          </p:nvSpPr>
          <p:spPr>
            <a:xfrm>
              <a:off x="5340325" y="2782688"/>
              <a:ext cx="1117500" cy="606900"/>
            </a:xfrm>
            <a:prstGeom prst="roundRect">
              <a:avLst>
                <a:gd name="adj" fmla="val 1573"/>
              </a:avLst>
            </a:prstGeom>
            <a:solidFill>
              <a:srgbClr val="FFFFFF"/>
            </a:solidFill>
            <a:ln w="9525" cap="rnd" cmpd="sng">
              <a:solidFill>
                <a:srgbClr val="8AD0C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i="0" u="none" strike="noStrike" cap="none">
                <a:solidFill>
                  <a:srgbClr val="0B223F"/>
                </a:solidFill>
                <a:latin typeface="Proxima Nova"/>
                <a:ea typeface="Proxima Nova"/>
                <a:cs typeface="Proxima Nova"/>
                <a:sym typeface="Proxima Nova"/>
              </a:endParaRPr>
            </a:p>
          </p:txBody>
        </p:sp>
        <p:sp>
          <p:nvSpPr>
            <p:cNvPr id="1218" name="Shape 1218"/>
            <p:cNvSpPr txBox="1"/>
            <p:nvPr/>
          </p:nvSpPr>
          <p:spPr>
            <a:xfrm>
              <a:off x="5340325" y="2757175"/>
              <a:ext cx="1117500" cy="3270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009FDF"/>
                </a:buClr>
                <a:buFont typeface="Proxima Nova"/>
                <a:buNone/>
              </a:pPr>
              <a:r>
                <a:rPr lang="en" sz="1000">
                  <a:solidFill>
                    <a:srgbClr val="00253E"/>
                  </a:solidFill>
                  <a:latin typeface="Proxima Nova"/>
                  <a:ea typeface="Proxima Nova"/>
                  <a:cs typeface="Proxima Nova"/>
                  <a:sym typeface="Proxima Nova"/>
                </a:rPr>
                <a:t>UAT</a:t>
              </a:r>
              <a:endParaRPr sz="1000">
                <a:solidFill>
                  <a:srgbClr val="00253E"/>
                </a:solidFill>
                <a:latin typeface="Proxima Nova"/>
                <a:ea typeface="Proxima Nova"/>
                <a:cs typeface="Proxima Nova"/>
                <a:sym typeface="Proxima Nova"/>
              </a:endParaRPr>
            </a:p>
          </p:txBody>
        </p:sp>
        <p:grpSp>
          <p:nvGrpSpPr>
            <p:cNvPr id="1219" name="Shape 1219"/>
            <p:cNvGrpSpPr/>
            <p:nvPr/>
          </p:nvGrpSpPr>
          <p:grpSpPr>
            <a:xfrm>
              <a:off x="5612321" y="3027689"/>
              <a:ext cx="244873" cy="298610"/>
              <a:chOff x="1563675" y="233750"/>
              <a:chExt cx="4143375" cy="5052625"/>
            </a:xfrm>
          </p:grpSpPr>
          <p:sp>
            <p:nvSpPr>
              <p:cNvPr id="1220" name="Shape 1220"/>
              <p:cNvSpPr/>
              <p:nvPr/>
            </p:nvSpPr>
            <p:spPr>
              <a:xfrm>
                <a:off x="2960675" y="2214550"/>
                <a:ext cx="2698750" cy="2405075"/>
              </a:xfrm>
              <a:custGeom>
                <a:avLst/>
                <a:gdLst/>
                <a:ahLst/>
                <a:cxnLst/>
                <a:rect l="0" t="0" r="0" b="0"/>
                <a:pathLst>
                  <a:path w="107950" h="96203" extrusionOk="0">
                    <a:moveTo>
                      <a:pt x="26670" y="1"/>
                    </a:moveTo>
                    <a:cubicBezTo>
                      <a:pt x="10795" y="5716"/>
                      <a:pt x="0" y="20956"/>
                      <a:pt x="0" y="37783"/>
                    </a:cubicBezTo>
                    <a:lnTo>
                      <a:pt x="0" y="96203"/>
                    </a:lnTo>
                    <a:lnTo>
                      <a:pt x="107950" y="96203"/>
                    </a:lnTo>
                    <a:lnTo>
                      <a:pt x="107950" y="37783"/>
                    </a:lnTo>
                    <a:cubicBezTo>
                      <a:pt x="107950" y="20956"/>
                      <a:pt x="97155" y="5716"/>
                      <a:pt x="81280" y="1"/>
                    </a:cubicBezTo>
                    <a:cubicBezTo>
                      <a:pt x="73025" y="5716"/>
                      <a:pt x="63500" y="8573"/>
                      <a:pt x="53975" y="8573"/>
                    </a:cubicBezTo>
                    <a:cubicBezTo>
                      <a:pt x="44450" y="8573"/>
                      <a:pt x="34925" y="5716"/>
                      <a:pt x="26670" y="1"/>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1" name="Shape 1221"/>
              <p:cNvSpPr/>
              <p:nvPr/>
            </p:nvSpPr>
            <p:spPr>
              <a:xfrm>
                <a:off x="3373425" y="285750"/>
                <a:ext cx="1865325" cy="1865325"/>
              </a:xfrm>
              <a:custGeom>
                <a:avLst/>
                <a:gdLst/>
                <a:ahLst/>
                <a:cxnLst/>
                <a:rect l="0" t="0" r="0" b="0"/>
                <a:pathLst>
                  <a:path w="74613" h="74613" extrusionOk="0">
                    <a:moveTo>
                      <a:pt x="37465" y="0"/>
                    </a:moveTo>
                    <a:cubicBezTo>
                      <a:pt x="16828" y="0"/>
                      <a:pt x="0" y="16828"/>
                      <a:pt x="0" y="37465"/>
                    </a:cubicBezTo>
                    <a:cubicBezTo>
                      <a:pt x="0" y="58103"/>
                      <a:pt x="16828" y="74613"/>
                      <a:pt x="37465" y="74613"/>
                    </a:cubicBezTo>
                    <a:cubicBezTo>
                      <a:pt x="58103" y="74613"/>
                      <a:pt x="74613" y="58103"/>
                      <a:pt x="74613" y="37465"/>
                    </a:cubicBezTo>
                    <a:cubicBezTo>
                      <a:pt x="74613" y="16828"/>
                      <a:pt x="58103" y="0"/>
                      <a:pt x="37465" y="0"/>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2" name="Shape 1222"/>
              <p:cNvSpPr/>
              <p:nvPr/>
            </p:nvSpPr>
            <p:spPr>
              <a:xfrm>
                <a:off x="2913050" y="2159000"/>
                <a:ext cx="2794000" cy="2508250"/>
              </a:xfrm>
              <a:custGeom>
                <a:avLst/>
                <a:gdLst/>
                <a:ahLst/>
                <a:cxnLst/>
                <a:rect l="0" t="0" r="0" b="0"/>
                <a:pathLst>
                  <a:path w="111760" h="100330" extrusionOk="0">
                    <a:moveTo>
                      <a:pt x="83503" y="4445"/>
                    </a:moveTo>
                    <a:cubicBezTo>
                      <a:pt x="98108" y="10160"/>
                      <a:pt x="107633" y="24448"/>
                      <a:pt x="107950" y="40005"/>
                    </a:cubicBezTo>
                    <a:lnTo>
                      <a:pt x="107950" y="96203"/>
                    </a:lnTo>
                    <a:lnTo>
                      <a:pt x="3810" y="96203"/>
                    </a:lnTo>
                    <a:lnTo>
                      <a:pt x="3810" y="40005"/>
                    </a:lnTo>
                    <a:cubicBezTo>
                      <a:pt x="3810" y="24448"/>
                      <a:pt x="13653" y="10160"/>
                      <a:pt x="28258" y="4445"/>
                    </a:cubicBezTo>
                    <a:cubicBezTo>
                      <a:pt x="36671" y="9843"/>
                      <a:pt x="46276" y="12541"/>
                      <a:pt x="55880" y="12541"/>
                    </a:cubicBezTo>
                    <a:cubicBezTo>
                      <a:pt x="65484" y="12541"/>
                      <a:pt x="75089" y="9843"/>
                      <a:pt x="83503" y="4445"/>
                    </a:cubicBezTo>
                    <a:close/>
                    <a:moveTo>
                      <a:pt x="28575" y="0"/>
                    </a:moveTo>
                    <a:lnTo>
                      <a:pt x="27623" y="318"/>
                    </a:lnTo>
                    <a:cubicBezTo>
                      <a:pt x="11113" y="6668"/>
                      <a:pt x="0" y="22543"/>
                      <a:pt x="0" y="40005"/>
                    </a:cubicBezTo>
                    <a:lnTo>
                      <a:pt x="0" y="100330"/>
                    </a:lnTo>
                    <a:lnTo>
                      <a:pt x="111760" y="100330"/>
                    </a:lnTo>
                    <a:lnTo>
                      <a:pt x="111443" y="40005"/>
                    </a:lnTo>
                    <a:cubicBezTo>
                      <a:pt x="111125" y="22543"/>
                      <a:pt x="100330" y="6668"/>
                      <a:pt x="83503" y="318"/>
                    </a:cubicBezTo>
                    <a:lnTo>
                      <a:pt x="82550" y="0"/>
                    </a:lnTo>
                    <a:lnTo>
                      <a:pt x="81598" y="635"/>
                    </a:lnTo>
                    <a:cubicBezTo>
                      <a:pt x="73819" y="6033"/>
                      <a:pt x="64691" y="8731"/>
                      <a:pt x="55563" y="8731"/>
                    </a:cubicBezTo>
                    <a:cubicBezTo>
                      <a:pt x="46434" y="8731"/>
                      <a:pt x="37306" y="6033"/>
                      <a:pt x="29528" y="635"/>
                    </a:cubicBezTo>
                    <a:lnTo>
                      <a:pt x="28575"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3" name="Shape 1223"/>
              <p:cNvSpPr/>
              <p:nvPr/>
            </p:nvSpPr>
            <p:spPr>
              <a:xfrm>
                <a:off x="2992425" y="233750"/>
                <a:ext cx="2301875" cy="1972875"/>
              </a:xfrm>
              <a:custGeom>
                <a:avLst/>
                <a:gdLst/>
                <a:ahLst/>
                <a:cxnLst/>
                <a:rect l="0" t="0" r="0" b="0"/>
                <a:pathLst>
                  <a:path w="92075" h="78915" extrusionOk="0">
                    <a:moveTo>
                      <a:pt x="52315" y="4301"/>
                    </a:moveTo>
                    <a:cubicBezTo>
                      <a:pt x="52445" y="4301"/>
                      <a:pt x="52575" y="4301"/>
                      <a:pt x="52705" y="4303"/>
                    </a:cubicBezTo>
                    <a:cubicBezTo>
                      <a:pt x="72073" y="4303"/>
                      <a:pt x="87948" y="19860"/>
                      <a:pt x="87948" y="39545"/>
                    </a:cubicBezTo>
                    <a:cubicBezTo>
                      <a:pt x="87948" y="60843"/>
                      <a:pt x="70455" y="74998"/>
                      <a:pt x="52262" y="74998"/>
                    </a:cubicBezTo>
                    <a:cubicBezTo>
                      <a:pt x="43604" y="74998"/>
                      <a:pt x="34788" y="71793"/>
                      <a:pt x="27623" y="64628"/>
                    </a:cubicBezTo>
                    <a:cubicBezTo>
                      <a:pt x="5490" y="42178"/>
                      <a:pt x="21142" y="4301"/>
                      <a:pt x="52315" y="4301"/>
                    </a:cubicBezTo>
                    <a:close/>
                    <a:moveTo>
                      <a:pt x="52342" y="1"/>
                    </a:moveTo>
                    <a:cubicBezTo>
                      <a:pt x="42651" y="1"/>
                      <a:pt x="32777" y="3593"/>
                      <a:pt x="24765" y="11605"/>
                    </a:cubicBezTo>
                    <a:cubicBezTo>
                      <a:pt x="0" y="36370"/>
                      <a:pt x="17780" y="78915"/>
                      <a:pt x="52705" y="78915"/>
                    </a:cubicBezTo>
                    <a:cubicBezTo>
                      <a:pt x="74295" y="78915"/>
                      <a:pt x="92075" y="61135"/>
                      <a:pt x="92075" y="39545"/>
                    </a:cubicBezTo>
                    <a:cubicBezTo>
                      <a:pt x="92075" y="15705"/>
                      <a:pt x="72606" y="1"/>
                      <a:pt x="52342"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4" name="Shape 1224"/>
              <p:cNvSpPr/>
              <p:nvPr/>
            </p:nvSpPr>
            <p:spPr>
              <a:xfrm>
                <a:off x="2682850" y="2524125"/>
                <a:ext cx="1119200" cy="706450"/>
              </a:xfrm>
              <a:custGeom>
                <a:avLst/>
                <a:gdLst/>
                <a:ahLst/>
                <a:cxnLst/>
                <a:rect l="0" t="0" r="0" b="0"/>
                <a:pathLst>
                  <a:path w="44768" h="28258" extrusionOk="0">
                    <a:moveTo>
                      <a:pt x="17463" y="0"/>
                    </a:moveTo>
                    <a:lnTo>
                      <a:pt x="4128" y="3493"/>
                    </a:lnTo>
                    <a:lnTo>
                      <a:pt x="1" y="25083"/>
                    </a:lnTo>
                    <a:lnTo>
                      <a:pt x="13653" y="28258"/>
                    </a:lnTo>
                    <a:lnTo>
                      <a:pt x="14288" y="28258"/>
                    </a:lnTo>
                    <a:cubicBezTo>
                      <a:pt x="44451" y="19050"/>
                      <a:pt x="44768" y="16193"/>
                      <a:pt x="44768" y="14923"/>
                    </a:cubicBezTo>
                    <a:cubicBezTo>
                      <a:pt x="44768" y="13970"/>
                      <a:pt x="44133" y="12700"/>
                      <a:pt x="43181" y="12383"/>
                    </a:cubicBezTo>
                    <a:cubicBezTo>
                      <a:pt x="29528" y="6033"/>
                      <a:pt x="18098" y="318"/>
                      <a:pt x="18098" y="318"/>
                    </a:cubicBezTo>
                    <a:lnTo>
                      <a:pt x="17463"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5" name="Shape 1225"/>
              <p:cNvSpPr/>
              <p:nvPr/>
            </p:nvSpPr>
            <p:spPr>
              <a:xfrm>
                <a:off x="1611300" y="2833675"/>
                <a:ext cx="2698750" cy="2405075"/>
              </a:xfrm>
              <a:custGeom>
                <a:avLst/>
                <a:gdLst/>
                <a:ahLst/>
                <a:cxnLst/>
                <a:rect l="0" t="0" r="0" b="0"/>
                <a:pathLst>
                  <a:path w="107950" h="96203" extrusionOk="0">
                    <a:moveTo>
                      <a:pt x="26988" y="1"/>
                    </a:moveTo>
                    <a:cubicBezTo>
                      <a:pt x="10795" y="5716"/>
                      <a:pt x="0" y="20956"/>
                      <a:pt x="0" y="38101"/>
                    </a:cubicBezTo>
                    <a:lnTo>
                      <a:pt x="0" y="96203"/>
                    </a:lnTo>
                    <a:lnTo>
                      <a:pt x="107950" y="96203"/>
                    </a:lnTo>
                    <a:lnTo>
                      <a:pt x="107950" y="38101"/>
                    </a:lnTo>
                    <a:cubicBezTo>
                      <a:pt x="107950" y="20956"/>
                      <a:pt x="97473" y="6033"/>
                      <a:pt x="81598" y="1"/>
                    </a:cubicBezTo>
                    <a:cubicBezTo>
                      <a:pt x="73343" y="5716"/>
                      <a:pt x="63738" y="8573"/>
                      <a:pt x="54173" y="8573"/>
                    </a:cubicBezTo>
                    <a:cubicBezTo>
                      <a:pt x="44609" y="8573"/>
                      <a:pt x="35084" y="5716"/>
                      <a:pt x="26988" y="1"/>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6" name="Shape 1226"/>
              <p:cNvSpPr/>
              <p:nvPr/>
            </p:nvSpPr>
            <p:spPr>
              <a:xfrm>
                <a:off x="2031975" y="912800"/>
                <a:ext cx="1865325" cy="1865325"/>
              </a:xfrm>
              <a:custGeom>
                <a:avLst/>
                <a:gdLst/>
                <a:ahLst/>
                <a:cxnLst/>
                <a:rect l="0" t="0" r="0" b="0"/>
                <a:pathLst>
                  <a:path w="74613" h="74613" extrusionOk="0">
                    <a:moveTo>
                      <a:pt x="37148" y="1"/>
                    </a:moveTo>
                    <a:cubicBezTo>
                      <a:pt x="16511" y="1"/>
                      <a:pt x="1" y="16511"/>
                      <a:pt x="1" y="37148"/>
                    </a:cubicBezTo>
                    <a:cubicBezTo>
                      <a:pt x="1" y="57786"/>
                      <a:pt x="16511" y="74613"/>
                      <a:pt x="37148" y="74613"/>
                    </a:cubicBezTo>
                    <a:cubicBezTo>
                      <a:pt x="57786" y="74613"/>
                      <a:pt x="74613" y="57786"/>
                      <a:pt x="74613" y="37148"/>
                    </a:cubicBezTo>
                    <a:cubicBezTo>
                      <a:pt x="74613" y="16511"/>
                      <a:pt x="57786" y="1"/>
                      <a:pt x="37148" y="1"/>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7" name="Shape 1227"/>
              <p:cNvSpPr/>
              <p:nvPr/>
            </p:nvSpPr>
            <p:spPr>
              <a:xfrm>
                <a:off x="1563675" y="2786050"/>
                <a:ext cx="2794000" cy="2500325"/>
              </a:xfrm>
              <a:custGeom>
                <a:avLst/>
                <a:gdLst/>
                <a:ahLst/>
                <a:cxnLst/>
                <a:rect l="0" t="0" r="0" b="0"/>
                <a:pathLst>
                  <a:path w="111760" h="100013" extrusionOk="0">
                    <a:moveTo>
                      <a:pt x="83503" y="4128"/>
                    </a:moveTo>
                    <a:cubicBezTo>
                      <a:pt x="98108" y="9843"/>
                      <a:pt x="107950" y="24131"/>
                      <a:pt x="107950" y="40006"/>
                    </a:cubicBezTo>
                    <a:lnTo>
                      <a:pt x="107950" y="96203"/>
                    </a:lnTo>
                    <a:lnTo>
                      <a:pt x="4128" y="96203"/>
                    </a:lnTo>
                    <a:lnTo>
                      <a:pt x="4128" y="40006"/>
                    </a:lnTo>
                    <a:cubicBezTo>
                      <a:pt x="4128" y="24131"/>
                      <a:pt x="13653" y="9843"/>
                      <a:pt x="28258" y="4128"/>
                    </a:cubicBezTo>
                    <a:cubicBezTo>
                      <a:pt x="36671" y="9684"/>
                      <a:pt x="46276" y="12462"/>
                      <a:pt x="55880" y="12462"/>
                    </a:cubicBezTo>
                    <a:cubicBezTo>
                      <a:pt x="65484" y="12462"/>
                      <a:pt x="75089" y="9684"/>
                      <a:pt x="83503" y="4128"/>
                    </a:cubicBezTo>
                    <a:close/>
                    <a:moveTo>
                      <a:pt x="28893" y="1"/>
                    </a:moveTo>
                    <a:lnTo>
                      <a:pt x="27940" y="318"/>
                    </a:lnTo>
                    <a:cubicBezTo>
                      <a:pt x="11113" y="6351"/>
                      <a:pt x="0" y="22226"/>
                      <a:pt x="0" y="40006"/>
                    </a:cubicBezTo>
                    <a:lnTo>
                      <a:pt x="0" y="100013"/>
                    </a:lnTo>
                    <a:lnTo>
                      <a:pt x="111760" y="100013"/>
                    </a:lnTo>
                    <a:lnTo>
                      <a:pt x="111443" y="40006"/>
                    </a:lnTo>
                    <a:cubicBezTo>
                      <a:pt x="111443" y="22226"/>
                      <a:pt x="100330" y="6351"/>
                      <a:pt x="83503" y="318"/>
                    </a:cubicBezTo>
                    <a:lnTo>
                      <a:pt x="82550" y="1"/>
                    </a:lnTo>
                    <a:lnTo>
                      <a:pt x="81915" y="636"/>
                    </a:lnTo>
                    <a:cubicBezTo>
                      <a:pt x="73978" y="6033"/>
                      <a:pt x="64849" y="8732"/>
                      <a:pt x="55721" y="8732"/>
                    </a:cubicBezTo>
                    <a:cubicBezTo>
                      <a:pt x="46593" y="8732"/>
                      <a:pt x="37465" y="6033"/>
                      <a:pt x="29528" y="636"/>
                    </a:cubicBezTo>
                    <a:lnTo>
                      <a:pt x="28893"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Shape 1228"/>
              <p:cNvSpPr/>
              <p:nvPr/>
            </p:nvSpPr>
            <p:spPr>
              <a:xfrm>
                <a:off x="1650975" y="854550"/>
                <a:ext cx="2293950" cy="1971225"/>
              </a:xfrm>
              <a:custGeom>
                <a:avLst/>
                <a:gdLst/>
                <a:ahLst/>
                <a:cxnLst/>
                <a:rect l="0" t="0" r="0" b="0"/>
                <a:pathLst>
                  <a:path w="91758" h="78849" extrusionOk="0">
                    <a:moveTo>
                      <a:pt x="52388" y="4236"/>
                    </a:moveTo>
                    <a:cubicBezTo>
                      <a:pt x="72073" y="4236"/>
                      <a:pt x="87631" y="20111"/>
                      <a:pt x="87948" y="39478"/>
                    </a:cubicBezTo>
                    <a:cubicBezTo>
                      <a:pt x="87733" y="60776"/>
                      <a:pt x="70317" y="74931"/>
                      <a:pt x="52096" y="74931"/>
                    </a:cubicBezTo>
                    <a:cubicBezTo>
                      <a:pt x="43426" y="74931"/>
                      <a:pt x="34574" y="71726"/>
                      <a:pt x="27306" y="64561"/>
                    </a:cubicBezTo>
                    <a:cubicBezTo>
                      <a:pt x="5081" y="42336"/>
                      <a:pt x="20956" y="4236"/>
                      <a:pt x="52388" y="4236"/>
                    </a:cubicBezTo>
                    <a:close/>
                    <a:moveTo>
                      <a:pt x="52127" y="1"/>
                    </a:moveTo>
                    <a:cubicBezTo>
                      <a:pt x="42524" y="1"/>
                      <a:pt x="32740" y="3564"/>
                      <a:pt x="24766" y="11538"/>
                    </a:cubicBezTo>
                    <a:cubicBezTo>
                      <a:pt x="1" y="36303"/>
                      <a:pt x="17463" y="78848"/>
                      <a:pt x="52388" y="78848"/>
                    </a:cubicBezTo>
                    <a:cubicBezTo>
                      <a:pt x="73978" y="78848"/>
                      <a:pt x="91758" y="61386"/>
                      <a:pt x="91758" y="39478"/>
                    </a:cubicBezTo>
                    <a:cubicBezTo>
                      <a:pt x="91758" y="15799"/>
                      <a:pt x="72346" y="1"/>
                      <a:pt x="52127"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grpSp>
          <p:nvGrpSpPr>
            <p:cNvPr id="1229" name="Shape 1229"/>
            <p:cNvGrpSpPr/>
            <p:nvPr/>
          </p:nvGrpSpPr>
          <p:grpSpPr>
            <a:xfrm>
              <a:off x="5940946" y="3027689"/>
              <a:ext cx="244873" cy="298610"/>
              <a:chOff x="1563675" y="233750"/>
              <a:chExt cx="4143375" cy="5052625"/>
            </a:xfrm>
          </p:grpSpPr>
          <p:sp>
            <p:nvSpPr>
              <p:cNvPr id="1230" name="Shape 1230"/>
              <p:cNvSpPr/>
              <p:nvPr/>
            </p:nvSpPr>
            <p:spPr>
              <a:xfrm>
                <a:off x="2960675" y="2214550"/>
                <a:ext cx="2698750" cy="2405075"/>
              </a:xfrm>
              <a:custGeom>
                <a:avLst/>
                <a:gdLst/>
                <a:ahLst/>
                <a:cxnLst/>
                <a:rect l="0" t="0" r="0" b="0"/>
                <a:pathLst>
                  <a:path w="107950" h="96203" extrusionOk="0">
                    <a:moveTo>
                      <a:pt x="26670" y="1"/>
                    </a:moveTo>
                    <a:cubicBezTo>
                      <a:pt x="10795" y="5716"/>
                      <a:pt x="0" y="20956"/>
                      <a:pt x="0" y="37783"/>
                    </a:cubicBezTo>
                    <a:lnTo>
                      <a:pt x="0" y="96203"/>
                    </a:lnTo>
                    <a:lnTo>
                      <a:pt x="107950" y="96203"/>
                    </a:lnTo>
                    <a:lnTo>
                      <a:pt x="107950" y="37783"/>
                    </a:lnTo>
                    <a:cubicBezTo>
                      <a:pt x="107950" y="20956"/>
                      <a:pt x="97155" y="5716"/>
                      <a:pt x="81280" y="1"/>
                    </a:cubicBezTo>
                    <a:cubicBezTo>
                      <a:pt x="73025" y="5716"/>
                      <a:pt x="63500" y="8573"/>
                      <a:pt x="53975" y="8573"/>
                    </a:cubicBezTo>
                    <a:cubicBezTo>
                      <a:pt x="44450" y="8573"/>
                      <a:pt x="34925" y="5716"/>
                      <a:pt x="26670" y="1"/>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31" name="Shape 1231"/>
              <p:cNvSpPr/>
              <p:nvPr/>
            </p:nvSpPr>
            <p:spPr>
              <a:xfrm>
                <a:off x="3373425" y="285750"/>
                <a:ext cx="1865325" cy="1865325"/>
              </a:xfrm>
              <a:custGeom>
                <a:avLst/>
                <a:gdLst/>
                <a:ahLst/>
                <a:cxnLst/>
                <a:rect l="0" t="0" r="0" b="0"/>
                <a:pathLst>
                  <a:path w="74613" h="74613" extrusionOk="0">
                    <a:moveTo>
                      <a:pt x="37465" y="0"/>
                    </a:moveTo>
                    <a:cubicBezTo>
                      <a:pt x="16828" y="0"/>
                      <a:pt x="0" y="16828"/>
                      <a:pt x="0" y="37465"/>
                    </a:cubicBezTo>
                    <a:cubicBezTo>
                      <a:pt x="0" y="58103"/>
                      <a:pt x="16828" y="74613"/>
                      <a:pt x="37465" y="74613"/>
                    </a:cubicBezTo>
                    <a:cubicBezTo>
                      <a:pt x="58103" y="74613"/>
                      <a:pt x="74613" y="58103"/>
                      <a:pt x="74613" y="37465"/>
                    </a:cubicBezTo>
                    <a:cubicBezTo>
                      <a:pt x="74613" y="16828"/>
                      <a:pt x="58103" y="0"/>
                      <a:pt x="37465" y="0"/>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32" name="Shape 1232"/>
              <p:cNvSpPr/>
              <p:nvPr/>
            </p:nvSpPr>
            <p:spPr>
              <a:xfrm>
                <a:off x="2913050" y="2159000"/>
                <a:ext cx="2794000" cy="2508250"/>
              </a:xfrm>
              <a:custGeom>
                <a:avLst/>
                <a:gdLst/>
                <a:ahLst/>
                <a:cxnLst/>
                <a:rect l="0" t="0" r="0" b="0"/>
                <a:pathLst>
                  <a:path w="111760" h="100330" extrusionOk="0">
                    <a:moveTo>
                      <a:pt x="83503" y="4445"/>
                    </a:moveTo>
                    <a:cubicBezTo>
                      <a:pt x="98108" y="10160"/>
                      <a:pt x="107633" y="24448"/>
                      <a:pt x="107950" y="40005"/>
                    </a:cubicBezTo>
                    <a:lnTo>
                      <a:pt x="107950" y="96203"/>
                    </a:lnTo>
                    <a:lnTo>
                      <a:pt x="3810" y="96203"/>
                    </a:lnTo>
                    <a:lnTo>
                      <a:pt x="3810" y="40005"/>
                    </a:lnTo>
                    <a:cubicBezTo>
                      <a:pt x="3810" y="24448"/>
                      <a:pt x="13653" y="10160"/>
                      <a:pt x="28258" y="4445"/>
                    </a:cubicBezTo>
                    <a:cubicBezTo>
                      <a:pt x="36671" y="9843"/>
                      <a:pt x="46276" y="12541"/>
                      <a:pt x="55880" y="12541"/>
                    </a:cubicBezTo>
                    <a:cubicBezTo>
                      <a:pt x="65484" y="12541"/>
                      <a:pt x="75089" y="9843"/>
                      <a:pt x="83503" y="4445"/>
                    </a:cubicBezTo>
                    <a:close/>
                    <a:moveTo>
                      <a:pt x="28575" y="0"/>
                    </a:moveTo>
                    <a:lnTo>
                      <a:pt x="27623" y="318"/>
                    </a:lnTo>
                    <a:cubicBezTo>
                      <a:pt x="11113" y="6668"/>
                      <a:pt x="0" y="22543"/>
                      <a:pt x="0" y="40005"/>
                    </a:cubicBezTo>
                    <a:lnTo>
                      <a:pt x="0" y="100330"/>
                    </a:lnTo>
                    <a:lnTo>
                      <a:pt x="111760" y="100330"/>
                    </a:lnTo>
                    <a:lnTo>
                      <a:pt x="111443" y="40005"/>
                    </a:lnTo>
                    <a:cubicBezTo>
                      <a:pt x="111125" y="22543"/>
                      <a:pt x="100330" y="6668"/>
                      <a:pt x="83503" y="318"/>
                    </a:cubicBezTo>
                    <a:lnTo>
                      <a:pt x="82550" y="0"/>
                    </a:lnTo>
                    <a:lnTo>
                      <a:pt x="81598" y="635"/>
                    </a:lnTo>
                    <a:cubicBezTo>
                      <a:pt x="73819" y="6033"/>
                      <a:pt x="64691" y="8731"/>
                      <a:pt x="55563" y="8731"/>
                    </a:cubicBezTo>
                    <a:cubicBezTo>
                      <a:pt x="46434" y="8731"/>
                      <a:pt x="37306" y="6033"/>
                      <a:pt x="29528" y="635"/>
                    </a:cubicBezTo>
                    <a:lnTo>
                      <a:pt x="28575"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33" name="Shape 1233"/>
              <p:cNvSpPr/>
              <p:nvPr/>
            </p:nvSpPr>
            <p:spPr>
              <a:xfrm>
                <a:off x="2992425" y="233750"/>
                <a:ext cx="2301875" cy="1972875"/>
              </a:xfrm>
              <a:custGeom>
                <a:avLst/>
                <a:gdLst/>
                <a:ahLst/>
                <a:cxnLst/>
                <a:rect l="0" t="0" r="0" b="0"/>
                <a:pathLst>
                  <a:path w="92075" h="78915" extrusionOk="0">
                    <a:moveTo>
                      <a:pt x="52315" y="4301"/>
                    </a:moveTo>
                    <a:cubicBezTo>
                      <a:pt x="52445" y="4301"/>
                      <a:pt x="52575" y="4301"/>
                      <a:pt x="52705" y="4303"/>
                    </a:cubicBezTo>
                    <a:cubicBezTo>
                      <a:pt x="72073" y="4303"/>
                      <a:pt x="87948" y="19860"/>
                      <a:pt x="87948" y="39545"/>
                    </a:cubicBezTo>
                    <a:cubicBezTo>
                      <a:pt x="87948" y="60843"/>
                      <a:pt x="70455" y="74998"/>
                      <a:pt x="52262" y="74998"/>
                    </a:cubicBezTo>
                    <a:cubicBezTo>
                      <a:pt x="43604" y="74998"/>
                      <a:pt x="34788" y="71793"/>
                      <a:pt x="27623" y="64628"/>
                    </a:cubicBezTo>
                    <a:cubicBezTo>
                      <a:pt x="5490" y="42178"/>
                      <a:pt x="21142" y="4301"/>
                      <a:pt x="52315" y="4301"/>
                    </a:cubicBezTo>
                    <a:close/>
                    <a:moveTo>
                      <a:pt x="52342" y="1"/>
                    </a:moveTo>
                    <a:cubicBezTo>
                      <a:pt x="42651" y="1"/>
                      <a:pt x="32777" y="3593"/>
                      <a:pt x="24765" y="11605"/>
                    </a:cubicBezTo>
                    <a:cubicBezTo>
                      <a:pt x="0" y="36370"/>
                      <a:pt x="17780" y="78915"/>
                      <a:pt x="52705" y="78915"/>
                    </a:cubicBezTo>
                    <a:cubicBezTo>
                      <a:pt x="74295" y="78915"/>
                      <a:pt x="92075" y="61135"/>
                      <a:pt x="92075" y="39545"/>
                    </a:cubicBezTo>
                    <a:cubicBezTo>
                      <a:pt x="92075" y="15705"/>
                      <a:pt x="72606" y="1"/>
                      <a:pt x="52342"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34" name="Shape 1234"/>
              <p:cNvSpPr/>
              <p:nvPr/>
            </p:nvSpPr>
            <p:spPr>
              <a:xfrm>
                <a:off x="2682850" y="2524125"/>
                <a:ext cx="1119200" cy="706450"/>
              </a:xfrm>
              <a:custGeom>
                <a:avLst/>
                <a:gdLst/>
                <a:ahLst/>
                <a:cxnLst/>
                <a:rect l="0" t="0" r="0" b="0"/>
                <a:pathLst>
                  <a:path w="44768" h="28258" extrusionOk="0">
                    <a:moveTo>
                      <a:pt x="17463" y="0"/>
                    </a:moveTo>
                    <a:lnTo>
                      <a:pt x="4128" y="3493"/>
                    </a:lnTo>
                    <a:lnTo>
                      <a:pt x="1" y="25083"/>
                    </a:lnTo>
                    <a:lnTo>
                      <a:pt x="13653" y="28258"/>
                    </a:lnTo>
                    <a:lnTo>
                      <a:pt x="14288" y="28258"/>
                    </a:lnTo>
                    <a:cubicBezTo>
                      <a:pt x="44451" y="19050"/>
                      <a:pt x="44768" y="16193"/>
                      <a:pt x="44768" y="14923"/>
                    </a:cubicBezTo>
                    <a:cubicBezTo>
                      <a:pt x="44768" y="13970"/>
                      <a:pt x="44133" y="12700"/>
                      <a:pt x="43181" y="12383"/>
                    </a:cubicBezTo>
                    <a:cubicBezTo>
                      <a:pt x="29528" y="6033"/>
                      <a:pt x="18098" y="318"/>
                      <a:pt x="18098" y="318"/>
                    </a:cubicBezTo>
                    <a:lnTo>
                      <a:pt x="17463"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35" name="Shape 1235"/>
              <p:cNvSpPr/>
              <p:nvPr/>
            </p:nvSpPr>
            <p:spPr>
              <a:xfrm>
                <a:off x="1611300" y="2833675"/>
                <a:ext cx="2698750" cy="2405075"/>
              </a:xfrm>
              <a:custGeom>
                <a:avLst/>
                <a:gdLst/>
                <a:ahLst/>
                <a:cxnLst/>
                <a:rect l="0" t="0" r="0" b="0"/>
                <a:pathLst>
                  <a:path w="107950" h="96203" extrusionOk="0">
                    <a:moveTo>
                      <a:pt x="26988" y="1"/>
                    </a:moveTo>
                    <a:cubicBezTo>
                      <a:pt x="10795" y="5716"/>
                      <a:pt x="0" y="20956"/>
                      <a:pt x="0" y="38101"/>
                    </a:cubicBezTo>
                    <a:lnTo>
                      <a:pt x="0" y="96203"/>
                    </a:lnTo>
                    <a:lnTo>
                      <a:pt x="107950" y="96203"/>
                    </a:lnTo>
                    <a:lnTo>
                      <a:pt x="107950" y="38101"/>
                    </a:lnTo>
                    <a:cubicBezTo>
                      <a:pt x="107950" y="20956"/>
                      <a:pt x="97473" y="6033"/>
                      <a:pt x="81598" y="1"/>
                    </a:cubicBezTo>
                    <a:cubicBezTo>
                      <a:pt x="73343" y="5716"/>
                      <a:pt x="63738" y="8573"/>
                      <a:pt x="54173" y="8573"/>
                    </a:cubicBezTo>
                    <a:cubicBezTo>
                      <a:pt x="44609" y="8573"/>
                      <a:pt x="35084" y="5716"/>
                      <a:pt x="26988" y="1"/>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36" name="Shape 1236"/>
              <p:cNvSpPr/>
              <p:nvPr/>
            </p:nvSpPr>
            <p:spPr>
              <a:xfrm>
                <a:off x="2031975" y="912800"/>
                <a:ext cx="1865325" cy="1865325"/>
              </a:xfrm>
              <a:custGeom>
                <a:avLst/>
                <a:gdLst/>
                <a:ahLst/>
                <a:cxnLst/>
                <a:rect l="0" t="0" r="0" b="0"/>
                <a:pathLst>
                  <a:path w="74613" h="74613" extrusionOk="0">
                    <a:moveTo>
                      <a:pt x="37148" y="1"/>
                    </a:moveTo>
                    <a:cubicBezTo>
                      <a:pt x="16511" y="1"/>
                      <a:pt x="1" y="16511"/>
                      <a:pt x="1" y="37148"/>
                    </a:cubicBezTo>
                    <a:cubicBezTo>
                      <a:pt x="1" y="57786"/>
                      <a:pt x="16511" y="74613"/>
                      <a:pt x="37148" y="74613"/>
                    </a:cubicBezTo>
                    <a:cubicBezTo>
                      <a:pt x="57786" y="74613"/>
                      <a:pt x="74613" y="57786"/>
                      <a:pt x="74613" y="37148"/>
                    </a:cubicBezTo>
                    <a:cubicBezTo>
                      <a:pt x="74613" y="16511"/>
                      <a:pt x="57786" y="1"/>
                      <a:pt x="37148" y="1"/>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37" name="Shape 1237"/>
              <p:cNvSpPr/>
              <p:nvPr/>
            </p:nvSpPr>
            <p:spPr>
              <a:xfrm>
                <a:off x="1563675" y="2786050"/>
                <a:ext cx="2794000" cy="2500325"/>
              </a:xfrm>
              <a:custGeom>
                <a:avLst/>
                <a:gdLst/>
                <a:ahLst/>
                <a:cxnLst/>
                <a:rect l="0" t="0" r="0" b="0"/>
                <a:pathLst>
                  <a:path w="111760" h="100013" extrusionOk="0">
                    <a:moveTo>
                      <a:pt x="83503" y="4128"/>
                    </a:moveTo>
                    <a:cubicBezTo>
                      <a:pt x="98108" y="9843"/>
                      <a:pt x="107950" y="24131"/>
                      <a:pt x="107950" y="40006"/>
                    </a:cubicBezTo>
                    <a:lnTo>
                      <a:pt x="107950" y="96203"/>
                    </a:lnTo>
                    <a:lnTo>
                      <a:pt x="4128" y="96203"/>
                    </a:lnTo>
                    <a:lnTo>
                      <a:pt x="4128" y="40006"/>
                    </a:lnTo>
                    <a:cubicBezTo>
                      <a:pt x="4128" y="24131"/>
                      <a:pt x="13653" y="9843"/>
                      <a:pt x="28258" y="4128"/>
                    </a:cubicBezTo>
                    <a:cubicBezTo>
                      <a:pt x="36671" y="9684"/>
                      <a:pt x="46276" y="12462"/>
                      <a:pt x="55880" y="12462"/>
                    </a:cubicBezTo>
                    <a:cubicBezTo>
                      <a:pt x="65484" y="12462"/>
                      <a:pt x="75089" y="9684"/>
                      <a:pt x="83503" y="4128"/>
                    </a:cubicBezTo>
                    <a:close/>
                    <a:moveTo>
                      <a:pt x="28893" y="1"/>
                    </a:moveTo>
                    <a:lnTo>
                      <a:pt x="27940" y="318"/>
                    </a:lnTo>
                    <a:cubicBezTo>
                      <a:pt x="11113" y="6351"/>
                      <a:pt x="0" y="22226"/>
                      <a:pt x="0" y="40006"/>
                    </a:cubicBezTo>
                    <a:lnTo>
                      <a:pt x="0" y="100013"/>
                    </a:lnTo>
                    <a:lnTo>
                      <a:pt x="111760" y="100013"/>
                    </a:lnTo>
                    <a:lnTo>
                      <a:pt x="111443" y="40006"/>
                    </a:lnTo>
                    <a:cubicBezTo>
                      <a:pt x="111443" y="22226"/>
                      <a:pt x="100330" y="6351"/>
                      <a:pt x="83503" y="318"/>
                    </a:cubicBezTo>
                    <a:lnTo>
                      <a:pt x="82550" y="1"/>
                    </a:lnTo>
                    <a:lnTo>
                      <a:pt x="81915" y="636"/>
                    </a:lnTo>
                    <a:cubicBezTo>
                      <a:pt x="73978" y="6033"/>
                      <a:pt x="64849" y="8732"/>
                      <a:pt x="55721" y="8732"/>
                    </a:cubicBezTo>
                    <a:cubicBezTo>
                      <a:pt x="46593" y="8732"/>
                      <a:pt x="37465" y="6033"/>
                      <a:pt x="29528" y="636"/>
                    </a:cubicBezTo>
                    <a:lnTo>
                      <a:pt x="28893"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38" name="Shape 1238"/>
              <p:cNvSpPr/>
              <p:nvPr/>
            </p:nvSpPr>
            <p:spPr>
              <a:xfrm>
                <a:off x="1650975" y="854550"/>
                <a:ext cx="2293950" cy="1971225"/>
              </a:xfrm>
              <a:custGeom>
                <a:avLst/>
                <a:gdLst/>
                <a:ahLst/>
                <a:cxnLst/>
                <a:rect l="0" t="0" r="0" b="0"/>
                <a:pathLst>
                  <a:path w="91758" h="78849" extrusionOk="0">
                    <a:moveTo>
                      <a:pt x="52388" y="4236"/>
                    </a:moveTo>
                    <a:cubicBezTo>
                      <a:pt x="72073" y="4236"/>
                      <a:pt x="87631" y="20111"/>
                      <a:pt x="87948" y="39478"/>
                    </a:cubicBezTo>
                    <a:cubicBezTo>
                      <a:pt x="87733" y="60776"/>
                      <a:pt x="70317" y="74931"/>
                      <a:pt x="52096" y="74931"/>
                    </a:cubicBezTo>
                    <a:cubicBezTo>
                      <a:pt x="43426" y="74931"/>
                      <a:pt x="34574" y="71726"/>
                      <a:pt x="27306" y="64561"/>
                    </a:cubicBezTo>
                    <a:cubicBezTo>
                      <a:pt x="5081" y="42336"/>
                      <a:pt x="20956" y="4236"/>
                      <a:pt x="52388" y="4236"/>
                    </a:cubicBezTo>
                    <a:close/>
                    <a:moveTo>
                      <a:pt x="52127" y="1"/>
                    </a:moveTo>
                    <a:cubicBezTo>
                      <a:pt x="42524" y="1"/>
                      <a:pt x="32740" y="3564"/>
                      <a:pt x="24766" y="11538"/>
                    </a:cubicBezTo>
                    <a:cubicBezTo>
                      <a:pt x="1" y="36303"/>
                      <a:pt x="17463" y="78848"/>
                      <a:pt x="52388" y="78848"/>
                    </a:cubicBezTo>
                    <a:cubicBezTo>
                      <a:pt x="73978" y="78848"/>
                      <a:pt x="91758" y="61386"/>
                      <a:pt x="91758" y="39478"/>
                    </a:cubicBezTo>
                    <a:cubicBezTo>
                      <a:pt x="91758" y="15799"/>
                      <a:pt x="72346" y="1"/>
                      <a:pt x="52127"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grpSp>
      <p:sp>
        <p:nvSpPr>
          <p:cNvPr id="1239" name="Shape 1239"/>
          <p:cNvSpPr/>
          <p:nvPr/>
        </p:nvSpPr>
        <p:spPr>
          <a:xfrm>
            <a:off x="6276088" y="2774165"/>
            <a:ext cx="1117500" cy="606900"/>
          </a:xfrm>
          <a:prstGeom prst="roundRect">
            <a:avLst>
              <a:gd name="adj" fmla="val 1573"/>
            </a:avLst>
          </a:prstGeom>
          <a:solidFill>
            <a:srgbClr val="FFFFFF"/>
          </a:solidFill>
          <a:ln w="9525" cap="rnd" cmpd="sng">
            <a:solidFill>
              <a:srgbClr val="8AD0C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sp>
        <p:nvSpPr>
          <p:cNvPr id="1240" name="Shape 1240"/>
          <p:cNvSpPr txBox="1"/>
          <p:nvPr/>
        </p:nvSpPr>
        <p:spPr>
          <a:xfrm>
            <a:off x="6276088" y="2748653"/>
            <a:ext cx="1117500" cy="3270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009FDF"/>
              </a:buClr>
              <a:buFont typeface="Proxima Nova"/>
              <a:buNone/>
            </a:pPr>
            <a:r>
              <a:rPr lang="en" sz="1000">
                <a:solidFill>
                  <a:srgbClr val="00253E"/>
                </a:solidFill>
                <a:latin typeface="Proxima Nova"/>
                <a:ea typeface="Proxima Nova"/>
                <a:cs typeface="Proxima Nova"/>
                <a:sym typeface="Proxima Nova"/>
              </a:rPr>
              <a:t>Production</a:t>
            </a:r>
            <a:endParaRPr sz="1000">
              <a:solidFill>
                <a:srgbClr val="00253E"/>
              </a:solidFill>
              <a:latin typeface="Proxima Nova"/>
              <a:ea typeface="Proxima Nova"/>
              <a:cs typeface="Proxima Nova"/>
              <a:sym typeface="Proxima Nova"/>
            </a:endParaRPr>
          </a:p>
        </p:txBody>
      </p:sp>
      <p:cxnSp>
        <p:nvCxnSpPr>
          <p:cNvPr id="1241" name="Shape 1241"/>
          <p:cNvCxnSpPr/>
          <p:nvPr/>
        </p:nvCxnSpPr>
        <p:spPr>
          <a:xfrm>
            <a:off x="4660931" y="1330727"/>
            <a:ext cx="0" cy="378000"/>
          </a:xfrm>
          <a:prstGeom prst="straightConnector1">
            <a:avLst/>
          </a:prstGeom>
          <a:noFill/>
          <a:ln w="9525" cap="flat" cmpd="sng">
            <a:solidFill>
              <a:srgbClr val="00253E"/>
            </a:solidFill>
            <a:prstDash val="solid"/>
            <a:round/>
            <a:headEnd type="none" w="med" len="med"/>
            <a:tailEnd type="triangle" w="med" len="med"/>
          </a:ln>
        </p:spPr>
      </p:cxnSp>
      <p:cxnSp>
        <p:nvCxnSpPr>
          <p:cNvPr id="1242" name="Shape 1242"/>
          <p:cNvCxnSpPr/>
          <p:nvPr/>
        </p:nvCxnSpPr>
        <p:spPr>
          <a:xfrm>
            <a:off x="2749239" y="2496789"/>
            <a:ext cx="476400" cy="0"/>
          </a:xfrm>
          <a:prstGeom prst="straightConnector1">
            <a:avLst/>
          </a:prstGeom>
          <a:noFill/>
          <a:ln w="9525" cap="flat" cmpd="sng">
            <a:solidFill>
              <a:srgbClr val="00253E"/>
            </a:solidFill>
            <a:prstDash val="solid"/>
            <a:round/>
            <a:headEnd type="none" w="med" len="med"/>
            <a:tailEnd type="triangle" w="med" len="med"/>
          </a:ln>
        </p:spPr>
      </p:cxnSp>
      <p:cxnSp>
        <p:nvCxnSpPr>
          <p:cNvPr id="1243" name="Shape 1243"/>
          <p:cNvCxnSpPr/>
          <p:nvPr/>
        </p:nvCxnSpPr>
        <p:spPr>
          <a:xfrm rot="10800000">
            <a:off x="6857400" y="3428865"/>
            <a:ext cx="0" cy="301800"/>
          </a:xfrm>
          <a:prstGeom prst="straightConnector1">
            <a:avLst/>
          </a:prstGeom>
          <a:noFill/>
          <a:ln w="9525" cap="flat" cmpd="sng">
            <a:solidFill>
              <a:srgbClr val="00253E"/>
            </a:solidFill>
            <a:prstDash val="solid"/>
            <a:round/>
            <a:headEnd type="none" w="med" len="med"/>
            <a:tailEnd type="triangle" w="med" len="med"/>
          </a:ln>
        </p:spPr>
      </p:cxnSp>
      <p:sp>
        <p:nvSpPr>
          <p:cNvPr id="1244" name="Shape 124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Pivotal Application Service: Multi-tenancy</a:t>
            </a:r>
            <a:endParaRPr/>
          </a:p>
        </p:txBody>
      </p:sp>
      <p:sp>
        <p:nvSpPr>
          <p:cNvPr id="1245" name="Shape 1245"/>
          <p:cNvSpPr/>
          <p:nvPr/>
        </p:nvSpPr>
        <p:spPr>
          <a:xfrm>
            <a:off x="1358514" y="3993632"/>
            <a:ext cx="985200" cy="662100"/>
          </a:xfrm>
          <a:prstGeom prst="roundRect">
            <a:avLst>
              <a:gd name="adj" fmla="val 1719"/>
            </a:avLst>
          </a:prstGeom>
          <a:solidFill>
            <a:srgbClr val="FFFFFF">
              <a:alpha val="56540"/>
            </a:srgbClr>
          </a:solidFill>
          <a:ln>
            <a:noFill/>
          </a:ln>
        </p:spPr>
        <p:txBody>
          <a:bodyPr spcFirstLastPara="1" wrap="square" lIns="0" tIns="0" rIns="0" bIns="9125" anchor="ctr" anchorCtr="0">
            <a:noAutofit/>
          </a:bodyPr>
          <a:lstStyle/>
          <a:p>
            <a:pPr marL="0" marR="0" lvl="0" indent="0" algn="ctr" rtl="0">
              <a:spcBef>
                <a:spcPts val="0"/>
              </a:spcBef>
              <a:spcAft>
                <a:spcPts val="0"/>
              </a:spcAft>
              <a:buNone/>
            </a:pPr>
            <a:endParaRPr sz="1200" i="0" u="none" strike="noStrike" cap="none">
              <a:solidFill>
                <a:srgbClr val="FFFFFF"/>
              </a:solidFill>
              <a:latin typeface="Proxima Nova"/>
              <a:ea typeface="Proxima Nova"/>
              <a:cs typeface="Proxima Nova"/>
              <a:sym typeface="Proxima Nova"/>
            </a:endParaRPr>
          </a:p>
        </p:txBody>
      </p:sp>
      <p:sp>
        <p:nvSpPr>
          <p:cNvPr id="1246" name="Shape 1246"/>
          <p:cNvSpPr/>
          <p:nvPr/>
        </p:nvSpPr>
        <p:spPr>
          <a:xfrm>
            <a:off x="6734959" y="3023850"/>
            <a:ext cx="292196" cy="298047"/>
          </a:xfrm>
          <a:custGeom>
            <a:avLst/>
            <a:gdLst/>
            <a:ahLst/>
            <a:cxnLst/>
            <a:rect l="0" t="0" r="0" b="0"/>
            <a:pathLst>
              <a:path w="188818" h="192599" extrusionOk="0">
                <a:moveTo>
                  <a:pt x="47810" y="1"/>
                </a:moveTo>
                <a:cubicBezTo>
                  <a:pt x="40581" y="1"/>
                  <a:pt x="33283" y="1841"/>
                  <a:pt x="26657" y="5585"/>
                </a:cubicBezTo>
                <a:lnTo>
                  <a:pt x="21474" y="8177"/>
                </a:lnTo>
                <a:lnTo>
                  <a:pt x="49241" y="26318"/>
                </a:lnTo>
                <a:cubicBezTo>
                  <a:pt x="51833" y="27799"/>
                  <a:pt x="52573" y="31502"/>
                  <a:pt x="50722" y="34093"/>
                </a:cubicBezTo>
                <a:lnTo>
                  <a:pt x="39986" y="50383"/>
                </a:lnTo>
                <a:cubicBezTo>
                  <a:pt x="39245" y="51494"/>
                  <a:pt x="38134" y="52605"/>
                  <a:pt x="36654" y="52605"/>
                </a:cubicBezTo>
                <a:cubicBezTo>
                  <a:pt x="36257" y="52704"/>
                  <a:pt x="35860" y="52750"/>
                  <a:pt x="35463" y="52750"/>
                </a:cubicBezTo>
                <a:cubicBezTo>
                  <a:pt x="34379" y="52750"/>
                  <a:pt x="33295" y="52406"/>
                  <a:pt x="32211" y="51864"/>
                </a:cubicBezTo>
                <a:lnTo>
                  <a:pt x="3703" y="33353"/>
                </a:lnTo>
                <a:lnTo>
                  <a:pt x="2592" y="38166"/>
                </a:lnTo>
                <a:cubicBezTo>
                  <a:pt x="1" y="50753"/>
                  <a:pt x="3703" y="63712"/>
                  <a:pt x="12218" y="73337"/>
                </a:cubicBezTo>
                <a:cubicBezTo>
                  <a:pt x="20111" y="81994"/>
                  <a:pt x="31156" y="86624"/>
                  <a:pt x="42463" y="86624"/>
                </a:cubicBezTo>
                <a:cubicBezTo>
                  <a:pt x="47597" y="86624"/>
                  <a:pt x="52785" y="85669"/>
                  <a:pt x="57757" y="83704"/>
                </a:cubicBezTo>
                <a:cubicBezTo>
                  <a:pt x="58127" y="84074"/>
                  <a:pt x="58497" y="84444"/>
                  <a:pt x="58867" y="84815"/>
                </a:cubicBezTo>
                <a:cubicBezTo>
                  <a:pt x="62570" y="88517"/>
                  <a:pt x="145131" y="182555"/>
                  <a:pt x="150684" y="188109"/>
                </a:cubicBezTo>
                <a:cubicBezTo>
                  <a:pt x="154071" y="190818"/>
                  <a:pt x="158388" y="192598"/>
                  <a:pt x="163067" y="192598"/>
                </a:cubicBezTo>
                <a:cubicBezTo>
                  <a:pt x="163503" y="192598"/>
                  <a:pt x="163941" y="192583"/>
                  <a:pt x="164383" y="192551"/>
                </a:cubicBezTo>
                <a:cubicBezTo>
                  <a:pt x="169566" y="192551"/>
                  <a:pt x="175119" y="190700"/>
                  <a:pt x="179192" y="187368"/>
                </a:cubicBezTo>
                <a:cubicBezTo>
                  <a:pt x="188077" y="179223"/>
                  <a:pt x="188818" y="165154"/>
                  <a:pt x="180673" y="156269"/>
                </a:cubicBezTo>
                <a:lnTo>
                  <a:pt x="180673" y="156269"/>
                </a:lnTo>
                <a:lnTo>
                  <a:pt x="180673" y="156639"/>
                </a:lnTo>
                <a:cubicBezTo>
                  <a:pt x="179932" y="155899"/>
                  <a:pt x="107367" y="83334"/>
                  <a:pt x="85154" y="61490"/>
                </a:cubicBezTo>
                <a:cubicBezTo>
                  <a:pt x="84783" y="60750"/>
                  <a:pt x="84413" y="60379"/>
                  <a:pt x="84413" y="60009"/>
                </a:cubicBezTo>
                <a:cubicBezTo>
                  <a:pt x="92188" y="44830"/>
                  <a:pt x="89967" y="25948"/>
                  <a:pt x="78489" y="13360"/>
                </a:cubicBezTo>
                <a:cubicBezTo>
                  <a:pt x="70346" y="4538"/>
                  <a:pt x="59163" y="1"/>
                  <a:pt x="47810" y="1"/>
                </a:cubicBezTo>
                <a:close/>
              </a:path>
            </a:pathLst>
          </a:custGeom>
          <a:solidFill>
            <a:srgbClr val="0C2E4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Shape 1251"/>
          <p:cNvSpPr txBox="1"/>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2500" b="1">
              <a:solidFill>
                <a:srgbClr val="00253E"/>
              </a:solidFill>
              <a:latin typeface="Proxima Nova"/>
              <a:ea typeface="Proxima Nova"/>
              <a:cs typeface="Proxima Nova"/>
              <a:sym typeface="Proxima Nova"/>
            </a:endParaRPr>
          </a:p>
        </p:txBody>
      </p:sp>
      <p:sp>
        <p:nvSpPr>
          <p:cNvPr id="1252" name="Shape 1252"/>
          <p:cNvSpPr txBox="1"/>
          <p:nvPr/>
        </p:nvSpPr>
        <p:spPr>
          <a:xfrm>
            <a:off x="5357250" y="915975"/>
            <a:ext cx="3373500" cy="3769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000"/>
              </a:spcAft>
              <a:buNone/>
            </a:pPr>
            <a:endParaRPr sz="1100">
              <a:latin typeface="Proxima Nova"/>
              <a:ea typeface="Proxima Nova"/>
              <a:cs typeface="Proxima Nova"/>
              <a:sym typeface="Proxima Nova"/>
            </a:endParaRPr>
          </a:p>
        </p:txBody>
      </p:sp>
      <p:pic>
        <p:nvPicPr>
          <p:cNvPr id="1253" name="Shape 1253" descr="PIV_PCF_Cloud_Foundry2_source_1f3_PCF ERT.png"/>
          <p:cNvPicPr preferRelativeResize="0"/>
          <p:nvPr/>
        </p:nvPicPr>
        <p:blipFill>
          <a:blip r:embed="rId3">
            <a:alphaModFix/>
          </a:blip>
          <a:stretch>
            <a:fillRect/>
          </a:stretch>
        </p:blipFill>
        <p:spPr>
          <a:xfrm>
            <a:off x="1023125" y="1013125"/>
            <a:ext cx="4302152" cy="2910974"/>
          </a:xfrm>
          <a:prstGeom prst="rect">
            <a:avLst/>
          </a:prstGeom>
          <a:noFill/>
          <a:ln>
            <a:noFill/>
          </a:ln>
        </p:spPr>
      </p:pic>
      <p:sp>
        <p:nvSpPr>
          <p:cNvPr id="1254" name="Shape 1254"/>
          <p:cNvSpPr/>
          <p:nvPr/>
        </p:nvSpPr>
        <p:spPr>
          <a:xfrm>
            <a:off x="6009950" y="4101350"/>
            <a:ext cx="186300" cy="6831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255" name="Shape 1255"/>
          <p:cNvGrpSpPr/>
          <p:nvPr/>
        </p:nvGrpSpPr>
        <p:grpSpPr>
          <a:xfrm>
            <a:off x="1640166" y="4224873"/>
            <a:ext cx="5395930" cy="630654"/>
            <a:chOff x="1477876" y="4294690"/>
            <a:chExt cx="6178074" cy="721985"/>
          </a:xfrm>
        </p:grpSpPr>
        <p:pic>
          <p:nvPicPr>
            <p:cNvPr id="1256" name="Shape 1256"/>
            <p:cNvPicPr preferRelativeResize="0"/>
            <p:nvPr/>
          </p:nvPicPr>
          <p:blipFill rotWithShape="1">
            <a:blip r:embed="rId4">
              <a:alphaModFix/>
            </a:blip>
            <a:srcRect/>
            <a:stretch/>
          </p:blipFill>
          <p:spPr>
            <a:xfrm>
              <a:off x="4324612" y="4458738"/>
              <a:ext cx="393900" cy="393900"/>
            </a:xfrm>
            <a:prstGeom prst="rect">
              <a:avLst/>
            </a:prstGeom>
            <a:noFill/>
            <a:ln>
              <a:noFill/>
            </a:ln>
          </p:spPr>
        </p:pic>
        <p:pic>
          <p:nvPicPr>
            <p:cNvPr id="1257" name="Shape 1257"/>
            <p:cNvPicPr preferRelativeResize="0"/>
            <p:nvPr/>
          </p:nvPicPr>
          <p:blipFill rotWithShape="1">
            <a:blip r:embed="rId5">
              <a:alphaModFix/>
            </a:blip>
            <a:srcRect/>
            <a:stretch/>
          </p:blipFill>
          <p:spPr>
            <a:xfrm>
              <a:off x="5091725" y="4424462"/>
              <a:ext cx="462475" cy="462475"/>
            </a:xfrm>
            <a:prstGeom prst="rect">
              <a:avLst/>
            </a:prstGeom>
            <a:noFill/>
            <a:ln>
              <a:noFill/>
            </a:ln>
          </p:spPr>
        </p:pic>
        <p:pic>
          <p:nvPicPr>
            <p:cNvPr id="1258" name="Shape 1258"/>
            <p:cNvPicPr preferRelativeResize="0"/>
            <p:nvPr/>
          </p:nvPicPr>
          <p:blipFill>
            <a:blip r:embed="rId6">
              <a:alphaModFix/>
            </a:blip>
            <a:stretch>
              <a:fillRect/>
            </a:stretch>
          </p:blipFill>
          <p:spPr>
            <a:xfrm>
              <a:off x="2245013" y="4402700"/>
              <a:ext cx="505950" cy="505950"/>
            </a:xfrm>
            <a:prstGeom prst="rect">
              <a:avLst/>
            </a:prstGeom>
            <a:noFill/>
            <a:ln>
              <a:noFill/>
            </a:ln>
          </p:spPr>
        </p:pic>
        <p:pic>
          <p:nvPicPr>
            <p:cNvPr id="1259" name="Shape 1259"/>
            <p:cNvPicPr preferRelativeResize="0"/>
            <p:nvPr/>
          </p:nvPicPr>
          <p:blipFill>
            <a:blip r:embed="rId7">
              <a:alphaModFix/>
            </a:blip>
            <a:stretch>
              <a:fillRect/>
            </a:stretch>
          </p:blipFill>
          <p:spPr>
            <a:xfrm>
              <a:off x="3124194" y="4402703"/>
              <a:ext cx="827181" cy="505950"/>
            </a:xfrm>
            <a:prstGeom prst="rect">
              <a:avLst/>
            </a:prstGeom>
            <a:noFill/>
            <a:ln>
              <a:noFill/>
            </a:ln>
          </p:spPr>
        </p:pic>
        <p:pic>
          <p:nvPicPr>
            <p:cNvPr id="1260" name="Shape 1260"/>
            <p:cNvPicPr preferRelativeResize="0"/>
            <p:nvPr/>
          </p:nvPicPr>
          <p:blipFill>
            <a:blip r:embed="rId8">
              <a:alphaModFix/>
            </a:blip>
            <a:stretch>
              <a:fillRect/>
            </a:stretch>
          </p:blipFill>
          <p:spPr>
            <a:xfrm>
              <a:off x="1477876" y="4294690"/>
              <a:ext cx="393900" cy="721985"/>
            </a:xfrm>
            <a:prstGeom prst="rect">
              <a:avLst/>
            </a:prstGeom>
            <a:noFill/>
            <a:ln>
              <a:noFill/>
            </a:ln>
          </p:spPr>
        </p:pic>
        <p:pic>
          <p:nvPicPr>
            <p:cNvPr id="1261" name="Shape 1261"/>
            <p:cNvPicPr preferRelativeResize="0"/>
            <p:nvPr/>
          </p:nvPicPr>
          <p:blipFill>
            <a:blip r:embed="rId9">
              <a:alphaModFix/>
            </a:blip>
            <a:stretch>
              <a:fillRect/>
            </a:stretch>
          </p:blipFill>
          <p:spPr>
            <a:xfrm>
              <a:off x="7038075" y="4346750"/>
              <a:ext cx="617875" cy="617875"/>
            </a:xfrm>
            <a:prstGeom prst="rect">
              <a:avLst/>
            </a:prstGeom>
            <a:noFill/>
            <a:ln>
              <a:noFill/>
            </a:ln>
          </p:spPr>
        </p:pic>
        <p:pic>
          <p:nvPicPr>
            <p:cNvPr id="1262" name="Shape 1262"/>
            <p:cNvPicPr preferRelativeResize="0"/>
            <p:nvPr/>
          </p:nvPicPr>
          <p:blipFill rotWithShape="1">
            <a:blip r:embed="rId10">
              <a:alphaModFix/>
            </a:blip>
            <a:srcRect/>
            <a:stretch/>
          </p:blipFill>
          <p:spPr>
            <a:xfrm>
              <a:off x="5927415" y="4458738"/>
              <a:ext cx="737436" cy="393875"/>
            </a:xfrm>
            <a:prstGeom prst="rect">
              <a:avLst/>
            </a:prstGeom>
            <a:noFill/>
            <a:ln>
              <a:noFill/>
            </a:ln>
          </p:spPr>
        </p:pic>
      </p:grpSp>
      <p:sp>
        <p:nvSpPr>
          <p:cNvPr id="1263" name="Shape 126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folHlink"/>
              </a:buClr>
              <a:buSzPts val="1100"/>
              <a:buFont typeface="Arial"/>
              <a:buNone/>
            </a:pPr>
            <a:r>
              <a:rPr lang="en">
                <a:latin typeface="Droid Sans Mono"/>
                <a:ea typeface="Droid Sans Mono"/>
                <a:cs typeface="Droid Sans Mono"/>
                <a:sym typeface="Droid Sans Mono"/>
              </a:rPr>
              <a:t>cf push </a:t>
            </a:r>
            <a:r>
              <a:rPr lang="en"/>
              <a:t>Automates Developer + Operator workflows </a:t>
            </a:r>
            <a:endParaRPr/>
          </a:p>
          <a:p>
            <a:pPr marL="0" lvl="0" indent="0">
              <a:spcBef>
                <a:spcPts val="0"/>
              </a:spcBef>
              <a:spcAft>
                <a:spcPts val="0"/>
              </a:spcAft>
              <a:buNone/>
            </a:pPr>
            <a:endParaRPr/>
          </a:p>
        </p:txBody>
      </p:sp>
      <p:sp>
        <p:nvSpPr>
          <p:cNvPr id="1264" name="Shape 1264"/>
          <p:cNvSpPr txBox="1">
            <a:spLocks noGrp="1"/>
          </p:cNvSpPr>
          <p:nvPr>
            <p:ph type="body" idx="2"/>
          </p:nvPr>
        </p:nvSpPr>
        <p:spPr>
          <a:xfrm>
            <a:off x="6222125" y="900400"/>
            <a:ext cx="2729400" cy="37695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Clr>
                <a:schemeClr val="folHlink"/>
              </a:buClr>
              <a:buSzPts val="1100"/>
              <a:buFont typeface="Arial"/>
              <a:buNone/>
            </a:pPr>
            <a:r>
              <a:rPr lang="en"/>
              <a:t>After you cf push, PAS:</a:t>
            </a:r>
            <a:endParaRPr/>
          </a:p>
          <a:p>
            <a:pPr marL="457200" lvl="0" indent="-298450" rtl="0">
              <a:lnSpc>
                <a:spcPct val="115000"/>
              </a:lnSpc>
              <a:spcBef>
                <a:spcPts val="1000"/>
              </a:spcBef>
              <a:spcAft>
                <a:spcPts val="0"/>
              </a:spcAft>
              <a:buClr>
                <a:schemeClr val="folHlink"/>
              </a:buClr>
              <a:buSzPts val="1100"/>
              <a:buChar char="➢"/>
            </a:pPr>
            <a:r>
              <a:rPr lang="en" sz="1100" b="0">
                <a:solidFill>
                  <a:schemeClr val="folHlink"/>
                </a:solidFill>
              </a:rPr>
              <a:t>Uploads your code</a:t>
            </a:r>
            <a:endParaRPr sz="1100" b="0">
              <a:solidFill>
                <a:schemeClr val="folHlink"/>
              </a:solidFill>
            </a:endParaRPr>
          </a:p>
          <a:p>
            <a:pPr marL="457200" lvl="0" indent="-298450" rtl="0">
              <a:lnSpc>
                <a:spcPct val="115000"/>
              </a:lnSpc>
              <a:spcBef>
                <a:spcPts val="0"/>
              </a:spcBef>
              <a:spcAft>
                <a:spcPts val="0"/>
              </a:spcAft>
              <a:buClr>
                <a:schemeClr val="folHlink"/>
              </a:buClr>
              <a:buSzPts val="1100"/>
              <a:buChar char="➢"/>
            </a:pPr>
            <a:r>
              <a:rPr lang="en" sz="1100" b="0">
                <a:solidFill>
                  <a:schemeClr val="folHlink"/>
                </a:solidFill>
              </a:rPr>
              <a:t>Detects and installs required runtime &amp; middleware (“Buildpacks”)</a:t>
            </a:r>
            <a:endParaRPr sz="1100" b="0">
              <a:solidFill>
                <a:schemeClr val="folHlink"/>
              </a:solidFill>
            </a:endParaRPr>
          </a:p>
          <a:p>
            <a:pPr marL="457200" lvl="0" indent="-298450" rtl="0">
              <a:lnSpc>
                <a:spcPct val="115000"/>
              </a:lnSpc>
              <a:spcBef>
                <a:spcPts val="0"/>
              </a:spcBef>
              <a:spcAft>
                <a:spcPts val="0"/>
              </a:spcAft>
              <a:buClr>
                <a:schemeClr val="folHlink"/>
              </a:buClr>
              <a:buSzPts val="1100"/>
              <a:buChar char="➢"/>
            </a:pPr>
            <a:r>
              <a:rPr lang="en" sz="1100" b="0">
                <a:solidFill>
                  <a:schemeClr val="folHlink"/>
                </a:solidFill>
              </a:rPr>
              <a:t>Sets up a route (or URL)</a:t>
            </a:r>
            <a:endParaRPr sz="1100" b="0">
              <a:solidFill>
                <a:schemeClr val="folHlink"/>
              </a:solidFill>
            </a:endParaRPr>
          </a:p>
          <a:p>
            <a:pPr marL="457200" lvl="0" indent="-298450" rtl="0">
              <a:lnSpc>
                <a:spcPct val="115000"/>
              </a:lnSpc>
              <a:spcBef>
                <a:spcPts val="0"/>
              </a:spcBef>
              <a:spcAft>
                <a:spcPts val="0"/>
              </a:spcAft>
              <a:buClr>
                <a:schemeClr val="folHlink"/>
              </a:buClr>
              <a:buSzPts val="1100"/>
              <a:buChar char="➢"/>
            </a:pPr>
            <a:r>
              <a:rPr lang="en" sz="1100" b="0">
                <a:solidFill>
                  <a:schemeClr val="folHlink"/>
                </a:solidFill>
              </a:rPr>
              <a:t>Creates a load balancing entry</a:t>
            </a:r>
            <a:endParaRPr sz="1100" b="0">
              <a:solidFill>
                <a:schemeClr val="folHlink"/>
              </a:solidFill>
            </a:endParaRPr>
          </a:p>
          <a:p>
            <a:pPr marL="457200" lvl="0" indent="-298450" rtl="0">
              <a:lnSpc>
                <a:spcPct val="115000"/>
              </a:lnSpc>
              <a:spcBef>
                <a:spcPts val="0"/>
              </a:spcBef>
              <a:spcAft>
                <a:spcPts val="0"/>
              </a:spcAft>
              <a:buClr>
                <a:schemeClr val="folHlink"/>
              </a:buClr>
              <a:buSzPts val="1100"/>
              <a:buChar char="➢"/>
            </a:pPr>
            <a:r>
              <a:rPr lang="en" sz="1100" b="0">
                <a:solidFill>
                  <a:schemeClr val="folHlink"/>
                </a:solidFill>
              </a:rPr>
              <a:t>Creates SSL termination</a:t>
            </a:r>
            <a:endParaRPr sz="1100" b="0">
              <a:solidFill>
                <a:schemeClr val="folHlink"/>
              </a:solidFill>
            </a:endParaRPr>
          </a:p>
          <a:p>
            <a:pPr marL="457200" lvl="0" indent="-298450" rtl="0">
              <a:lnSpc>
                <a:spcPct val="115000"/>
              </a:lnSpc>
              <a:spcBef>
                <a:spcPts val="0"/>
              </a:spcBef>
              <a:spcAft>
                <a:spcPts val="0"/>
              </a:spcAft>
              <a:buClr>
                <a:schemeClr val="folHlink"/>
              </a:buClr>
              <a:buSzPts val="1100"/>
              <a:buChar char="➢"/>
            </a:pPr>
            <a:r>
              <a:rPr lang="en" sz="1100" b="0">
                <a:solidFill>
                  <a:schemeClr val="folHlink"/>
                </a:solidFill>
              </a:rPr>
              <a:t>Creates health monitoring &amp; logging subsystems</a:t>
            </a:r>
            <a:endParaRPr sz="1100" b="0">
              <a:solidFill>
                <a:schemeClr val="folHlink"/>
              </a:solidFill>
            </a:endParaRPr>
          </a:p>
          <a:p>
            <a:pPr marL="457200" lvl="0" indent="-298450" rtl="0">
              <a:lnSpc>
                <a:spcPct val="115000"/>
              </a:lnSpc>
              <a:spcBef>
                <a:spcPts val="0"/>
              </a:spcBef>
              <a:spcAft>
                <a:spcPts val="0"/>
              </a:spcAft>
              <a:buClr>
                <a:schemeClr val="folHlink"/>
              </a:buClr>
              <a:buSzPts val="1100"/>
              <a:buChar char="➢"/>
            </a:pPr>
            <a:r>
              <a:rPr lang="en" sz="1100" b="0">
                <a:solidFill>
                  <a:schemeClr val="folHlink"/>
                </a:solidFill>
              </a:rPr>
              <a:t>Starts your app in a healthy state, with the desired number of instances</a:t>
            </a:r>
            <a:endParaRPr sz="1100" b="0">
              <a:solidFill>
                <a:schemeClr val="folHlink"/>
              </a:solidFill>
            </a:endParaRPr>
          </a:p>
          <a:p>
            <a:pPr marL="457200" lvl="0" indent="-298450" rtl="0">
              <a:lnSpc>
                <a:spcPct val="115000"/>
              </a:lnSpc>
              <a:spcBef>
                <a:spcPts val="0"/>
              </a:spcBef>
              <a:spcAft>
                <a:spcPts val="0"/>
              </a:spcAft>
              <a:buClr>
                <a:schemeClr val="folHlink"/>
              </a:buClr>
              <a:buSzPts val="1100"/>
              <a:buChar char="➢"/>
            </a:pPr>
            <a:r>
              <a:rPr lang="en" sz="1100" b="0">
                <a:solidFill>
                  <a:schemeClr val="folHlink"/>
                </a:solidFill>
              </a:rPr>
              <a:t>Binds specified backing services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Shape 1269"/>
          <p:cNvSpPr/>
          <p:nvPr/>
        </p:nvSpPr>
        <p:spPr>
          <a:xfrm>
            <a:off x="280650" y="907200"/>
            <a:ext cx="2780100" cy="3762000"/>
          </a:xfrm>
          <a:prstGeom prst="rect">
            <a:avLst/>
          </a:prstGeom>
          <a:solidFill>
            <a:srgbClr val="2E2C91">
              <a:alpha val="12690"/>
            </a:srgbClr>
          </a:solid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SzPts val="1100"/>
              <a:buFont typeface="Arial"/>
              <a:buNone/>
            </a:pPr>
            <a:endParaRPr/>
          </a:p>
        </p:txBody>
      </p:sp>
      <p:sp>
        <p:nvSpPr>
          <p:cNvPr id="1270" name="Shape 1270"/>
          <p:cNvSpPr/>
          <p:nvPr/>
        </p:nvSpPr>
        <p:spPr>
          <a:xfrm>
            <a:off x="6085175" y="907275"/>
            <a:ext cx="2780100" cy="3762000"/>
          </a:xfrm>
          <a:prstGeom prst="rect">
            <a:avLst/>
          </a:prstGeom>
          <a:solidFill>
            <a:srgbClr val="1FA1FF">
              <a:alpha val="923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1" name="Shape 1271"/>
          <p:cNvSpPr/>
          <p:nvPr/>
        </p:nvSpPr>
        <p:spPr>
          <a:xfrm>
            <a:off x="3186498" y="907271"/>
            <a:ext cx="27801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2" name="Shape 1272"/>
          <p:cNvSpPr txBox="1"/>
          <p:nvPr/>
        </p:nvSpPr>
        <p:spPr>
          <a:xfrm>
            <a:off x="6205325" y="2878125"/>
            <a:ext cx="2562000" cy="1168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a:solidFill>
                  <a:schemeClr val="dk1"/>
                </a:solidFill>
                <a:latin typeface="Proxima Nova"/>
                <a:ea typeface="Proxima Nova"/>
                <a:cs typeface="Proxima Nova"/>
                <a:sym typeface="Proxima Nova"/>
              </a:rPr>
              <a:t>Rolling Deployments Minimize Risk</a:t>
            </a:r>
            <a:endParaRPr sz="1600">
              <a:solidFill>
                <a:schemeClr val="dk1"/>
              </a:solidFill>
              <a:latin typeface="Proxima Nova"/>
              <a:ea typeface="Proxima Nova"/>
              <a:cs typeface="Proxima Nova"/>
              <a:sym typeface="Proxima Nova"/>
            </a:endParaRPr>
          </a:p>
          <a:p>
            <a:pPr marL="0" lvl="0" indent="0" algn="ctr" rtl="0">
              <a:lnSpc>
                <a:spcPct val="115000"/>
              </a:lnSpc>
              <a:spcBef>
                <a:spcPts val="800"/>
              </a:spcBef>
              <a:spcAft>
                <a:spcPts val="0"/>
              </a:spcAft>
              <a:buNone/>
            </a:pPr>
            <a:r>
              <a:rPr lang="en" sz="1600">
                <a:solidFill>
                  <a:schemeClr val="dk1"/>
                </a:solidFill>
                <a:latin typeface="Proxima Nova"/>
                <a:ea typeface="Proxima Nova"/>
                <a:cs typeface="Proxima Nova"/>
                <a:sym typeface="Proxima Nova"/>
              </a:rPr>
              <a:t>Fail Fast</a:t>
            </a:r>
            <a:endParaRPr sz="1600">
              <a:solidFill>
                <a:schemeClr val="dk1"/>
              </a:solidFill>
              <a:latin typeface="Proxima Nova"/>
              <a:ea typeface="Proxima Nova"/>
              <a:cs typeface="Proxima Nova"/>
              <a:sym typeface="Proxima Nova"/>
            </a:endParaRPr>
          </a:p>
          <a:p>
            <a:pPr marL="0" lvl="0" indent="0" rtl="0">
              <a:lnSpc>
                <a:spcPct val="115000"/>
              </a:lnSpc>
              <a:spcBef>
                <a:spcPts val="800"/>
              </a:spcBef>
              <a:spcAft>
                <a:spcPts val="0"/>
              </a:spcAft>
              <a:buNone/>
            </a:pPr>
            <a:endParaRPr sz="1100">
              <a:solidFill>
                <a:schemeClr val="dk1"/>
              </a:solidFill>
              <a:latin typeface="Proxima Nova"/>
              <a:ea typeface="Proxima Nova"/>
              <a:cs typeface="Proxima Nova"/>
              <a:sym typeface="Proxima Nova"/>
            </a:endParaRPr>
          </a:p>
        </p:txBody>
      </p:sp>
      <p:sp>
        <p:nvSpPr>
          <p:cNvPr id="1273" name="Shape 1273"/>
          <p:cNvSpPr txBox="1"/>
          <p:nvPr/>
        </p:nvSpPr>
        <p:spPr>
          <a:xfrm>
            <a:off x="3300025" y="2885375"/>
            <a:ext cx="2562000" cy="1168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a:solidFill>
                  <a:schemeClr val="dk1"/>
                </a:solidFill>
                <a:latin typeface="Proxima Nova"/>
                <a:ea typeface="Proxima Nova"/>
                <a:cs typeface="Proxima Nova"/>
                <a:sym typeface="Proxima Nova"/>
              </a:rPr>
              <a:t>A/B Test Competing Ideas</a:t>
            </a:r>
            <a:endParaRPr sz="1600">
              <a:solidFill>
                <a:schemeClr val="dk1"/>
              </a:solidFill>
              <a:latin typeface="Proxima Nova"/>
              <a:ea typeface="Proxima Nova"/>
              <a:cs typeface="Proxima Nova"/>
              <a:sym typeface="Proxima Nova"/>
            </a:endParaRPr>
          </a:p>
          <a:p>
            <a:pPr marL="0" lvl="0" indent="0" algn="ctr" rtl="0">
              <a:lnSpc>
                <a:spcPct val="115000"/>
              </a:lnSpc>
              <a:spcBef>
                <a:spcPts val="800"/>
              </a:spcBef>
              <a:spcAft>
                <a:spcPts val="0"/>
              </a:spcAft>
              <a:buNone/>
            </a:pPr>
            <a:r>
              <a:rPr lang="en" sz="1600">
                <a:solidFill>
                  <a:schemeClr val="dk1"/>
                </a:solidFill>
                <a:latin typeface="Proxima Nova"/>
                <a:ea typeface="Proxima Nova"/>
                <a:cs typeface="Proxima Nova"/>
                <a:sym typeface="Proxima Nova"/>
              </a:rPr>
              <a:t>Quick Rollbacks</a:t>
            </a:r>
            <a:endParaRPr sz="1600">
              <a:solidFill>
                <a:schemeClr val="dk1"/>
              </a:solidFill>
              <a:latin typeface="Proxima Nova"/>
              <a:ea typeface="Proxima Nova"/>
              <a:cs typeface="Proxima Nova"/>
              <a:sym typeface="Proxima Nova"/>
            </a:endParaRPr>
          </a:p>
          <a:p>
            <a:pPr marL="0" lvl="0" indent="0" rtl="0">
              <a:lnSpc>
                <a:spcPct val="115000"/>
              </a:lnSpc>
              <a:spcBef>
                <a:spcPts val="800"/>
              </a:spcBef>
              <a:spcAft>
                <a:spcPts val="0"/>
              </a:spcAft>
              <a:buClr>
                <a:srgbClr val="000000"/>
              </a:buClr>
              <a:buSzPts val="1100"/>
              <a:buFont typeface="Arial"/>
              <a:buNone/>
            </a:pPr>
            <a:endParaRPr sz="800">
              <a:solidFill>
                <a:schemeClr val="dk1"/>
              </a:solidFill>
              <a:latin typeface="Proxima Nova"/>
              <a:ea typeface="Proxima Nova"/>
              <a:cs typeface="Proxima Nova"/>
              <a:sym typeface="Proxima Nova"/>
            </a:endParaRPr>
          </a:p>
          <a:p>
            <a:pPr marL="0" lvl="0" indent="0" rtl="0">
              <a:lnSpc>
                <a:spcPct val="115000"/>
              </a:lnSpc>
              <a:spcBef>
                <a:spcPts val="300"/>
              </a:spcBef>
              <a:spcAft>
                <a:spcPts val="300"/>
              </a:spcAft>
              <a:buNone/>
            </a:pPr>
            <a:endParaRPr sz="1100">
              <a:solidFill>
                <a:schemeClr val="dk1"/>
              </a:solidFill>
              <a:latin typeface="Proxima Nova"/>
              <a:ea typeface="Proxima Nova"/>
              <a:cs typeface="Proxima Nova"/>
              <a:sym typeface="Proxima Nova"/>
            </a:endParaRPr>
          </a:p>
        </p:txBody>
      </p:sp>
      <p:sp>
        <p:nvSpPr>
          <p:cNvPr id="1274" name="Shape 1274"/>
          <p:cNvSpPr txBox="1"/>
          <p:nvPr/>
        </p:nvSpPr>
        <p:spPr>
          <a:xfrm>
            <a:off x="389700" y="2888700"/>
            <a:ext cx="2562000" cy="1168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folHlink"/>
              </a:buClr>
              <a:buSzPts val="1100"/>
              <a:buFont typeface="Arial"/>
              <a:buNone/>
            </a:pPr>
            <a:r>
              <a:rPr lang="en" sz="1600">
                <a:solidFill>
                  <a:schemeClr val="dk1"/>
                </a:solidFill>
                <a:latin typeface="Proxima Nova"/>
                <a:ea typeface="Proxima Nova"/>
                <a:cs typeface="Proxima Nova"/>
                <a:sym typeface="Proxima Nova"/>
              </a:rPr>
              <a:t>Make Releases Non-Events</a:t>
            </a:r>
            <a:endParaRPr sz="1600">
              <a:solidFill>
                <a:schemeClr val="dk1"/>
              </a:solidFill>
              <a:latin typeface="Proxima Nova"/>
              <a:ea typeface="Proxima Nova"/>
              <a:cs typeface="Proxima Nova"/>
              <a:sym typeface="Proxima Nova"/>
            </a:endParaRPr>
          </a:p>
          <a:p>
            <a:pPr marL="0" lvl="0" indent="0" rtl="0">
              <a:lnSpc>
                <a:spcPct val="115000"/>
              </a:lnSpc>
              <a:spcBef>
                <a:spcPts val="800"/>
              </a:spcBef>
              <a:spcAft>
                <a:spcPts val="0"/>
              </a:spcAft>
              <a:buNone/>
            </a:pPr>
            <a:r>
              <a:rPr lang="en" sz="1300">
                <a:latin typeface="Proxima Nova"/>
                <a:ea typeface="Proxima Nova"/>
                <a:cs typeface="Proxima Nova"/>
                <a:sym typeface="Proxima Nova"/>
              </a:rPr>
              <a:t/>
            </a:r>
            <a:br>
              <a:rPr lang="en" sz="1300">
                <a:latin typeface="Proxima Nova"/>
                <a:ea typeface="Proxima Nova"/>
                <a:cs typeface="Proxima Nova"/>
                <a:sym typeface="Proxima Nova"/>
              </a:rPr>
            </a:br>
            <a:r>
              <a:rPr lang="en" sz="1300">
                <a:latin typeface="Proxima Nova"/>
                <a:ea typeface="Proxima Nova"/>
                <a:cs typeface="Proxima Nova"/>
                <a:sym typeface="Proxima Nova"/>
              </a:rPr>
              <a:t/>
            </a:r>
            <a:br>
              <a:rPr lang="en" sz="1300">
                <a:latin typeface="Proxima Nova"/>
                <a:ea typeface="Proxima Nova"/>
                <a:cs typeface="Proxima Nova"/>
                <a:sym typeface="Proxima Nova"/>
              </a:rPr>
            </a:br>
            <a:endParaRPr sz="1300">
              <a:latin typeface="Proxima Nova"/>
              <a:ea typeface="Proxima Nova"/>
              <a:cs typeface="Proxima Nova"/>
              <a:sym typeface="Proxima Nova"/>
            </a:endParaRPr>
          </a:p>
          <a:p>
            <a:pPr marL="0" lvl="0" indent="0" rtl="0">
              <a:lnSpc>
                <a:spcPct val="115000"/>
              </a:lnSpc>
              <a:spcBef>
                <a:spcPts val="300"/>
              </a:spcBef>
              <a:spcAft>
                <a:spcPts val="300"/>
              </a:spcAft>
              <a:buNone/>
            </a:pPr>
            <a:endParaRPr sz="1100">
              <a:solidFill>
                <a:schemeClr val="dk1"/>
              </a:solidFill>
              <a:latin typeface="Proxima Nova"/>
              <a:ea typeface="Proxima Nova"/>
              <a:cs typeface="Proxima Nova"/>
              <a:sym typeface="Proxima Nova"/>
            </a:endParaRPr>
          </a:p>
        </p:txBody>
      </p:sp>
      <p:sp>
        <p:nvSpPr>
          <p:cNvPr id="1275" name="Shape 1275"/>
          <p:cNvSpPr txBox="1"/>
          <p:nvPr/>
        </p:nvSpPr>
        <p:spPr>
          <a:xfrm>
            <a:off x="789900" y="2092150"/>
            <a:ext cx="1761600" cy="2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latin typeface="Proxima Nova Semibold"/>
                <a:ea typeface="Proxima Nova Semibold"/>
                <a:cs typeface="Proxima Nova Semibold"/>
                <a:sym typeface="Proxima Nova Semibold"/>
              </a:rPr>
              <a:t>A &amp; B Testing</a:t>
            </a:r>
            <a:endParaRPr>
              <a:solidFill>
                <a:schemeClr val="accent4"/>
              </a:solidFill>
              <a:latin typeface="Proxima Nova Semibold"/>
              <a:ea typeface="Proxima Nova Semibold"/>
              <a:cs typeface="Proxima Nova Semibold"/>
              <a:sym typeface="Proxima Nova Semibold"/>
            </a:endParaRPr>
          </a:p>
        </p:txBody>
      </p:sp>
      <p:sp>
        <p:nvSpPr>
          <p:cNvPr id="1276" name="Shape 1276"/>
          <p:cNvSpPr txBox="1"/>
          <p:nvPr/>
        </p:nvSpPr>
        <p:spPr>
          <a:xfrm>
            <a:off x="4018428" y="2092148"/>
            <a:ext cx="1140000" cy="2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Proxima Nova Semibold"/>
                <a:ea typeface="Proxima Nova Semibold"/>
                <a:cs typeface="Proxima Nova Semibold"/>
                <a:sym typeface="Proxima Nova Semibold"/>
              </a:rPr>
              <a:t>Blue-Green</a:t>
            </a:r>
            <a:endParaRPr>
              <a:solidFill>
                <a:schemeClr val="lt2"/>
              </a:solidFill>
              <a:latin typeface="Proxima Nova Semibold"/>
              <a:ea typeface="Proxima Nova Semibold"/>
              <a:cs typeface="Proxima Nova Semibold"/>
              <a:sym typeface="Proxima Nova Semibold"/>
            </a:endParaRPr>
          </a:p>
        </p:txBody>
      </p:sp>
      <p:sp>
        <p:nvSpPr>
          <p:cNvPr id="1277" name="Shape 1277"/>
          <p:cNvSpPr txBox="1"/>
          <p:nvPr/>
        </p:nvSpPr>
        <p:spPr>
          <a:xfrm>
            <a:off x="6605526" y="2092161"/>
            <a:ext cx="1761600" cy="2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Proxima Nova Semibold"/>
                <a:ea typeface="Proxima Nova Semibold"/>
                <a:cs typeface="Proxima Nova Semibold"/>
                <a:sym typeface="Proxima Nova Semibold"/>
              </a:rPr>
              <a:t>Canary</a:t>
            </a:r>
            <a:endParaRPr>
              <a:solidFill>
                <a:schemeClr val="accent2"/>
              </a:solidFill>
              <a:latin typeface="Proxima Nova Semibold"/>
              <a:ea typeface="Proxima Nova Semibold"/>
              <a:cs typeface="Proxima Nova Semibold"/>
              <a:sym typeface="Proxima Nova Semibold"/>
            </a:endParaRPr>
          </a:p>
        </p:txBody>
      </p:sp>
      <p:sp>
        <p:nvSpPr>
          <p:cNvPr id="1278" name="Shape 1278"/>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Pivotal Application Service: Deployment Models</a:t>
            </a:r>
            <a:endParaRPr/>
          </a:p>
        </p:txBody>
      </p:sp>
      <p:sp>
        <p:nvSpPr>
          <p:cNvPr id="1279" name="Shape 1279"/>
          <p:cNvSpPr/>
          <p:nvPr/>
        </p:nvSpPr>
        <p:spPr>
          <a:xfrm>
            <a:off x="4242813" y="1379000"/>
            <a:ext cx="660300" cy="601200"/>
          </a:xfrm>
          <a:custGeom>
            <a:avLst/>
            <a:gdLst/>
            <a:ahLst/>
            <a:cxnLst/>
            <a:rect l="0" t="0" r="0" b="0"/>
            <a:pathLst>
              <a:path w="120000" h="120000" extrusionOk="0">
                <a:moveTo>
                  <a:pt x="60000" y="5455"/>
                </a:move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61505"/>
                  <a:pt x="1222" y="62727"/>
                  <a:pt x="2727" y="62727"/>
                </a:cubicBezTo>
                <a:cubicBezTo>
                  <a:pt x="4233" y="62727"/>
                  <a:pt x="5455" y="61505"/>
                  <a:pt x="5455" y="60000"/>
                </a:cubicBezTo>
                <a:cubicBezTo>
                  <a:pt x="5455" y="29877"/>
                  <a:pt x="29872" y="5455"/>
                  <a:pt x="60000" y="5455"/>
                </a:cubicBezTo>
                <a:moveTo>
                  <a:pt x="117272" y="57272"/>
                </a:moveTo>
                <a:cubicBezTo>
                  <a:pt x="115766" y="57272"/>
                  <a:pt x="114544" y="58494"/>
                  <a:pt x="114544" y="60000"/>
                </a:cubicBezTo>
                <a:cubicBezTo>
                  <a:pt x="114544" y="90127"/>
                  <a:pt x="90127" y="114544"/>
                  <a:pt x="60000" y="114544"/>
                </a:cubicBezTo>
                <a:cubicBezTo>
                  <a:pt x="42155" y="114544"/>
                  <a:pt x="26333" y="105972"/>
                  <a:pt x="16377" y="92727"/>
                </a:cubicBezTo>
                <a:lnTo>
                  <a:pt x="38183" y="92727"/>
                </a:lnTo>
                <a:cubicBezTo>
                  <a:pt x="39688" y="92727"/>
                  <a:pt x="40911" y="91505"/>
                  <a:pt x="40911" y="90000"/>
                </a:cubicBezTo>
                <a:cubicBezTo>
                  <a:pt x="40911" y="88494"/>
                  <a:pt x="39688" y="87272"/>
                  <a:pt x="38183" y="87272"/>
                </a:cubicBezTo>
                <a:lnTo>
                  <a:pt x="10911" y="87272"/>
                </a:lnTo>
                <a:cubicBezTo>
                  <a:pt x="9405" y="87272"/>
                  <a:pt x="8183" y="88494"/>
                  <a:pt x="8183" y="90000"/>
                </a:cubicBezTo>
                <a:lnTo>
                  <a:pt x="8183" y="117272"/>
                </a:lnTo>
                <a:cubicBezTo>
                  <a:pt x="8183" y="118777"/>
                  <a:pt x="9405" y="120000"/>
                  <a:pt x="10911" y="120000"/>
                </a:cubicBezTo>
                <a:cubicBezTo>
                  <a:pt x="12411" y="120000"/>
                  <a:pt x="13638" y="118777"/>
                  <a:pt x="13638" y="117272"/>
                </a:cubicBezTo>
                <a:lnTo>
                  <a:pt x="13638" y="97994"/>
                </a:lnTo>
                <a:cubicBezTo>
                  <a:pt x="24633" y="111411"/>
                  <a:pt x="41294" y="120000"/>
                  <a:pt x="60000" y="120000"/>
                </a:cubicBezTo>
                <a:cubicBezTo>
                  <a:pt x="93133" y="120000"/>
                  <a:pt x="120000" y="93138"/>
                  <a:pt x="120000" y="60000"/>
                </a:cubicBezTo>
                <a:cubicBezTo>
                  <a:pt x="120000" y="58494"/>
                  <a:pt x="118777" y="57272"/>
                  <a:pt x="117272" y="57272"/>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1280" name="Shape 1280"/>
          <p:cNvSpPr/>
          <p:nvPr/>
        </p:nvSpPr>
        <p:spPr>
          <a:xfrm>
            <a:off x="7205250" y="1379000"/>
            <a:ext cx="660300" cy="601200"/>
          </a:xfrm>
          <a:custGeom>
            <a:avLst/>
            <a:gdLst/>
            <a:ahLst/>
            <a:cxnLst/>
            <a:rect l="0" t="0" r="0" b="0"/>
            <a:pathLst>
              <a:path w="120000" h="120000" extrusionOk="0">
                <a:moveTo>
                  <a:pt x="117272" y="0"/>
                </a:moveTo>
                <a:lnTo>
                  <a:pt x="90000" y="0"/>
                </a:lnTo>
                <a:cubicBezTo>
                  <a:pt x="88494" y="0"/>
                  <a:pt x="87272" y="1222"/>
                  <a:pt x="87272" y="2727"/>
                </a:cubicBezTo>
                <a:cubicBezTo>
                  <a:pt x="87272" y="4233"/>
                  <a:pt x="88494" y="5455"/>
                  <a:pt x="90000" y="5455"/>
                </a:cubicBezTo>
                <a:lnTo>
                  <a:pt x="110688" y="5455"/>
                </a:lnTo>
                <a:lnTo>
                  <a:pt x="33527" y="82616"/>
                </a:lnTo>
                <a:cubicBezTo>
                  <a:pt x="33033" y="83111"/>
                  <a:pt x="32727" y="83794"/>
                  <a:pt x="32727" y="84544"/>
                </a:cubicBezTo>
                <a:cubicBezTo>
                  <a:pt x="32727" y="86050"/>
                  <a:pt x="33950" y="87272"/>
                  <a:pt x="35455" y="87272"/>
                </a:cubicBezTo>
                <a:cubicBezTo>
                  <a:pt x="36205" y="87272"/>
                  <a:pt x="36888" y="86966"/>
                  <a:pt x="37383" y="86472"/>
                </a:cubicBezTo>
                <a:lnTo>
                  <a:pt x="114544" y="9311"/>
                </a:lnTo>
                <a:lnTo>
                  <a:pt x="114544" y="30000"/>
                </a:lnTo>
                <a:cubicBezTo>
                  <a:pt x="114544" y="31505"/>
                  <a:pt x="115766" y="32722"/>
                  <a:pt x="117272" y="32722"/>
                </a:cubicBezTo>
                <a:cubicBezTo>
                  <a:pt x="118777" y="32722"/>
                  <a:pt x="120000" y="31505"/>
                  <a:pt x="120000" y="30000"/>
                </a:cubicBezTo>
                <a:lnTo>
                  <a:pt x="120000" y="2727"/>
                </a:lnTo>
                <a:cubicBezTo>
                  <a:pt x="120000" y="1222"/>
                  <a:pt x="118777" y="0"/>
                  <a:pt x="117272" y="0"/>
                </a:cubicBezTo>
                <a:moveTo>
                  <a:pt x="95455" y="38183"/>
                </a:moveTo>
                <a:cubicBezTo>
                  <a:pt x="93950" y="38183"/>
                  <a:pt x="92727" y="39400"/>
                  <a:pt x="92727" y="40911"/>
                </a:cubicBezTo>
                <a:lnTo>
                  <a:pt x="92727" y="114544"/>
                </a:lnTo>
                <a:lnTo>
                  <a:pt x="5455" y="114544"/>
                </a:lnTo>
                <a:lnTo>
                  <a:pt x="5455" y="27272"/>
                </a:lnTo>
                <a:lnTo>
                  <a:pt x="79088" y="27272"/>
                </a:lnTo>
                <a:cubicBezTo>
                  <a:pt x="80594" y="27272"/>
                  <a:pt x="81816" y="26050"/>
                  <a:pt x="81816" y="24544"/>
                </a:cubicBezTo>
                <a:cubicBezTo>
                  <a:pt x="81816" y="23038"/>
                  <a:pt x="80594" y="21816"/>
                  <a:pt x="79088" y="21816"/>
                </a:cubicBezTo>
                <a:lnTo>
                  <a:pt x="2727" y="21816"/>
                </a:lnTo>
                <a:cubicBezTo>
                  <a:pt x="1222" y="21816"/>
                  <a:pt x="0" y="23038"/>
                  <a:pt x="0" y="24544"/>
                </a:cubicBezTo>
                <a:lnTo>
                  <a:pt x="0" y="117272"/>
                </a:lnTo>
                <a:cubicBezTo>
                  <a:pt x="0" y="118777"/>
                  <a:pt x="1222" y="120000"/>
                  <a:pt x="2727" y="120000"/>
                </a:cubicBezTo>
                <a:lnTo>
                  <a:pt x="95455" y="120000"/>
                </a:lnTo>
                <a:cubicBezTo>
                  <a:pt x="96961" y="120000"/>
                  <a:pt x="98183" y="118777"/>
                  <a:pt x="98183" y="117272"/>
                </a:cubicBezTo>
                <a:lnTo>
                  <a:pt x="98183" y="40911"/>
                </a:lnTo>
                <a:cubicBezTo>
                  <a:pt x="98183" y="39400"/>
                  <a:pt x="96961" y="38183"/>
                  <a:pt x="95455" y="38183"/>
                </a:cubicBezTo>
              </a:path>
            </a:pathLst>
          </a:custGeom>
          <a:solidFill>
            <a:schemeClr val="accen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1281" name="Shape 1281"/>
          <p:cNvSpPr/>
          <p:nvPr/>
        </p:nvSpPr>
        <p:spPr>
          <a:xfrm>
            <a:off x="1340550" y="1379000"/>
            <a:ext cx="660300" cy="601200"/>
          </a:xfrm>
          <a:custGeom>
            <a:avLst/>
            <a:gdLst/>
            <a:ahLst/>
            <a:cxnLst/>
            <a:rect l="0" t="0" r="0" b="0"/>
            <a:pathLst>
              <a:path w="120000" h="120000" extrusionOk="0">
                <a:moveTo>
                  <a:pt x="68688" y="66391"/>
                </a:moveTo>
                <a:lnTo>
                  <a:pt x="72566" y="78022"/>
                </a:lnTo>
                <a:lnTo>
                  <a:pt x="63138" y="71111"/>
                </a:lnTo>
                <a:lnTo>
                  <a:pt x="59916" y="68748"/>
                </a:lnTo>
                <a:lnTo>
                  <a:pt x="56694" y="71111"/>
                </a:lnTo>
                <a:lnTo>
                  <a:pt x="47266" y="78022"/>
                </a:lnTo>
                <a:lnTo>
                  <a:pt x="51144" y="66391"/>
                </a:lnTo>
                <a:lnTo>
                  <a:pt x="52366" y="62727"/>
                </a:lnTo>
                <a:lnTo>
                  <a:pt x="49316" y="60358"/>
                </a:lnTo>
                <a:lnTo>
                  <a:pt x="41727" y="54453"/>
                </a:lnTo>
                <a:lnTo>
                  <a:pt x="54388" y="54453"/>
                </a:lnTo>
                <a:lnTo>
                  <a:pt x="55722" y="50928"/>
                </a:lnTo>
                <a:lnTo>
                  <a:pt x="59916" y="39820"/>
                </a:lnTo>
                <a:lnTo>
                  <a:pt x="64111" y="50928"/>
                </a:lnTo>
                <a:lnTo>
                  <a:pt x="65438" y="54453"/>
                </a:lnTo>
                <a:lnTo>
                  <a:pt x="78105" y="54453"/>
                </a:lnTo>
                <a:lnTo>
                  <a:pt x="70511" y="60358"/>
                </a:lnTo>
                <a:lnTo>
                  <a:pt x="67466" y="62727"/>
                </a:lnTo>
                <a:cubicBezTo>
                  <a:pt x="67466" y="62727"/>
                  <a:pt x="68688" y="66391"/>
                  <a:pt x="68688" y="66391"/>
                </a:cubicBezTo>
                <a:close/>
                <a:moveTo>
                  <a:pt x="69211" y="48999"/>
                </a:moveTo>
                <a:lnTo>
                  <a:pt x="59916" y="24374"/>
                </a:lnTo>
                <a:lnTo>
                  <a:pt x="50616" y="48999"/>
                </a:lnTo>
                <a:lnTo>
                  <a:pt x="25827" y="48999"/>
                </a:lnTo>
                <a:lnTo>
                  <a:pt x="45972" y="64667"/>
                </a:lnTo>
                <a:lnTo>
                  <a:pt x="36672" y="92556"/>
                </a:lnTo>
                <a:lnTo>
                  <a:pt x="59916" y="75514"/>
                </a:lnTo>
                <a:lnTo>
                  <a:pt x="83161" y="92556"/>
                </a:lnTo>
                <a:lnTo>
                  <a:pt x="73861" y="64667"/>
                </a:lnTo>
                <a:lnTo>
                  <a:pt x="94005" y="48999"/>
                </a:lnTo>
                <a:cubicBezTo>
                  <a:pt x="94005" y="48999"/>
                  <a:pt x="69211" y="48999"/>
                  <a:pt x="69211" y="48999"/>
                </a:cubicBezTo>
                <a:close/>
                <a:moveTo>
                  <a:pt x="60000" y="114490"/>
                </a:moveTo>
                <a:cubicBezTo>
                  <a:pt x="54422" y="113316"/>
                  <a:pt x="5455" y="96737"/>
                  <a:pt x="5455" y="68181"/>
                </a:cubicBezTo>
                <a:cubicBezTo>
                  <a:pt x="5455" y="41527"/>
                  <a:pt x="12900" y="16229"/>
                  <a:pt x="15433" y="6555"/>
                </a:cubicBezTo>
                <a:cubicBezTo>
                  <a:pt x="22344" y="9557"/>
                  <a:pt x="40177" y="16362"/>
                  <a:pt x="60000" y="16362"/>
                </a:cubicBezTo>
                <a:cubicBezTo>
                  <a:pt x="79822" y="16362"/>
                  <a:pt x="97661" y="9557"/>
                  <a:pt x="104572" y="6555"/>
                </a:cubicBezTo>
                <a:cubicBezTo>
                  <a:pt x="107100" y="16223"/>
                  <a:pt x="114544" y="41510"/>
                  <a:pt x="114544" y="68181"/>
                </a:cubicBezTo>
                <a:cubicBezTo>
                  <a:pt x="114544" y="96703"/>
                  <a:pt x="65572" y="113316"/>
                  <a:pt x="60000" y="114490"/>
                </a:cubicBezTo>
                <a:moveTo>
                  <a:pt x="108988" y="1979"/>
                </a:moveTo>
                <a:cubicBezTo>
                  <a:pt x="108761" y="1200"/>
                  <a:pt x="108205" y="561"/>
                  <a:pt x="107461" y="233"/>
                </a:cubicBezTo>
                <a:cubicBezTo>
                  <a:pt x="106722" y="-94"/>
                  <a:pt x="105872" y="-72"/>
                  <a:pt x="105144" y="289"/>
                </a:cubicBezTo>
                <a:cubicBezTo>
                  <a:pt x="104933" y="394"/>
                  <a:pt x="83627" y="10908"/>
                  <a:pt x="60000" y="10908"/>
                </a:cubicBezTo>
                <a:cubicBezTo>
                  <a:pt x="36422" y="10908"/>
                  <a:pt x="15066" y="394"/>
                  <a:pt x="14855" y="289"/>
                </a:cubicBezTo>
                <a:cubicBezTo>
                  <a:pt x="14127" y="-72"/>
                  <a:pt x="13283" y="-94"/>
                  <a:pt x="12538" y="233"/>
                </a:cubicBezTo>
                <a:cubicBezTo>
                  <a:pt x="11800" y="561"/>
                  <a:pt x="11238" y="1200"/>
                  <a:pt x="11016" y="1979"/>
                </a:cubicBezTo>
                <a:cubicBezTo>
                  <a:pt x="10905" y="2368"/>
                  <a:pt x="0" y="35450"/>
                  <a:pt x="0" y="68181"/>
                </a:cubicBezTo>
                <a:cubicBezTo>
                  <a:pt x="0" y="102769"/>
                  <a:pt x="57061" y="119488"/>
                  <a:pt x="59488" y="119955"/>
                </a:cubicBezTo>
                <a:cubicBezTo>
                  <a:pt x="59661" y="119983"/>
                  <a:pt x="59833" y="120000"/>
                  <a:pt x="60000" y="120000"/>
                </a:cubicBezTo>
                <a:cubicBezTo>
                  <a:pt x="60172" y="120000"/>
                  <a:pt x="60344" y="119983"/>
                  <a:pt x="60511" y="119955"/>
                </a:cubicBezTo>
                <a:cubicBezTo>
                  <a:pt x="62938" y="119488"/>
                  <a:pt x="120000" y="102769"/>
                  <a:pt x="120000" y="68181"/>
                </a:cubicBezTo>
                <a:cubicBezTo>
                  <a:pt x="120000" y="35450"/>
                  <a:pt x="109094" y="2368"/>
                  <a:pt x="108988" y="1979"/>
                </a:cubicBezTo>
              </a:path>
            </a:pathLst>
          </a:custGeom>
          <a:solidFill>
            <a:schemeClr val="accent4"/>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1282" name="Shape 1282"/>
          <p:cNvSpPr/>
          <p:nvPr/>
        </p:nvSpPr>
        <p:spPr>
          <a:xfrm>
            <a:off x="389700" y="2647675"/>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3" name="Shape 1283"/>
          <p:cNvSpPr/>
          <p:nvPr/>
        </p:nvSpPr>
        <p:spPr>
          <a:xfrm>
            <a:off x="3291963" y="2647675"/>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4" name="Shape 1284"/>
          <p:cNvSpPr/>
          <p:nvPr/>
        </p:nvSpPr>
        <p:spPr>
          <a:xfrm>
            <a:off x="6201388" y="2647675"/>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Shape 1289"/>
          <p:cNvSpPr/>
          <p:nvPr/>
        </p:nvSpPr>
        <p:spPr>
          <a:xfrm>
            <a:off x="280650" y="907200"/>
            <a:ext cx="2780100" cy="3762000"/>
          </a:xfrm>
          <a:prstGeom prst="rect">
            <a:avLst/>
          </a:prstGeom>
          <a:solidFill>
            <a:srgbClr val="2E2C91">
              <a:alpha val="12690"/>
            </a:srgbClr>
          </a:solid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SzPts val="1100"/>
              <a:buFont typeface="Arial"/>
              <a:buNone/>
            </a:pPr>
            <a:endParaRPr/>
          </a:p>
        </p:txBody>
      </p:sp>
      <p:sp>
        <p:nvSpPr>
          <p:cNvPr id="1290" name="Shape 1290"/>
          <p:cNvSpPr/>
          <p:nvPr/>
        </p:nvSpPr>
        <p:spPr>
          <a:xfrm>
            <a:off x="6085175" y="907275"/>
            <a:ext cx="2780100" cy="3762000"/>
          </a:xfrm>
          <a:prstGeom prst="rect">
            <a:avLst/>
          </a:prstGeom>
          <a:solidFill>
            <a:srgbClr val="1FA1FF">
              <a:alpha val="923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1" name="Shape 1291"/>
          <p:cNvSpPr/>
          <p:nvPr/>
        </p:nvSpPr>
        <p:spPr>
          <a:xfrm>
            <a:off x="3186498" y="907271"/>
            <a:ext cx="27801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2" name="Shape 1292"/>
          <p:cNvSpPr txBox="1"/>
          <p:nvPr/>
        </p:nvSpPr>
        <p:spPr>
          <a:xfrm>
            <a:off x="3291963" y="2814025"/>
            <a:ext cx="2562000" cy="1168200"/>
          </a:xfrm>
          <a:prstGeom prst="rect">
            <a:avLst/>
          </a:prstGeom>
          <a:noFill/>
          <a:ln>
            <a:noFill/>
          </a:ln>
        </p:spPr>
        <p:txBody>
          <a:bodyPr spcFirstLastPara="1" wrap="square" lIns="91425" tIns="91425" rIns="91425" bIns="91425" anchor="t" anchorCtr="0">
            <a:noAutofit/>
          </a:bodyPr>
          <a:lstStyle/>
          <a:p>
            <a:pPr marL="457200" lvl="0" indent="-304800" rtl="0">
              <a:lnSpc>
                <a:spcPct val="115000"/>
              </a:lnSpc>
              <a:spcBef>
                <a:spcPts val="0"/>
              </a:spcBef>
              <a:spcAft>
                <a:spcPts val="0"/>
              </a:spcAft>
              <a:buClr>
                <a:schemeClr val="dk1"/>
              </a:buClr>
              <a:buSzPts val="1200"/>
              <a:buFont typeface="Proxima Nova"/>
              <a:buAutoNum type="arabicPeriod"/>
            </a:pPr>
            <a:r>
              <a:rPr lang="en" sz="1200" b="1">
                <a:solidFill>
                  <a:schemeClr val="dk1"/>
                </a:solidFill>
                <a:latin typeface="Proxima Nova"/>
                <a:ea typeface="Proxima Nova"/>
                <a:cs typeface="Proxima Nova"/>
                <a:sym typeface="Proxima Nova"/>
              </a:rPr>
              <a:t>ARCHIVE V1</a:t>
            </a:r>
            <a:endParaRPr sz="1200" b="1">
              <a:solidFill>
                <a:schemeClr val="dk1"/>
              </a:solidFill>
              <a:latin typeface="Proxima Nova"/>
              <a:ea typeface="Proxima Nova"/>
              <a:cs typeface="Proxima Nova"/>
              <a:sym typeface="Proxima Nova"/>
            </a:endParaRPr>
          </a:p>
          <a:p>
            <a:pPr marL="457200" lvl="0" indent="-304800" rtl="0">
              <a:lnSpc>
                <a:spcPct val="115000"/>
              </a:lnSpc>
              <a:spcBef>
                <a:spcPts val="1000"/>
              </a:spcBef>
              <a:spcAft>
                <a:spcPts val="0"/>
              </a:spcAft>
              <a:buClr>
                <a:schemeClr val="dk1"/>
              </a:buClr>
              <a:buSzPts val="1200"/>
              <a:buFont typeface="Proxima Nova"/>
              <a:buAutoNum type="arabicPeriod"/>
            </a:pPr>
            <a:r>
              <a:rPr lang="en" sz="1200" b="1">
                <a:solidFill>
                  <a:schemeClr val="dk1"/>
                </a:solidFill>
                <a:latin typeface="Proxima Nova"/>
                <a:ea typeface="Proxima Nova"/>
                <a:cs typeface="Proxima Nova"/>
                <a:sym typeface="Proxima Nova"/>
              </a:rPr>
              <a:t>DEPLOY V2</a:t>
            </a:r>
            <a:endParaRPr sz="1200" b="1">
              <a:solidFill>
                <a:schemeClr val="dk1"/>
              </a:solidFill>
              <a:latin typeface="Proxima Nova"/>
              <a:ea typeface="Proxima Nova"/>
              <a:cs typeface="Proxima Nova"/>
              <a:sym typeface="Proxima Nova"/>
            </a:endParaRPr>
          </a:p>
          <a:p>
            <a:pPr marL="457200" lvl="0" indent="-304800" rtl="0">
              <a:lnSpc>
                <a:spcPct val="115000"/>
              </a:lnSpc>
              <a:spcBef>
                <a:spcPts val="1000"/>
              </a:spcBef>
              <a:spcAft>
                <a:spcPts val="0"/>
              </a:spcAft>
              <a:buClr>
                <a:schemeClr val="dk1"/>
              </a:buClr>
              <a:buSzPts val="1200"/>
              <a:buFont typeface="Proxima Nova"/>
              <a:buAutoNum type="arabicPeriod"/>
            </a:pPr>
            <a:r>
              <a:rPr lang="en" sz="1200" b="1">
                <a:solidFill>
                  <a:schemeClr val="dk1"/>
                </a:solidFill>
                <a:latin typeface="Proxima Nova"/>
                <a:ea typeface="Proxima Nova"/>
                <a:cs typeface="Proxima Nova"/>
                <a:sym typeface="Proxima Nova"/>
              </a:rPr>
              <a:t>URL ROUTE V2</a:t>
            </a:r>
            <a:endParaRPr sz="1200" b="1">
              <a:solidFill>
                <a:schemeClr val="dk1"/>
              </a:solidFill>
              <a:latin typeface="Proxima Nova"/>
              <a:ea typeface="Proxima Nova"/>
              <a:cs typeface="Proxima Nova"/>
              <a:sym typeface="Proxima Nova"/>
            </a:endParaRPr>
          </a:p>
          <a:p>
            <a:pPr marL="457200" lvl="0" indent="-304800" rtl="0">
              <a:lnSpc>
                <a:spcPct val="115000"/>
              </a:lnSpc>
              <a:spcBef>
                <a:spcPts val="1000"/>
              </a:spcBef>
              <a:spcAft>
                <a:spcPts val="0"/>
              </a:spcAft>
              <a:buClr>
                <a:schemeClr val="dk1"/>
              </a:buClr>
              <a:buSzPts val="1200"/>
              <a:buFont typeface="Proxima Nova"/>
              <a:buAutoNum type="arabicPeriod"/>
            </a:pPr>
            <a:r>
              <a:rPr lang="en" sz="1200" b="1">
                <a:solidFill>
                  <a:schemeClr val="dk1"/>
                </a:solidFill>
                <a:latin typeface="Proxima Nova"/>
                <a:ea typeface="Proxima Nova"/>
                <a:cs typeface="Proxima Nova"/>
                <a:sym typeface="Proxima Nova"/>
              </a:rPr>
              <a:t>URL UN-ROUTE V1</a:t>
            </a:r>
            <a:endParaRPr sz="1200" b="1">
              <a:solidFill>
                <a:schemeClr val="dk1"/>
              </a:solidFill>
              <a:latin typeface="Proxima Nova"/>
              <a:ea typeface="Proxima Nova"/>
              <a:cs typeface="Proxima Nova"/>
              <a:sym typeface="Proxima Nova"/>
            </a:endParaRPr>
          </a:p>
          <a:p>
            <a:pPr marL="457200" lvl="0" indent="-304800" rtl="0">
              <a:lnSpc>
                <a:spcPct val="115000"/>
              </a:lnSpc>
              <a:spcBef>
                <a:spcPts val="1000"/>
              </a:spcBef>
              <a:spcAft>
                <a:spcPts val="0"/>
              </a:spcAft>
              <a:buClr>
                <a:schemeClr val="dk1"/>
              </a:buClr>
              <a:buSzPts val="1200"/>
              <a:buFont typeface="Proxima Nova"/>
              <a:buAutoNum type="arabicPeriod"/>
            </a:pPr>
            <a:r>
              <a:rPr lang="en" sz="1200" b="1">
                <a:solidFill>
                  <a:schemeClr val="dk1"/>
                </a:solidFill>
                <a:latin typeface="Proxima Nova"/>
                <a:ea typeface="Proxima Nova"/>
                <a:cs typeface="Proxima Nova"/>
                <a:sym typeface="Proxima Nova"/>
              </a:rPr>
              <a:t>DELETE V1</a:t>
            </a:r>
            <a:endParaRPr sz="1600" b="1">
              <a:solidFill>
                <a:schemeClr val="dk1"/>
              </a:solidFill>
              <a:latin typeface="Proxima Nova"/>
              <a:ea typeface="Proxima Nova"/>
              <a:cs typeface="Proxima Nova"/>
              <a:sym typeface="Proxima Nova"/>
            </a:endParaRPr>
          </a:p>
          <a:p>
            <a:pPr marL="0" lvl="0" indent="0" rtl="0">
              <a:lnSpc>
                <a:spcPct val="115000"/>
              </a:lnSpc>
              <a:spcBef>
                <a:spcPts val="1000"/>
              </a:spcBef>
              <a:spcAft>
                <a:spcPts val="0"/>
              </a:spcAft>
              <a:buNone/>
            </a:pPr>
            <a:endParaRPr sz="1100">
              <a:solidFill>
                <a:schemeClr val="dk1"/>
              </a:solidFill>
              <a:latin typeface="Proxima Nova"/>
              <a:ea typeface="Proxima Nova"/>
              <a:cs typeface="Proxima Nova"/>
              <a:sym typeface="Proxima Nova"/>
            </a:endParaRPr>
          </a:p>
        </p:txBody>
      </p:sp>
      <p:sp>
        <p:nvSpPr>
          <p:cNvPr id="1293" name="Shape 1293"/>
          <p:cNvSpPr txBox="1"/>
          <p:nvPr/>
        </p:nvSpPr>
        <p:spPr>
          <a:xfrm>
            <a:off x="6205338" y="2814025"/>
            <a:ext cx="2562000" cy="1168200"/>
          </a:xfrm>
          <a:prstGeom prst="rect">
            <a:avLst/>
          </a:prstGeom>
          <a:noFill/>
          <a:ln>
            <a:noFill/>
          </a:ln>
        </p:spPr>
        <p:txBody>
          <a:bodyPr spcFirstLastPara="1" wrap="square" lIns="91425" tIns="91425" rIns="91425" bIns="91425" anchor="t" anchorCtr="0">
            <a:noAutofit/>
          </a:bodyPr>
          <a:lstStyle/>
          <a:p>
            <a:pPr marL="457200" lvl="0" indent="-304800" rtl="0">
              <a:lnSpc>
                <a:spcPct val="115000"/>
              </a:lnSpc>
              <a:spcBef>
                <a:spcPts val="0"/>
              </a:spcBef>
              <a:spcAft>
                <a:spcPts val="0"/>
              </a:spcAft>
              <a:buClr>
                <a:schemeClr val="dk1"/>
              </a:buClr>
              <a:buSzPts val="1200"/>
              <a:buFont typeface="Proxima Nova"/>
              <a:buAutoNum type="arabicPlain"/>
            </a:pPr>
            <a:r>
              <a:rPr lang="en" sz="1200" b="1">
                <a:solidFill>
                  <a:schemeClr val="dk1"/>
                </a:solidFill>
                <a:latin typeface="Proxima Nova"/>
                <a:ea typeface="Proxima Nova"/>
                <a:cs typeface="Proxima Nova"/>
                <a:sym typeface="Proxima Nova"/>
              </a:rPr>
              <a:t>DEPLOY V2</a:t>
            </a:r>
            <a:endParaRPr sz="1200" b="1">
              <a:solidFill>
                <a:schemeClr val="dk1"/>
              </a:solidFill>
              <a:latin typeface="Proxima Nova"/>
              <a:ea typeface="Proxima Nova"/>
              <a:cs typeface="Proxima Nova"/>
              <a:sym typeface="Proxima Nova"/>
            </a:endParaRPr>
          </a:p>
          <a:p>
            <a:pPr marL="457200" lvl="0" indent="-304800" rtl="0">
              <a:lnSpc>
                <a:spcPct val="115000"/>
              </a:lnSpc>
              <a:spcBef>
                <a:spcPts val="1000"/>
              </a:spcBef>
              <a:spcAft>
                <a:spcPts val="0"/>
              </a:spcAft>
              <a:buClr>
                <a:schemeClr val="dk1"/>
              </a:buClr>
              <a:buSzPts val="1200"/>
              <a:buFont typeface="Proxima Nova"/>
              <a:buAutoNum type="arabicPlain"/>
            </a:pPr>
            <a:r>
              <a:rPr lang="en" sz="1200" b="1">
                <a:solidFill>
                  <a:schemeClr val="dk1"/>
                </a:solidFill>
                <a:latin typeface="Proxima Nova"/>
                <a:ea typeface="Proxima Nova"/>
                <a:cs typeface="Proxima Nova"/>
                <a:sym typeface="Proxima Nova"/>
              </a:rPr>
              <a:t>UAT V2</a:t>
            </a:r>
            <a:endParaRPr sz="1200" b="1">
              <a:solidFill>
                <a:schemeClr val="dk1"/>
              </a:solidFill>
              <a:latin typeface="Proxima Nova"/>
              <a:ea typeface="Proxima Nova"/>
              <a:cs typeface="Proxima Nova"/>
              <a:sym typeface="Proxima Nova"/>
            </a:endParaRPr>
          </a:p>
          <a:p>
            <a:pPr marL="457200" lvl="0" indent="-304800" rtl="0">
              <a:lnSpc>
                <a:spcPct val="115000"/>
              </a:lnSpc>
              <a:spcBef>
                <a:spcPts val="1000"/>
              </a:spcBef>
              <a:spcAft>
                <a:spcPts val="0"/>
              </a:spcAft>
              <a:buClr>
                <a:schemeClr val="dk1"/>
              </a:buClr>
              <a:buSzPts val="1200"/>
              <a:buFont typeface="Proxima Nova"/>
              <a:buAutoNum type="arabicPlain"/>
            </a:pPr>
            <a:r>
              <a:rPr lang="en" sz="1200" b="1">
                <a:solidFill>
                  <a:schemeClr val="dk1"/>
                </a:solidFill>
                <a:latin typeface="Proxima Nova"/>
                <a:ea typeface="Proxima Nova"/>
                <a:cs typeface="Proxima Nova"/>
                <a:sym typeface="Proxima Nova"/>
              </a:rPr>
              <a:t>{ROLLOUT} SCALE V2 | {ROLLBACK} DEBUG V2</a:t>
            </a:r>
            <a:endParaRPr sz="1200" b="1">
              <a:solidFill>
                <a:schemeClr val="dk1"/>
              </a:solidFill>
              <a:latin typeface="Proxima Nova"/>
              <a:ea typeface="Proxima Nova"/>
              <a:cs typeface="Proxima Nova"/>
              <a:sym typeface="Proxima Nova"/>
            </a:endParaRPr>
          </a:p>
          <a:p>
            <a:pPr marL="457200" lvl="0" indent="-304800" rtl="0">
              <a:lnSpc>
                <a:spcPct val="115000"/>
              </a:lnSpc>
              <a:spcBef>
                <a:spcPts val="1000"/>
              </a:spcBef>
              <a:spcAft>
                <a:spcPts val="0"/>
              </a:spcAft>
              <a:buClr>
                <a:schemeClr val="dk1"/>
              </a:buClr>
              <a:buSzPts val="1200"/>
              <a:buFont typeface="Proxima Nova"/>
              <a:buAutoNum type="arabicPlain"/>
            </a:pPr>
            <a:r>
              <a:rPr lang="en" sz="1200" b="1">
                <a:solidFill>
                  <a:schemeClr val="dk1"/>
                </a:solidFill>
                <a:latin typeface="Proxima Nova"/>
                <a:ea typeface="Proxima Nova"/>
                <a:cs typeface="Proxima Nova"/>
                <a:sym typeface="Proxima Nova"/>
              </a:rPr>
              <a:t>URL UN-ROUTE V1</a:t>
            </a:r>
            <a:endParaRPr sz="1200" b="1">
              <a:solidFill>
                <a:schemeClr val="dk1"/>
              </a:solidFill>
              <a:latin typeface="Proxima Nova"/>
              <a:ea typeface="Proxima Nova"/>
              <a:cs typeface="Proxima Nova"/>
              <a:sym typeface="Proxima Nova"/>
            </a:endParaRPr>
          </a:p>
          <a:p>
            <a:pPr marL="457200" lvl="0" indent="-304800" rtl="0">
              <a:lnSpc>
                <a:spcPct val="115000"/>
              </a:lnSpc>
              <a:spcBef>
                <a:spcPts val="1000"/>
              </a:spcBef>
              <a:spcAft>
                <a:spcPts val="0"/>
              </a:spcAft>
              <a:buClr>
                <a:schemeClr val="dk1"/>
              </a:buClr>
              <a:buSzPts val="1200"/>
              <a:buFont typeface="Proxima Nova"/>
              <a:buAutoNum type="arabicPlain"/>
            </a:pPr>
            <a:r>
              <a:rPr lang="en" sz="1200" b="1">
                <a:solidFill>
                  <a:schemeClr val="dk1"/>
                </a:solidFill>
                <a:latin typeface="Proxima Nova"/>
                <a:ea typeface="Proxima Nova"/>
                <a:cs typeface="Proxima Nova"/>
                <a:sym typeface="Proxima Nova"/>
              </a:rPr>
              <a:t>DELETE V1</a:t>
            </a:r>
            <a:endParaRPr sz="1200" b="1">
              <a:solidFill>
                <a:schemeClr val="dk1"/>
              </a:solidFill>
              <a:latin typeface="Proxima Nova"/>
              <a:ea typeface="Proxima Nova"/>
              <a:cs typeface="Proxima Nova"/>
              <a:sym typeface="Proxima Nova"/>
            </a:endParaRPr>
          </a:p>
          <a:p>
            <a:pPr marL="0" lvl="0" indent="0" rtl="0">
              <a:lnSpc>
                <a:spcPct val="115000"/>
              </a:lnSpc>
              <a:spcBef>
                <a:spcPts val="1000"/>
              </a:spcBef>
              <a:spcAft>
                <a:spcPts val="0"/>
              </a:spcAft>
              <a:buNone/>
            </a:pPr>
            <a:endParaRPr sz="1600" b="1">
              <a:solidFill>
                <a:schemeClr val="dk1"/>
              </a:solidFill>
              <a:latin typeface="Proxima Nova"/>
              <a:ea typeface="Proxima Nova"/>
              <a:cs typeface="Proxima Nova"/>
              <a:sym typeface="Proxima Nova"/>
            </a:endParaRPr>
          </a:p>
          <a:p>
            <a:pPr marL="0" lvl="0" indent="0" rtl="0">
              <a:lnSpc>
                <a:spcPct val="115000"/>
              </a:lnSpc>
              <a:spcBef>
                <a:spcPts val="800"/>
              </a:spcBef>
              <a:spcAft>
                <a:spcPts val="0"/>
              </a:spcAft>
              <a:buClr>
                <a:srgbClr val="000000"/>
              </a:buClr>
              <a:buSzPts val="1100"/>
              <a:buFont typeface="Arial"/>
              <a:buNone/>
            </a:pPr>
            <a:endParaRPr sz="800">
              <a:solidFill>
                <a:schemeClr val="dk1"/>
              </a:solidFill>
              <a:latin typeface="Proxima Nova"/>
              <a:ea typeface="Proxima Nova"/>
              <a:cs typeface="Proxima Nova"/>
              <a:sym typeface="Proxima Nova"/>
            </a:endParaRPr>
          </a:p>
          <a:p>
            <a:pPr marL="0" lvl="0" indent="0" rtl="0">
              <a:lnSpc>
                <a:spcPct val="115000"/>
              </a:lnSpc>
              <a:spcBef>
                <a:spcPts val="300"/>
              </a:spcBef>
              <a:spcAft>
                <a:spcPts val="300"/>
              </a:spcAft>
              <a:buNone/>
            </a:pPr>
            <a:endParaRPr sz="1100">
              <a:solidFill>
                <a:schemeClr val="dk1"/>
              </a:solidFill>
              <a:latin typeface="Proxima Nova"/>
              <a:ea typeface="Proxima Nova"/>
              <a:cs typeface="Proxima Nova"/>
              <a:sym typeface="Proxima Nova"/>
            </a:endParaRPr>
          </a:p>
        </p:txBody>
      </p:sp>
      <p:sp>
        <p:nvSpPr>
          <p:cNvPr id="1294" name="Shape 1294"/>
          <p:cNvSpPr txBox="1"/>
          <p:nvPr/>
        </p:nvSpPr>
        <p:spPr>
          <a:xfrm>
            <a:off x="385738" y="3114625"/>
            <a:ext cx="2562000" cy="1168200"/>
          </a:xfrm>
          <a:prstGeom prst="rect">
            <a:avLst/>
          </a:prstGeom>
          <a:noFill/>
          <a:ln>
            <a:noFill/>
          </a:ln>
        </p:spPr>
        <p:txBody>
          <a:bodyPr spcFirstLastPara="1" wrap="square" lIns="91425" tIns="91425" rIns="91425" bIns="91425" anchor="t" anchorCtr="0">
            <a:noAutofit/>
          </a:bodyPr>
          <a:lstStyle/>
          <a:p>
            <a:pPr marL="457200" lvl="0" indent="-298450" rtl="0">
              <a:lnSpc>
                <a:spcPct val="115000"/>
              </a:lnSpc>
              <a:spcBef>
                <a:spcPts val="0"/>
              </a:spcBef>
              <a:spcAft>
                <a:spcPts val="0"/>
              </a:spcAft>
              <a:buClr>
                <a:schemeClr val="dk1"/>
              </a:buClr>
              <a:buSzPts val="1100"/>
              <a:buFont typeface="Proxima Nova"/>
              <a:buAutoNum type="arabicPeriod"/>
            </a:pPr>
            <a:r>
              <a:rPr lang="en" sz="1100" b="1">
                <a:solidFill>
                  <a:schemeClr val="dk1"/>
                </a:solidFill>
                <a:latin typeface="Proxima Nova"/>
                <a:ea typeface="Proxima Nova"/>
                <a:cs typeface="Proxima Nova"/>
                <a:sym typeface="Proxima Nova"/>
              </a:rPr>
              <a:t>DEPLOY A | DEPLOY B</a:t>
            </a:r>
            <a:endParaRPr sz="1100" b="1">
              <a:solidFill>
                <a:schemeClr val="dk1"/>
              </a:solidFill>
              <a:latin typeface="Proxima Nova"/>
              <a:ea typeface="Proxima Nova"/>
              <a:cs typeface="Proxima Nova"/>
              <a:sym typeface="Proxima Nova"/>
            </a:endParaRPr>
          </a:p>
          <a:p>
            <a:pPr marL="457200" lvl="0" indent="-298450" rtl="0">
              <a:lnSpc>
                <a:spcPct val="115000"/>
              </a:lnSpc>
              <a:spcBef>
                <a:spcPts val="1000"/>
              </a:spcBef>
              <a:spcAft>
                <a:spcPts val="0"/>
              </a:spcAft>
              <a:buClr>
                <a:schemeClr val="dk1"/>
              </a:buClr>
              <a:buSzPts val="1100"/>
              <a:buFont typeface="Proxima Nova"/>
              <a:buAutoNum type="arabicPeriod"/>
            </a:pPr>
            <a:r>
              <a:rPr lang="en" sz="1100" b="1">
                <a:solidFill>
                  <a:schemeClr val="dk1"/>
                </a:solidFill>
                <a:latin typeface="Proxima Nova"/>
                <a:ea typeface="Proxima Nova"/>
                <a:cs typeface="Proxima Nova"/>
                <a:sym typeface="Proxima Nova"/>
              </a:rPr>
              <a:t>URL ROUTE A | URL ROUTE B</a:t>
            </a:r>
            <a:endParaRPr sz="1100" b="1">
              <a:solidFill>
                <a:schemeClr val="dk1"/>
              </a:solidFill>
              <a:latin typeface="Proxima Nova"/>
              <a:ea typeface="Proxima Nova"/>
              <a:cs typeface="Proxima Nova"/>
              <a:sym typeface="Proxima Nova"/>
            </a:endParaRPr>
          </a:p>
          <a:p>
            <a:pPr marL="457200" lvl="0" indent="-298450" rtl="0">
              <a:lnSpc>
                <a:spcPct val="115000"/>
              </a:lnSpc>
              <a:spcBef>
                <a:spcPts val="1000"/>
              </a:spcBef>
              <a:spcAft>
                <a:spcPts val="0"/>
              </a:spcAft>
              <a:buClr>
                <a:schemeClr val="dk1"/>
              </a:buClr>
              <a:buSzPts val="1100"/>
              <a:buFont typeface="Proxima Nova"/>
              <a:buAutoNum type="arabicPeriod"/>
            </a:pPr>
            <a:r>
              <a:rPr lang="en" sz="1100" b="1">
                <a:solidFill>
                  <a:schemeClr val="dk1"/>
                </a:solidFill>
                <a:latin typeface="Proxima Nova"/>
                <a:ea typeface="Proxima Nova"/>
                <a:cs typeface="Proxima Nova"/>
                <a:sym typeface="Proxima Nova"/>
              </a:rPr>
              <a:t>ANALYZE METRICS</a:t>
            </a:r>
            <a:endParaRPr sz="1100" b="1">
              <a:solidFill>
                <a:schemeClr val="dk1"/>
              </a:solidFill>
              <a:latin typeface="Proxima Nova"/>
              <a:ea typeface="Proxima Nova"/>
              <a:cs typeface="Proxima Nova"/>
              <a:sym typeface="Proxima Nova"/>
            </a:endParaRPr>
          </a:p>
          <a:p>
            <a:pPr marL="0" lvl="0" indent="0" algn="ctr" rtl="0">
              <a:lnSpc>
                <a:spcPct val="115000"/>
              </a:lnSpc>
              <a:spcBef>
                <a:spcPts val="1000"/>
              </a:spcBef>
              <a:spcAft>
                <a:spcPts val="0"/>
              </a:spcAft>
              <a:buClr>
                <a:schemeClr val="folHlink"/>
              </a:buClr>
              <a:buSzPts val="1100"/>
              <a:buFont typeface="Arial"/>
              <a:buNone/>
            </a:pPr>
            <a:endParaRPr sz="1100" b="1">
              <a:solidFill>
                <a:schemeClr val="dk1"/>
              </a:solidFill>
              <a:latin typeface="Proxima Nova"/>
              <a:ea typeface="Proxima Nova"/>
              <a:cs typeface="Proxima Nova"/>
              <a:sym typeface="Proxima Nova"/>
            </a:endParaRPr>
          </a:p>
          <a:p>
            <a:pPr marL="0" lvl="0" indent="0" rtl="0">
              <a:lnSpc>
                <a:spcPct val="115000"/>
              </a:lnSpc>
              <a:spcBef>
                <a:spcPts val="800"/>
              </a:spcBef>
              <a:spcAft>
                <a:spcPts val="0"/>
              </a:spcAft>
              <a:buNone/>
            </a:pPr>
            <a:r>
              <a:rPr lang="en" sz="1100" b="1">
                <a:latin typeface="Proxima Nova"/>
                <a:ea typeface="Proxima Nova"/>
                <a:cs typeface="Proxima Nova"/>
                <a:sym typeface="Proxima Nova"/>
              </a:rPr>
              <a:t/>
            </a:r>
            <a:br>
              <a:rPr lang="en" sz="1100" b="1">
                <a:latin typeface="Proxima Nova"/>
                <a:ea typeface="Proxima Nova"/>
                <a:cs typeface="Proxima Nova"/>
                <a:sym typeface="Proxima Nova"/>
              </a:rPr>
            </a:br>
            <a:r>
              <a:rPr lang="en" sz="1100" b="1">
                <a:latin typeface="Proxima Nova"/>
                <a:ea typeface="Proxima Nova"/>
                <a:cs typeface="Proxima Nova"/>
                <a:sym typeface="Proxima Nova"/>
              </a:rPr>
              <a:t/>
            </a:r>
            <a:br>
              <a:rPr lang="en" sz="1100" b="1">
                <a:latin typeface="Proxima Nova"/>
                <a:ea typeface="Proxima Nova"/>
                <a:cs typeface="Proxima Nova"/>
                <a:sym typeface="Proxima Nova"/>
              </a:rPr>
            </a:br>
            <a:endParaRPr sz="1100">
              <a:latin typeface="Proxima Nova"/>
              <a:ea typeface="Proxima Nova"/>
              <a:cs typeface="Proxima Nova"/>
              <a:sym typeface="Proxima Nova"/>
            </a:endParaRPr>
          </a:p>
          <a:p>
            <a:pPr marL="0" lvl="0" indent="0" rtl="0">
              <a:lnSpc>
                <a:spcPct val="115000"/>
              </a:lnSpc>
              <a:spcBef>
                <a:spcPts val="300"/>
              </a:spcBef>
              <a:spcAft>
                <a:spcPts val="300"/>
              </a:spcAft>
              <a:buNone/>
            </a:pPr>
            <a:endParaRPr sz="1100">
              <a:solidFill>
                <a:schemeClr val="dk1"/>
              </a:solidFill>
              <a:latin typeface="Proxima Nova"/>
              <a:ea typeface="Proxima Nova"/>
              <a:cs typeface="Proxima Nova"/>
              <a:sym typeface="Proxima Nova"/>
            </a:endParaRPr>
          </a:p>
        </p:txBody>
      </p:sp>
      <p:sp>
        <p:nvSpPr>
          <p:cNvPr id="1295" name="Shape 1295"/>
          <p:cNvSpPr txBox="1"/>
          <p:nvPr/>
        </p:nvSpPr>
        <p:spPr>
          <a:xfrm>
            <a:off x="789900" y="2092150"/>
            <a:ext cx="1761600" cy="2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latin typeface="Proxima Nova Semibold"/>
                <a:ea typeface="Proxima Nova Semibold"/>
                <a:cs typeface="Proxima Nova Semibold"/>
                <a:sym typeface="Proxima Nova Semibold"/>
              </a:rPr>
              <a:t>A &amp; B Testing</a:t>
            </a:r>
            <a:endParaRPr>
              <a:solidFill>
                <a:schemeClr val="accent4"/>
              </a:solidFill>
              <a:latin typeface="Proxima Nova Semibold"/>
              <a:ea typeface="Proxima Nova Semibold"/>
              <a:cs typeface="Proxima Nova Semibold"/>
              <a:sym typeface="Proxima Nova Semibold"/>
            </a:endParaRPr>
          </a:p>
        </p:txBody>
      </p:sp>
      <p:sp>
        <p:nvSpPr>
          <p:cNvPr id="1296" name="Shape 1296"/>
          <p:cNvSpPr txBox="1"/>
          <p:nvPr/>
        </p:nvSpPr>
        <p:spPr>
          <a:xfrm>
            <a:off x="4018428" y="2092148"/>
            <a:ext cx="1140000" cy="2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Proxima Nova Semibold"/>
                <a:ea typeface="Proxima Nova Semibold"/>
                <a:cs typeface="Proxima Nova Semibold"/>
                <a:sym typeface="Proxima Nova Semibold"/>
              </a:rPr>
              <a:t>Blue-Green</a:t>
            </a:r>
            <a:endParaRPr>
              <a:solidFill>
                <a:schemeClr val="lt2"/>
              </a:solidFill>
              <a:latin typeface="Proxima Nova Semibold"/>
              <a:ea typeface="Proxima Nova Semibold"/>
              <a:cs typeface="Proxima Nova Semibold"/>
              <a:sym typeface="Proxima Nova Semibold"/>
            </a:endParaRPr>
          </a:p>
        </p:txBody>
      </p:sp>
      <p:sp>
        <p:nvSpPr>
          <p:cNvPr id="1297" name="Shape 1297"/>
          <p:cNvSpPr txBox="1"/>
          <p:nvPr/>
        </p:nvSpPr>
        <p:spPr>
          <a:xfrm>
            <a:off x="6605526" y="2092161"/>
            <a:ext cx="1761600" cy="2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Proxima Nova Semibold"/>
                <a:ea typeface="Proxima Nova Semibold"/>
                <a:cs typeface="Proxima Nova Semibold"/>
                <a:sym typeface="Proxima Nova Semibold"/>
              </a:rPr>
              <a:t>Canary</a:t>
            </a:r>
            <a:endParaRPr>
              <a:solidFill>
                <a:schemeClr val="accent2"/>
              </a:solidFill>
              <a:latin typeface="Proxima Nova Semibold"/>
              <a:ea typeface="Proxima Nova Semibold"/>
              <a:cs typeface="Proxima Nova Semibold"/>
              <a:sym typeface="Proxima Nova Semibold"/>
            </a:endParaRPr>
          </a:p>
        </p:txBody>
      </p:sp>
      <p:sp>
        <p:nvSpPr>
          <p:cNvPr id="1298" name="Shape 1298"/>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Pivotal Application Service: Deployment Models</a:t>
            </a:r>
            <a:endParaRPr/>
          </a:p>
        </p:txBody>
      </p:sp>
      <p:sp>
        <p:nvSpPr>
          <p:cNvPr id="1299" name="Shape 1299"/>
          <p:cNvSpPr/>
          <p:nvPr/>
        </p:nvSpPr>
        <p:spPr>
          <a:xfrm>
            <a:off x="4242813" y="1379000"/>
            <a:ext cx="660300" cy="601200"/>
          </a:xfrm>
          <a:custGeom>
            <a:avLst/>
            <a:gdLst/>
            <a:ahLst/>
            <a:cxnLst/>
            <a:rect l="0" t="0" r="0" b="0"/>
            <a:pathLst>
              <a:path w="120000" h="120000" extrusionOk="0">
                <a:moveTo>
                  <a:pt x="60000" y="5455"/>
                </a:move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61505"/>
                  <a:pt x="1222" y="62727"/>
                  <a:pt x="2727" y="62727"/>
                </a:cubicBezTo>
                <a:cubicBezTo>
                  <a:pt x="4233" y="62727"/>
                  <a:pt x="5455" y="61505"/>
                  <a:pt x="5455" y="60000"/>
                </a:cubicBezTo>
                <a:cubicBezTo>
                  <a:pt x="5455" y="29877"/>
                  <a:pt x="29872" y="5455"/>
                  <a:pt x="60000" y="5455"/>
                </a:cubicBezTo>
                <a:moveTo>
                  <a:pt x="117272" y="57272"/>
                </a:moveTo>
                <a:cubicBezTo>
                  <a:pt x="115766" y="57272"/>
                  <a:pt x="114544" y="58494"/>
                  <a:pt x="114544" y="60000"/>
                </a:cubicBezTo>
                <a:cubicBezTo>
                  <a:pt x="114544" y="90127"/>
                  <a:pt x="90127" y="114544"/>
                  <a:pt x="60000" y="114544"/>
                </a:cubicBezTo>
                <a:cubicBezTo>
                  <a:pt x="42155" y="114544"/>
                  <a:pt x="26333" y="105972"/>
                  <a:pt x="16377" y="92727"/>
                </a:cubicBezTo>
                <a:lnTo>
                  <a:pt x="38183" y="92727"/>
                </a:lnTo>
                <a:cubicBezTo>
                  <a:pt x="39688" y="92727"/>
                  <a:pt x="40911" y="91505"/>
                  <a:pt x="40911" y="90000"/>
                </a:cubicBezTo>
                <a:cubicBezTo>
                  <a:pt x="40911" y="88494"/>
                  <a:pt x="39688" y="87272"/>
                  <a:pt x="38183" y="87272"/>
                </a:cubicBezTo>
                <a:lnTo>
                  <a:pt x="10911" y="87272"/>
                </a:lnTo>
                <a:cubicBezTo>
                  <a:pt x="9405" y="87272"/>
                  <a:pt x="8183" y="88494"/>
                  <a:pt x="8183" y="90000"/>
                </a:cubicBezTo>
                <a:lnTo>
                  <a:pt x="8183" y="117272"/>
                </a:lnTo>
                <a:cubicBezTo>
                  <a:pt x="8183" y="118777"/>
                  <a:pt x="9405" y="120000"/>
                  <a:pt x="10911" y="120000"/>
                </a:cubicBezTo>
                <a:cubicBezTo>
                  <a:pt x="12411" y="120000"/>
                  <a:pt x="13638" y="118777"/>
                  <a:pt x="13638" y="117272"/>
                </a:cubicBezTo>
                <a:lnTo>
                  <a:pt x="13638" y="97994"/>
                </a:lnTo>
                <a:cubicBezTo>
                  <a:pt x="24633" y="111411"/>
                  <a:pt x="41294" y="120000"/>
                  <a:pt x="60000" y="120000"/>
                </a:cubicBezTo>
                <a:cubicBezTo>
                  <a:pt x="93133" y="120000"/>
                  <a:pt x="120000" y="93138"/>
                  <a:pt x="120000" y="60000"/>
                </a:cubicBezTo>
                <a:cubicBezTo>
                  <a:pt x="120000" y="58494"/>
                  <a:pt x="118777" y="57272"/>
                  <a:pt x="117272" y="57272"/>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1300" name="Shape 1300"/>
          <p:cNvSpPr/>
          <p:nvPr/>
        </p:nvSpPr>
        <p:spPr>
          <a:xfrm>
            <a:off x="7205250" y="1379000"/>
            <a:ext cx="660300" cy="601200"/>
          </a:xfrm>
          <a:custGeom>
            <a:avLst/>
            <a:gdLst/>
            <a:ahLst/>
            <a:cxnLst/>
            <a:rect l="0" t="0" r="0" b="0"/>
            <a:pathLst>
              <a:path w="120000" h="120000" extrusionOk="0">
                <a:moveTo>
                  <a:pt x="117272" y="0"/>
                </a:moveTo>
                <a:lnTo>
                  <a:pt x="90000" y="0"/>
                </a:lnTo>
                <a:cubicBezTo>
                  <a:pt x="88494" y="0"/>
                  <a:pt x="87272" y="1222"/>
                  <a:pt x="87272" y="2727"/>
                </a:cubicBezTo>
                <a:cubicBezTo>
                  <a:pt x="87272" y="4233"/>
                  <a:pt x="88494" y="5455"/>
                  <a:pt x="90000" y="5455"/>
                </a:cubicBezTo>
                <a:lnTo>
                  <a:pt x="110688" y="5455"/>
                </a:lnTo>
                <a:lnTo>
                  <a:pt x="33527" y="82616"/>
                </a:lnTo>
                <a:cubicBezTo>
                  <a:pt x="33033" y="83111"/>
                  <a:pt x="32727" y="83794"/>
                  <a:pt x="32727" y="84544"/>
                </a:cubicBezTo>
                <a:cubicBezTo>
                  <a:pt x="32727" y="86050"/>
                  <a:pt x="33950" y="87272"/>
                  <a:pt x="35455" y="87272"/>
                </a:cubicBezTo>
                <a:cubicBezTo>
                  <a:pt x="36205" y="87272"/>
                  <a:pt x="36888" y="86966"/>
                  <a:pt x="37383" y="86472"/>
                </a:cubicBezTo>
                <a:lnTo>
                  <a:pt x="114544" y="9311"/>
                </a:lnTo>
                <a:lnTo>
                  <a:pt x="114544" y="30000"/>
                </a:lnTo>
                <a:cubicBezTo>
                  <a:pt x="114544" y="31505"/>
                  <a:pt x="115766" y="32722"/>
                  <a:pt x="117272" y="32722"/>
                </a:cubicBezTo>
                <a:cubicBezTo>
                  <a:pt x="118777" y="32722"/>
                  <a:pt x="120000" y="31505"/>
                  <a:pt x="120000" y="30000"/>
                </a:cubicBezTo>
                <a:lnTo>
                  <a:pt x="120000" y="2727"/>
                </a:lnTo>
                <a:cubicBezTo>
                  <a:pt x="120000" y="1222"/>
                  <a:pt x="118777" y="0"/>
                  <a:pt x="117272" y="0"/>
                </a:cubicBezTo>
                <a:moveTo>
                  <a:pt x="95455" y="38183"/>
                </a:moveTo>
                <a:cubicBezTo>
                  <a:pt x="93950" y="38183"/>
                  <a:pt x="92727" y="39400"/>
                  <a:pt x="92727" y="40911"/>
                </a:cubicBezTo>
                <a:lnTo>
                  <a:pt x="92727" y="114544"/>
                </a:lnTo>
                <a:lnTo>
                  <a:pt x="5455" y="114544"/>
                </a:lnTo>
                <a:lnTo>
                  <a:pt x="5455" y="27272"/>
                </a:lnTo>
                <a:lnTo>
                  <a:pt x="79088" y="27272"/>
                </a:lnTo>
                <a:cubicBezTo>
                  <a:pt x="80594" y="27272"/>
                  <a:pt x="81816" y="26050"/>
                  <a:pt x="81816" y="24544"/>
                </a:cubicBezTo>
                <a:cubicBezTo>
                  <a:pt x="81816" y="23038"/>
                  <a:pt x="80594" y="21816"/>
                  <a:pt x="79088" y="21816"/>
                </a:cubicBezTo>
                <a:lnTo>
                  <a:pt x="2727" y="21816"/>
                </a:lnTo>
                <a:cubicBezTo>
                  <a:pt x="1222" y="21816"/>
                  <a:pt x="0" y="23038"/>
                  <a:pt x="0" y="24544"/>
                </a:cubicBezTo>
                <a:lnTo>
                  <a:pt x="0" y="117272"/>
                </a:lnTo>
                <a:cubicBezTo>
                  <a:pt x="0" y="118777"/>
                  <a:pt x="1222" y="120000"/>
                  <a:pt x="2727" y="120000"/>
                </a:cubicBezTo>
                <a:lnTo>
                  <a:pt x="95455" y="120000"/>
                </a:lnTo>
                <a:cubicBezTo>
                  <a:pt x="96961" y="120000"/>
                  <a:pt x="98183" y="118777"/>
                  <a:pt x="98183" y="117272"/>
                </a:cubicBezTo>
                <a:lnTo>
                  <a:pt x="98183" y="40911"/>
                </a:lnTo>
                <a:cubicBezTo>
                  <a:pt x="98183" y="39400"/>
                  <a:pt x="96961" y="38183"/>
                  <a:pt x="95455" y="38183"/>
                </a:cubicBezTo>
              </a:path>
            </a:pathLst>
          </a:custGeom>
          <a:solidFill>
            <a:schemeClr val="accen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1301" name="Shape 1301"/>
          <p:cNvSpPr/>
          <p:nvPr/>
        </p:nvSpPr>
        <p:spPr>
          <a:xfrm>
            <a:off x="1340550" y="1379000"/>
            <a:ext cx="660300" cy="601200"/>
          </a:xfrm>
          <a:custGeom>
            <a:avLst/>
            <a:gdLst/>
            <a:ahLst/>
            <a:cxnLst/>
            <a:rect l="0" t="0" r="0" b="0"/>
            <a:pathLst>
              <a:path w="120000" h="120000" extrusionOk="0">
                <a:moveTo>
                  <a:pt x="68688" y="66391"/>
                </a:moveTo>
                <a:lnTo>
                  <a:pt x="72566" y="78022"/>
                </a:lnTo>
                <a:lnTo>
                  <a:pt x="63138" y="71111"/>
                </a:lnTo>
                <a:lnTo>
                  <a:pt x="59916" y="68748"/>
                </a:lnTo>
                <a:lnTo>
                  <a:pt x="56694" y="71111"/>
                </a:lnTo>
                <a:lnTo>
                  <a:pt x="47266" y="78022"/>
                </a:lnTo>
                <a:lnTo>
                  <a:pt x="51144" y="66391"/>
                </a:lnTo>
                <a:lnTo>
                  <a:pt x="52366" y="62727"/>
                </a:lnTo>
                <a:lnTo>
                  <a:pt x="49316" y="60358"/>
                </a:lnTo>
                <a:lnTo>
                  <a:pt x="41727" y="54453"/>
                </a:lnTo>
                <a:lnTo>
                  <a:pt x="54388" y="54453"/>
                </a:lnTo>
                <a:lnTo>
                  <a:pt x="55722" y="50928"/>
                </a:lnTo>
                <a:lnTo>
                  <a:pt x="59916" y="39820"/>
                </a:lnTo>
                <a:lnTo>
                  <a:pt x="64111" y="50928"/>
                </a:lnTo>
                <a:lnTo>
                  <a:pt x="65438" y="54453"/>
                </a:lnTo>
                <a:lnTo>
                  <a:pt x="78105" y="54453"/>
                </a:lnTo>
                <a:lnTo>
                  <a:pt x="70511" y="60358"/>
                </a:lnTo>
                <a:lnTo>
                  <a:pt x="67466" y="62727"/>
                </a:lnTo>
                <a:cubicBezTo>
                  <a:pt x="67466" y="62727"/>
                  <a:pt x="68688" y="66391"/>
                  <a:pt x="68688" y="66391"/>
                </a:cubicBezTo>
                <a:close/>
                <a:moveTo>
                  <a:pt x="69211" y="48999"/>
                </a:moveTo>
                <a:lnTo>
                  <a:pt x="59916" y="24374"/>
                </a:lnTo>
                <a:lnTo>
                  <a:pt x="50616" y="48999"/>
                </a:lnTo>
                <a:lnTo>
                  <a:pt x="25827" y="48999"/>
                </a:lnTo>
                <a:lnTo>
                  <a:pt x="45972" y="64667"/>
                </a:lnTo>
                <a:lnTo>
                  <a:pt x="36672" y="92556"/>
                </a:lnTo>
                <a:lnTo>
                  <a:pt x="59916" y="75514"/>
                </a:lnTo>
                <a:lnTo>
                  <a:pt x="83161" y="92556"/>
                </a:lnTo>
                <a:lnTo>
                  <a:pt x="73861" y="64667"/>
                </a:lnTo>
                <a:lnTo>
                  <a:pt x="94005" y="48999"/>
                </a:lnTo>
                <a:cubicBezTo>
                  <a:pt x="94005" y="48999"/>
                  <a:pt x="69211" y="48999"/>
                  <a:pt x="69211" y="48999"/>
                </a:cubicBezTo>
                <a:close/>
                <a:moveTo>
                  <a:pt x="60000" y="114490"/>
                </a:moveTo>
                <a:cubicBezTo>
                  <a:pt x="54422" y="113316"/>
                  <a:pt x="5455" y="96737"/>
                  <a:pt x="5455" y="68181"/>
                </a:cubicBezTo>
                <a:cubicBezTo>
                  <a:pt x="5455" y="41527"/>
                  <a:pt x="12900" y="16229"/>
                  <a:pt x="15433" y="6555"/>
                </a:cubicBezTo>
                <a:cubicBezTo>
                  <a:pt x="22344" y="9557"/>
                  <a:pt x="40177" y="16362"/>
                  <a:pt x="60000" y="16362"/>
                </a:cubicBezTo>
                <a:cubicBezTo>
                  <a:pt x="79822" y="16362"/>
                  <a:pt x="97661" y="9557"/>
                  <a:pt x="104572" y="6555"/>
                </a:cubicBezTo>
                <a:cubicBezTo>
                  <a:pt x="107100" y="16223"/>
                  <a:pt x="114544" y="41510"/>
                  <a:pt x="114544" y="68181"/>
                </a:cubicBezTo>
                <a:cubicBezTo>
                  <a:pt x="114544" y="96703"/>
                  <a:pt x="65572" y="113316"/>
                  <a:pt x="60000" y="114490"/>
                </a:cubicBezTo>
                <a:moveTo>
                  <a:pt x="108988" y="1979"/>
                </a:moveTo>
                <a:cubicBezTo>
                  <a:pt x="108761" y="1200"/>
                  <a:pt x="108205" y="561"/>
                  <a:pt x="107461" y="233"/>
                </a:cubicBezTo>
                <a:cubicBezTo>
                  <a:pt x="106722" y="-94"/>
                  <a:pt x="105872" y="-72"/>
                  <a:pt x="105144" y="289"/>
                </a:cubicBezTo>
                <a:cubicBezTo>
                  <a:pt x="104933" y="394"/>
                  <a:pt x="83627" y="10908"/>
                  <a:pt x="60000" y="10908"/>
                </a:cubicBezTo>
                <a:cubicBezTo>
                  <a:pt x="36422" y="10908"/>
                  <a:pt x="15066" y="394"/>
                  <a:pt x="14855" y="289"/>
                </a:cubicBezTo>
                <a:cubicBezTo>
                  <a:pt x="14127" y="-72"/>
                  <a:pt x="13283" y="-94"/>
                  <a:pt x="12538" y="233"/>
                </a:cubicBezTo>
                <a:cubicBezTo>
                  <a:pt x="11800" y="561"/>
                  <a:pt x="11238" y="1200"/>
                  <a:pt x="11016" y="1979"/>
                </a:cubicBezTo>
                <a:cubicBezTo>
                  <a:pt x="10905" y="2368"/>
                  <a:pt x="0" y="35450"/>
                  <a:pt x="0" y="68181"/>
                </a:cubicBezTo>
                <a:cubicBezTo>
                  <a:pt x="0" y="102769"/>
                  <a:pt x="57061" y="119488"/>
                  <a:pt x="59488" y="119955"/>
                </a:cubicBezTo>
                <a:cubicBezTo>
                  <a:pt x="59661" y="119983"/>
                  <a:pt x="59833" y="120000"/>
                  <a:pt x="60000" y="120000"/>
                </a:cubicBezTo>
                <a:cubicBezTo>
                  <a:pt x="60172" y="120000"/>
                  <a:pt x="60344" y="119983"/>
                  <a:pt x="60511" y="119955"/>
                </a:cubicBezTo>
                <a:cubicBezTo>
                  <a:pt x="62938" y="119488"/>
                  <a:pt x="120000" y="102769"/>
                  <a:pt x="120000" y="68181"/>
                </a:cubicBezTo>
                <a:cubicBezTo>
                  <a:pt x="120000" y="35450"/>
                  <a:pt x="109094" y="2368"/>
                  <a:pt x="108988" y="1979"/>
                </a:cubicBezTo>
              </a:path>
            </a:pathLst>
          </a:custGeom>
          <a:solidFill>
            <a:schemeClr val="accent4"/>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1302" name="Shape 1302"/>
          <p:cNvSpPr/>
          <p:nvPr/>
        </p:nvSpPr>
        <p:spPr>
          <a:xfrm>
            <a:off x="389700" y="2647675"/>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3" name="Shape 1303"/>
          <p:cNvSpPr/>
          <p:nvPr/>
        </p:nvSpPr>
        <p:spPr>
          <a:xfrm>
            <a:off x="3291963" y="2647675"/>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4" name="Shape 1304"/>
          <p:cNvSpPr/>
          <p:nvPr/>
        </p:nvSpPr>
        <p:spPr>
          <a:xfrm>
            <a:off x="6201388" y="2647675"/>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Shape 1309"/>
          <p:cNvSpPr txBox="1"/>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500" b="1">
                <a:solidFill>
                  <a:srgbClr val="00253E"/>
                </a:solidFill>
                <a:latin typeface="Proxima Nova"/>
                <a:ea typeface="Proxima Nova"/>
                <a:cs typeface="Proxima Nova"/>
                <a:sym typeface="Proxima Nova"/>
              </a:rPr>
              <a:t>Pivotal Application Service: Network Automation</a:t>
            </a:r>
            <a:endParaRPr sz="2500" b="1">
              <a:solidFill>
                <a:srgbClr val="00253E"/>
              </a:solidFill>
              <a:latin typeface="Proxima Nova"/>
              <a:ea typeface="Proxima Nova"/>
              <a:cs typeface="Proxima Nova"/>
              <a:sym typeface="Proxima Nova"/>
            </a:endParaRPr>
          </a:p>
        </p:txBody>
      </p:sp>
      <p:sp>
        <p:nvSpPr>
          <p:cNvPr id="1310" name="Shape 1310"/>
          <p:cNvSpPr/>
          <p:nvPr/>
        </p:nvSpPr>
        <p:spPr>
          <a:xfrm>
            <a:off x="1776475" y="2003075"/>
            <a:ext cx="5591100" cy="2671200"/>
          </a:xfrm>
          <a:prstGeom prst="roundRect">
            <a:avLst>
              <a:gd name="adj" fmla="val 4358"/>
            </a:avLst>
          </a:prstGeom>
          <a:noFill/>
          <a:ln w="19050" cap="rnd" cmpd="sng">
            <a:solidFill>
              <a:srgbClr val="8AD0C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sp>
        <p:nvSpPr>
          <p:cNvPr id="1311" name="Shape 1311"/>
          <p:cNvSpPr/>
          <p:nvPr/>
        </p:nvSpPr>
        <p:spPr>
          <a:xfrm>
            <a:off x="1912118" y="2157402"/>
            <a:ext cx="5319900" cy="398400"/>
          </a:xfrm>
          <a:prstGeom prst="roundRect">
            <a:avLst>
              <a:gd name="adj" fmla="val 16333"/>
            </a:avLst>
          </a:prstGeom>
          <a:solidFill>
            <a:srgbClr val="1AB9A5"/>
          </a:solidFill>
          <a:ln>
            <a:noFill/>
          </a:ln>
        </p:spPr>
        <p:txBody>
          <a:bodyPr spcFirstLastPara="1" wrap="square" lIns="0" tIns="0" rIns="0" bIns="91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Load Balancer</a:t>
            </a:r>
            <a:endParaRPr sz="680">
              <a:solidFill>
                <a:srgbClr val="FFFFFF"/>
              </a:solidFill>
              <a:latin typeface="Proxima Nova"/>
              <a:ea typeface="Proxima Nova"/>
              <a:cs typeface="Proxima Nova"/>
              <a:sym typeface="Proxima Nova"/>
            </a:endParaRPr>
          </a:p>
        </p:txBody>
      </p:sp>
      <p:sp>
        <p:nvSpPr>
          <p:cNvPr id="1312" name="Shape 1312"/>
          <p:cNvSpPr/>
          <p:nvPr/>
        </p:nvSpPr>
        <p:spPr>
          <a:xfrm>
            <a:off x="1910502" y="2668212"/>
            <a:ext cx="1740300" cy="398400"/>
          </a:xfrm>
          <a:prstGeom prst="roundRect">
            <a:avLst>
              <a:gd name="adj" fmla="val 13499"/>
            </a:avLst>
          </a:prstGeom>
          <a:solidFill>
            <a:srgbClr val="1AB9A5"/>
          </a:solidFill>
          <a:ln>
            <a:noFill/>
          </a:ln>
        </p:spPr>
        <p:txBody>
          <a:bodyPr spcFirstLastPara="1" wrap="square" lIns="0" tIns="0" rIns="0" bIns="91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Platform API</a:t>
            </a:r>
            <a:endParaRPr sz="680">
              <a:solidFill>
                <a:srgbClr val="FFFFFF"/>
              </a:solidFill>
              <a:latin typeface="Proxima Nova"/>
              <a:ea typeface="Proxima Nova"/>
              <a:cs typeface="Proxima Nova"/>
              <a:sym typeface="Proxima Nova"/>
            </a:endParaRPr>
          </a:p>
        </p:txBody>
      </p:sp>
      <p:sp>
        <p:nvSpPr>
          <p:cNvPr id="1313" name="Shape 1313"/>
          <p:cNvSpPr/>
          <p:nvPr/>
        </p:nvSpPr>
        <p:spPr>
          <a:xfrm>
            <a:off x="1776475" y="1431595"/>
            <a:ext cx="5591100" cy="398400"/>
          </a:xfrm>
          <a:prstGeom prst="roundRect">
            <a:avLst>
              <a:gd name="adj" fmla="val 17290"/>
            </a:avLst>
          </a:prstGeom>
          <a:solidFill>
            <a:srgbClr val="78909C"/>
          </a:solidFill>
          <a:ln>
            <a:noFill/>
          </a:ln>
        </p:spPr>
        <p:txBody>
          <a:bodyPr spcFirstLastPara="1" wrap="square" lIns="0" tIns="0" rIns="0" bIns="91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Apigee - API Management (optional)</a:t>
            </a:r>
            <a:endParaRPr sz="680">
              <a:solidFill>
                <a:srgbClr val="FFFFFF"/>
              </a:solidFill>
              <a:latin typeface="Proxima Nova"/>
              <a:ea typeface="Proxima Nova"/>
              <a:cs typeface="Proxima Nova"/>
              <a:sym typeface="Proxima Nova"/>
            </a:endParaRPr>
          </a:p>
        </p:txBody>
      </p:sp>
      <p:sp>
        <p:nvSpPr>
          <p:cNvPr id="1314" name="Shape 1314"/>
          <p:cNvSpPr/>
          <p:nvPr/>
        </p:nvSpPr>
        <p:spPr>
          <a:xfrm>
            <a:off x="1776475" y="975300"/>
            <a:ext cx="5591100" cy="398400"/>
          </a:xfrm>
          <a:prstGeom prst="roundRect">
            <a:avLst>
              <a:gd name="adj" fmla="val 16539"/>
            </a:avLst>
          </a:prstGeom>
          <a:solidFill>
            <a:srgbClr val="78909C"/>
          </a:solidFill>
          <a:ln>
            <a:noFill/>
          </a:ln>
        </p:spPr>
        <p:txBody>
          <a:bodyPr spcFirstLastPara="1" wrap="square" lIns="0" tIns="0" rIns="0" bIns="91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F5 Hardware Load Balancer</a:t>
            </a:r>
            <a:endParaRPr sz="680">
              <a:solidFill>
                <a:srgbClr val="FFFFFF"/>
              </a:solidFill>
              <a:latin typeface="Proxima Nova"/>
              <a:ea typeface="Proxima Nova"/>
              <a:cs typeface="Proxima Nova"/>
              <a:sym typeface="Proxima Nova"/>
            </a:endParaRPr>
          </a:p>
        </p:txBody>
      </p:sp>
      <p:sp>
        <p:nvSpPr>
          <p:cNvPr id="1315" name="Shape 1315"/>
          <p:cNvSpPr/>
          <p:nvPr/>
        </p:nvSpPr>
        <p:spPr>
          <a:xfrm>
            <a:off x="4621195" y="3183885"/>
            <a:ext cx="2609100" cy="1315500"/>
          </a:xfrm>
          <a:prstGeom prst="roundRect">
            <a:avLst>
              <a:gd name="adj" fmla="val 3951"/>
            </a:avLst>
          </a:prstGeom>
          <a:solidFill>
            <a:srgbClr val="1AB9A5"/>
          </a:solidFill>
          <a:ln>
            <a:noFill/>
          </a:ln>
        </p:spPr>
        <p:txBody>
          <a:bodyPr spcFirstLastPara="1" wrap="square" lIns="0" tIns="0" rIns="0" bIns="9125" anchor="t"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a:p>
            <a:pPr marL="0" lvl="0" indent="0" algn="ctr" rtl="0">
              <a:spcBef>
                <a:spcPts val="0"/>
              </a:spcBef>
              <a:spcAft>
                <a:spcPts val="0"/>
              </a:spcAft>
              <a:buClr>
                <a:srgbClr val="009FDF"/>
              </a:buClr>
              <a:buFont typeface="Proxima Nova"/>
              <a:buNone/>
            </a:pPr>
            <a:r>
              <a:rPr lang="en">
                <a:solidFill>
                  <a:srgbClr val="FFFFFF"/>
                </a:solidFill>
                <a:latin typeface="Proxima Nova"/>
                <a:ea typeface="Proxima Nova"/>
                <a:cs typeface="Proxima Nova"/>
                <a:sym typeface="Proxima Nova"/>
              </a:rPr>
              <a:t>Container Orchestration</a:t>
            </a:r>
            <a:endParaRPr>
              <a:solidFill>
                <a:srgbClr val="FFFFFF"/>
              </a:solidFill>
              <a:latin typeface="Proxima Nova"/>
              <a:ea typeface="Proxima Nova"/>
              <a:cs typeface="Proxima Nova"/>
              <a:sym typeface="Proxima Nova"/>
            </a:endParaRPr>
          </a:p>
          <a:p>
            <a:pPr marL="0" lvl="0" indent="0" algn="ctr" rtl="0">
              <a:spcBef>
                <a:spcPts val="0"/>
              </a:spcBef>
              <a:spcAft>
                <a:spcPts val="0"/>
              </a:spcAft>
              <a:buClr>
                <a:srgbClr val="009FDF"/>
              </a:buClr>
              <a:buFont typeface="Proxima Nova"/>
              <a:buNone/>
            </a:pPr>
            <a:r>
              <a:rPr lang="en" sz="1000">
                <a:solidFill>
                  <a:srgbClr val="FFFFFF"/>
                </a:solidFill>
                <a:latin typeface="Proxima Nova"/>
                <a:ea typeface="Proxima Nova"/>
                <a:cs typeface="Proxima Nova"/>
                <a:sym typeface="Proxima Nova"/>
              </a:rPr>
              <a:t>Four Layer of HA</a:t>
            </a:r>
            <a:endParaRPr sz="1000">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sz="1000">
                <a:solidFill>
                  <a:srgbClr val="FFFFFF"/>
                </a:solidFill>
                <a:latin typeface="Proxima Nova"/>
                <a:ea typeface="Proxima Nova"/>
                <a:cs typeface="Proxima Nova"/>
                <a:sym typeface="Proxima Nova"/>
              </a:rPr>
              <a:t>Health Monitoring</a:t>
            </a:r>
            <a:endParaRPr sz="1200">
              <a:solidFill>
                <a:srgbClr val="FFFFFF"/>
              </a:solidFill>
              <a:latin typeface="Proxima Nova"/>
              <a:ea typeface="Proxima Nova"/>
              <a:cs typeface="Proxima Nova"/>
              <a:sym typeface="Proxima Nova"/>
            </a:endParaRPr>
          </a:p>
        </p:txBody>
      </p:sp>
      <p:sp>
        <p:nvSpPr>
          <p:cNvPr id="1316" name="Shape 1316"/>
          <p:cNvSpPr/>
          <p:nvPr/>
        </p:nvSpPr>
        <p:spPr>
          <a:xfrm>
            <a:off x="3700190" y="2668212"/>
            <a:ext cx="1740300" cy="398400"/>
          </a:xfrm>
          <a:prstGeom prst="roundRect">
            <a:avLst>
              <a:gd name="adj" fmla="val 13499"/>
            </a:avLst>
          </a:prstGeom>
          <a:solidFill>
            <a:srgbClr val="1AB9A5"/>
          </a:solidFill>
          <a:ln>
            <a:noFill/>
          </a:ln>
        </p:spPr>
        <p:txBody>
          <a:bodyPr spcFirstLastPara="1" wrap="square" lIns="0" tIns="0" rIns="0" bIns="91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TCP Router</a:t>
            </a:r>
            <a:endParaRPr>
              <a:solidFill>
                <a:srgbClr val="FFFFFF"/>
              </a:solidFill>
              <a:latin typeface="Proxima Nova"/>
              <a:ea typeface="Proxima Nova"/>
              <a:cs typeface="Proxima Nova"/>
              <a:sym typeface="Proxima Nova"/>
            </a:endParaRPr>
          </a:p>
        </p:txBody>
      </p:sp>
      <p:sp>
        <p:nvSpPr>
          <p:cNvPr id="1317" name="Shape 1317"/>
          <p:cNvSpPr/>
          <p:nvPr/>
        </p:nvSpPr>
        <p:spPr>
          <a:xfrm>
            <a:off x="5489878" y="2668223"/>
            <a:ext cx="1740300" cy="398400"/>
          </a:xfrm>
          <a:prstGeom prst="roundRect">
            <a:avLst>
              <a:gd name="adj" fmla="val 13499"/>
            </a:avLst>
          </a:prstGeom>
          <a:solidFill>
            <a:srgbClr val="1AB9A5"/>
          </a:solidFill>
          <a:ln>
            <a:noFill/>
          </a:ln>
        </p:spPr>
        <p:txBody>
          <a:bodyPr spcFirstLastPara="1" wrap="square" lIns="0" tIns="0" rIns="0" bIns="91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HTTP Router</a:t>
            </a:r>
            <a:endParaRPr>
              <a:solidFill>
                <a:srgbClr val="FFFFFF"/>
              </a:solidFill>
              <a:latin typeface="Proxima Nova"/>
              <a:ea typeface="Proxima Nova"/>
              <a:cs typeface="Proxima Nova"/>
              <a:sym typeface="Proxima Nova"/>
            </a:endParaRPr>
          </a:p>
        </p:txBody>
      </p:sp>
      <p:sp>
        <p:nvSpPr>
          <p:cNvPr id="1318" name="Shape 1318"/>
          <p:cNvSpPr/>
          <p:nvPr/>
        </p:nvSpPr>
        <p:spPr>
          <a:xfrm>
            <a:off x="1910502" y="3183890"/>
            <a:ext cx="2609100" cy="398400"/>
          </a:xfrm>
          <a:prstGeom prst="roundRect">
            <a:avLst>
              <a:gd name="adj" fmla="val 13499"/>
            </a:avLst>
          </a:prstGeom>
          <a:solidFill>
            <a:srgbClr val="1AB9A5"/>
          </a:solidFill>
          <a:ln>
            <a:noFill/>
          </a:ln>
        </p:spPr>
        <p:txBody>
          <a:bodyPr spcFirstLastPara="1" wrap="square" lIns="0" tIns="0" rIns="0" bIns="91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Metrics</a:t>
            </a:r>
            <a:endParaRPr sz="680">
              <a:solidFill>
                <a:srgbClr val="FFFFFF"/>
              </a:solidFill>
              <a:latin typeface="Proxima Nova"/>
              <a:ea typeface="Proxima Nova"/>
              <a:cs typeface="Proxima Nova"/>
              <a:sym typeface="Proxima Nova"/>
            </a:endParaRPr>
          </a:p>
        </p:txBody>
      </p:sp>
      <p:sp>
        <p:nvSpPr>
          <p:cNvPr id="1319" name="Shape 1319"/>
          <p:cNvSpPr/>
          <p:nvPr/>
        </p:nvSpPr>
        <p:spPr>
          <a:xfrm>
            <a:off x="1910502" y="3642534"/>
            <a:ext cx="2609100" cy="398400"/>
          </a:xfrm>
          <a:prstGeom prst="roundRect">
            <a:avLst>
              <a:gd name="adj" fmla="val 13499"/>
            </a:avLst>
          </a:prstGeom>
          <a:solidFill>
            <a:srgbClr val="1AB9A5"/>
          </a:solidFill>
          <a:ln>
            <a:noFill/>
          </a:ln>
        </p:spPr>
        <p:txBody>
          <a:bodyPr spcFirstLastPara="1" wrap="square" lIns="0" tIns="0" rIns="0" bIns="91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Logs</a:t>
            </a:r>
            <a:endParaRPr sz="680">
              <a:solidFill>
                <a:srgbClr val="FFFFFF"/>
              </a:solidFill>
              <a:latin typeface="Proxima Nova"/>
              <a:ea typeface="Proxima Nova"/>
              <a:cs typeface="Proxima Nova"/>
              <a:sym typeface="Proxima Nova"/>
            </a:endParaRPr>
          </a:p>
        </p:txBody>
      </p:sp>
      <p:sp>
        <p:nvSpPr>
          <p:cNvPr id="1320" name="Shape 1320"/>
          <p:cNvSpPr/>
          <p:nvPr/>
        </p:nvSpPr>
        <p:spPr>
          <a:xfrm>
            <a:off x="1910502" y="4101177"/>
            <a:ext cx="2609100" cy="398400"/>
          </a:xfrm>
          <a:prstGeom prst="roundRect">
            <a:avLst>
              <a:gd name="adj" fmla="val 13499"/>
            </a:avLst>
          </a:prstGeom>
          <a:solidFill>
            <a:srgbClr val="1AB9A5"/>
          </a:solidFill>
          <a:ln>
            <a:noFill/>
          </a:ln>
        </p:spPr>
        <p:txBody>
          <a:bodyPr spcFirstLastPara="1" wrap="square" lIns="0" tIns="0" rIns="0" bIns="91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Events</a:t>
            </a:r>
            <a:endParaRPr sz="680">
              <a:solidFill>
                <a:srgbClr val="FFFFFF"/>
              </a:solidFill>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pic>
        <p:nvPicPr>
          <p:cNvPr id="1325" name="Shape 1325" descr="view@2x.jpg"/>
          <p:cNvPicPr preferRelativeResize="0"/>
          <p:nvPr/>
        </p:nvPicPr>
        <p:blipFill rotWithShape="1">
          <a:blip r:embed="rId3">
            <a:alphaModFix amt="80000"/>
          </a:blip>
          <a:srcRect t="7847" b="7856"/>
          <a:stretch/>
        </p:blipFill>
        <p:spPr>
          <a:xfrm>
            <a:off x="0" y="0"/>
            <a:ext cx="9144000" cy="5143500"/>
          </a:xfrm>
          <a:prstGeom prst="rect">
            <a:avLst/>
          </a:prstGeom>
          <a:noFill/>
          <a:ln>
            <a:noFill/>
          </a:ln>
        </p:spPr>
      </p:pic>
      <p:sp>
        <p:nvSpPr>
          <p:cNvPr id="1326" name="Shape 1326"/>
          <p:cNvSpPr/>
          <p:nvPr/>
        </p:nvSpPr>
        <p:spPr>
          <a:xfrm>
            <a:off x="0" y="0"/>
            <a:ext cx="9144000" cy="5143500"/>
          </a:xfrm>
          <a:prstGeom prst="rect">
            <a:avLst/>
          </a:prstGeom>
          <a:solidFill>
            <a:srgbClr val="001F3B">
              <a:alpha val="784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253E"/>
              </a:solidFill>
              <a:latin typeface="Arial"/>
              <a:ea typeface="Arial"/>
              <a:cs typeface="Arial"/>
              <a:sym typeface="Arial"/>
            </a:endParaRPr>
          </a:p>
        </p:txBody>
      </p:sp>
      <p:sp>
        <p:nvSpPr>
          <p:cNvPr id="1327" name="Shape 1327"/>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1328" name="Shape 1328"/>
          <p:cNvGrpSpPr/>
          <p:nvPr/>
        </p:nvGrpSpPr>
        <p:grpSpPr>
          <a:xfrm>
            <a:off x="287525" y="4854556"/>
            <a:ext cx="634914" cy="148716"/>
            <a:chOff x="1841475" y="2392725"/>
            <a:chExt cx="3928925" cy="920275"/>
          </a:xfrm>
        </p:grpSpPr>
        <p:sp>
          <p:nvSpPr>
            <p:cNvPr id="1329" name="Shape 1329"/>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0" name="Shape 1330"/>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1" name="Shape 1331"/>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2" name="Shape 1332"/>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3" name="Shape 1333"/>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4" name="Shape 1334"/>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5" name="Shape 1335"/>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6" name="Shape 1336"/>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37" name="Shape 1337"/>
          <p:cNvSpPr txBox="1"/>
          <p:nvPr/>
        </p:nvSpPr>
        <p:spPr>
          <a:xfrm>
            <a:off x="760950" y="1376850"/>
            <a:ext cx="7622100" cy="238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4000" b="1">
                <a:solidFill>
                  <a:srgbClr val="FFFFFF"/>
                </a:solidFill>
                <a:latin typeface="Proxima Nova"/>
                <a:ea typeface="Proxima Nova"/>
                <a:cs typeface="Proxima Nova"/>
                <a:sym typeface="Proxima Nova"/>
              </a:rPr>
              <a:t>In Summary</a:t>
            </a:r>
            <a:endParaRPr sz="4000" b="1">
              <a:solidFill>
                <a:srgbClr val="FFFFFF"/>
              </a:solidFill>
              <a:latin typeface="Proxima Nova"/>
              <a:ea typeface="Proxima Nova"/>
              <a:cs typeface="Proxima Nova"/>
              <a:sym typeface="Proxima Nova"/>
            </a:endParaRPr>
          </a:p>
        </p:txBody>
      </p:sp>
      <p:grpSp>
        <p:nvGrpSpPr>
          <p:cNvPr id="1338" name="Shape 1338"/>
          <p:cNvGrpSpPr/>
          <p:nvPr/>
        </p:nvGrpSpPr>
        <p:grpSpPr>
          <a:xfrm>
            <a:off x="3669300" y="1711460"/>
            <a:ext cx="1805400" cy="536386"/>
            <a:chOff x="3233750" y="1711500"/>
            <a:chExt cx="1805400" cy="589500"/>
          </a:xfrm>
        </p:grpSpPr>
        <p:cxnSp>
          <p:nvCxnSpPr>
            <p:cNvPr id="1339" name="Shape 1339"/>
            <p:cNvCxnSpPr/>
            <p:nvPr/>
          </p:nvCxnSpPr>
          <p:spPr>
            <a:xfrm>
              <a:off x="3252044" y="1711500"/>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1340" name="Shape 1340"/>
            <p:cNvCxnSpPr/>
            <p:nvPr/>
          </p:nvCxnSpPr>
          <p:spPr>
            <a:xfrm>
              <a:off x="3233750" y="1711500"/>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1341" name="Shape 1341"/>
            <p:cNvCxnSpPr/>
            <p:nvPr/>
          </p:nvCxnSpPr>
          <p:spPr>
            <a:xfrm>
              <a:off x="5020696" y="1711500"/>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1342" name="Shape 1342"/>
          <p:cNvGrpSpPr/>
          <p:nvPr/>
        </p:nvGrpSpPr>
        <p:grpSpPr>
          <a:xfrm>
            <a:off x="3669300" y="3019105"/>
            <a:ext cx="1805400" cy="536386"/>
            <a:chOff x="3233750" y="2966075"/>
            <a:chExt cx="1805400" cy="589500"/>
          </a:xfrm>
        </p:grpSpPr>
        <p:cxnSp>
          <p:nvCxnSpPr>
            <p:cNvPr id="1343" name="Shape 1343"/>
            <p:cNvCxnSpPr/>
            <p:nvPr/>
          </p:nvCxnSpPr>
          <p:spPr>
            <a:xfrm>
              <a:off x="3252044" y="2966075"/>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1344" name="Shape 1344"/>
            <p:cNvCxnSpPr/>
            <p:nvPr/>
          </p:nvCxnSpPr>
          <p:spPr>
            <a:xfrm>
              <a:off x="3233750" y="3555575"/>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1345" name="Shape 1345"/>
            <p:cNvCxnSpPr/>
            <p:nvPr/>
          </p:nvCxnSpPr>
          <p:spPr>
            <a:xfrm>
              <a:off x="5020696" y="2966075"/>
              <a:ext cx="0" cy="589500"/>
            </a:xfrm>
            <a:prstGeom prst="straightConnector1">
              <a:avLst/>
            </a:prstGeom>
            <a:noFill/>
            <a:ln w="38100" cap="flat" cmpd="sng">
              <a:solidFill>
                <a:srgbClr val="1AB9A5"/>
              </a:solidFill>
              <a:prstDash val="solid"/>
              <a:round/>
              <a:headEnd type="none" w="med" len="med"/>
              <a:tailEnd type="none" w="med" len="med"/>
            </a:ln>
          </p:spPr>
        </p:cxn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Shape 1350"/>
          <p:cNvSpPr/>
          <p:nvPr/>
        </p:nvSpPr>
        <p:spPr>
          <a:xfrm>
            <a:off x="6006831" y="1466150"/>
            <a:ext cx="2869800" cy="776700"/>
          </a:xfrm>
          <a:prstGeom prst="roundRect">
            <a:avLst>
              <a:gd name="adj" fmla="val 13563"/>
            </a:avLst>
          </a:prstGeom>
          <a:solidFill>
            <a:srgbClr val="1AB9A5">
              <a:alpha val="18850"/>
            </a:srgbClr>
          </a:solidFill>
          <a:ln w="952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i="0" u="none" strike="noStrike" cap="none">
              <a:solidFill>
                <a:srgbClr val="FFFFFF"/>
              </a:solidFill>
              <a:latin typeface="Proxima Nova"/>
              <a:ea typeface="Proxima Nova"/>
              <a:cs typeface="Proxima Nova"/>
              <a:sym typeface="Proxima Nova"/>
            </a:endParaRPr>
          </a:p>
        </p:txBody>
      </p:sp>
      <p:sp>
        <p:nvSpPr>
          <p:cNvPr id="1351" name="Shape 1351"/>
          <p:cNvSpPr/>
          <p:nvPr/>
        </p:nvSpPr>
        <p:spPr>
          <a:xfrm>
            <a:off x="5890680" y="2303450"/>
            <a:ext cx="2985900" cy="776700"/>
          </a:xfrm>
          <a:prstGeom prst="roundRect">
            <a:avLst>
              <a:gd name="adj" fmla="val 13563"/>
            </a:avLst>
          </a:prstGeom>
          <a:solidFill>
            <a:srgbClr val="0066AB">
              <a:alpha val="18850"/>
            </a:srgbClr>
          </a:solidFill>
          <a:ln w="952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i="0" u="none" strike="noStrike" cap="none">
              <a:solidFill>
                <a:srgbClr val="FFFFFF"/>
              </a:solidFill>
              <a:latin typeface="Proxima Nova"/>
              <a:ea typeface="Proxima Nova"/>
              <a:cs typeface="Proxima Nova"/>
              <a:sym typeface="Proxima Nova"/>
            </a:endParaRPr>
          </a:p>
        </p:txBody>
      </p:sp>
      <p:sp>
        <p:nvSpPr>
          <p:cNvPr id="1352" name="Shape 1352"/>
          <p:cNvSpPr/>
          <p:nvPr/>
        </p:nvSpPr>
        <p:spPr>
          <a:xfrm>
            <a:off x="4992181" y="3140750"/>
            <a:ext cx="3884400" cy="776700"/>
          </a:xfrm>
          <a:prstGeom prst="roundRect">
            <a:avLst>
              <a:gd name="adj" fmla="val 13563"/>
            </a:avLst>
          </a:prstGeom>
          <a:solidFill>
            <a:srgbClr val="2E3092">
              <a:alpha val="18850"/>
            </a:srgbClr>
          </a:solidFill>
          <a:ln w="952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i="0" u="none" strike="noStrike" cap="none">
              <a:solidFill>
                <a:srgbClr val="FFFFFF"/>
              </a:solidFill>
              <a:latin typeface="Proxima Nova"/>
              <a:ea typeface="Proxima Nova"/>
              <a:cs typeface="Proxima Nova"/>
              <a:sym typeface="Proxima Nova"/>
            </a:endParaRPr>
          </a:p>
        </p:txBody>
      </p:sp>
      <p:sp>
        <p:nvSpPr>
          <p:cNvPr id="1353" name="Shape 1353"/>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rtl="0">
              <a:spcBef>
                <a:spcPts val="0"/>
              </a:spcBef>
              <a:spcAft>
                <a:spcPts val="0"/>
              </a:spcAft>
              <a:buClr>
                <a:schemeClr val="folHlink"/>
              </a:buClr>
              <a:buSzPts val="1100"/>
              <a:buFont typeface="Arial"/>
              <a:buNone/>
            </a:pPr>
            <a:r>
              <a:rPr lang="en"/>
              <a:t>Everything </a:t>
            </a:r>
            <a:br>
              <a:rPr lang="en"/>
            </a:br>
            <a:r>
              <a:rPr lang="en"/>
              <a:t>you need to transform</a:t>
            </a:r>
            <a:endParaRPr/>
          </a:p>
        </p:txBody>
      </p:sp>
      <p:sp>
        <p:nvSpPr>
          <p:cNvPr id="1354" name="Shape 1354"/>
          <p:cNvSpPr/>
          <p:nvPr/>
        </p:nvSpPr>
        <p:spPr>
          <a:xfrm>
            <a:off x="4983381" y="1466150"/>
            <a:ext cx="2180400" cy="776700"/>
          </a:xfrm>
          <a:prstGeom prst="roundRect">
            <a:avLst>
              <a:gd name="adj" fmla="val 13563"/>
            </a:avLst>
          </a:prstGeom>
          <a:solidFill>
            <a:schemeClr val="lt2"/>
          </a:solidFill>
          <a:ln w="952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 sz="1600">
                <a:solidFill>
                  <a:srgbClr val="FFFFFF"/>
                </a:solidFill>
                <a:latin typeface="Proxima Nova"/>
                <a:ea typeface="Proxima Nova"/>
                <a:cs typeface="Proxima Nova"/>
                <a:sym typeface="Proxima Nova"/>
              </a:rPr>
              <a:t>Process &amp;</a:t>
            </a:r>
            <a:br>
              <a:rPr lang="en" sz="1600">
                <a:solidFill>
                  <a:srgbClr val="FFFFFF"/>
                </a:solidFill>
                <a:latin typeface="Proxima Nova"/>
                <a:ea typeface="Proxima Nova"/>
                <a:cs typeface="Proxima Nova"/>
                <a:sym typeface="Proxima Nova"/>
              </a:rPr>
            </a:br>
            <a:r>
              <a:rPr lang="en" sz="1600">
                <a:solidFill>
                  <a:srgbClr val="FFFFFF"/>
                </a:solidFill>
                <a:latin typeface="Proxima Nova"/>
                <a:ea typeface="Proxima Nova"/>
                <a:cs typeface="Proxima Nova"/>
                <a:sym typeface="Proxima Nova"/>
              </a:rPr>
              <a:t>Culture</a:t>
            </a:r>
            <a:endParaRPr sz="1600" i="0" u="none" strike="noStrike" cap="none">
              <a:solidFill>
                <a:srgbClr val="FFFFFF"/>
              </a:solidFill>
              <a:latin typeface="Proxima Nova"/>
              <a:ea typeface="Proxima Nova"/>
              <a:cs typeface="Proxima Nova"/>
              <a:sym typeface="Proxima Nova"/>
            </a:endParaRPr>
          </a:p>
        </p:txBody>
      </p:sp>
      <p:sp>
        <p:nvSpPr>
          <p:cNvPr id="1355" name="Shape 1355"/>
          <p:cNvSpPr/>
          <p:nvPr/>
        </p:nvSpPr>
        <p:spPr>
          <a:xfrm>
            <a:off x="6198081" y="1661000"/>
            <a:ext cx="813300" cy="3870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 sz="900">
                <a:solidFill>
                  <a:srgbClr val="FFFFFF"/>
                </a:solidFill>
                <a:latin typeface="Proxima Nova"/>
                <a:ea typeface="Proxima Nova"/>
                <a:cs typeface="Proxima Nova"/>
                <a:sym typeface="Proxima Nova"/>
              </a:rPr>
              <a:t>Build for change</a:t>
            </a:r>
            <a:endParaRPr sz="900" i="0" u="none" strike="noStrike" cap="none">
              <a:solidFill>
                <a:srgbClr val="FFFFFF"/>
              </a:solidFill>
              <a:latin typeface="Proxima Nova"/>
              <a:ea typeface="Proxima Nova"/>
              <a:cs typeface="Proxima Nova"/>
              <a:sym typeface="Proxima Nova"/>
            </a:endParaRPr>
          </a:p>
        </p:txBody>
      </p:sp>
      <p:sp>
        <p:nvSpPr>
          <p:cNvPr id="1356" name="Shape 1356"/>
          <p:cNvSpPr/>
          <p:nvPr/>
        </p:nvSpPr>
        <p:spPr>
          <a:xfrm>
            <a:off x="4580680" y="2303450"/>
            <a:ext cx="2985900" cy="776700"/>
          </a:xfrm>
          <a:prstGeom prst="roundRect">
            <a:avLst>
              <a:gd name="adj" fmla="val 13563"/>
            </a:avLst>
          </a:prstGeom>
          <a:solidFill>
            <a:schemeClr val="accent3"/>
          </a:solidFill>
          <a:ln w="952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 sz="1600">
                <a:solidFill>
                  <a:srgbClr val="FFFFFF"/>
                </a:solidFill>
                <a:latin typeface="Proxima Nova"/>
                <a:ea typeface="Proxima Nova"/>
                <a:cs typeface="Proxima Nova"/>
                <a:sym typeface="Proxima Nova"/>
              </a:rPr>
              <a:t>Tools</a:t>
            </a:r>
            <a:endParaRPr sz="1600" i="0" u="none" strike="noStrike" cap="none">
              <a:solidFill>
                <a:srgbClr val="FFFFFF"/>
              </a:solidFill>
              <a:latin typeface="Proxima Nova"/>
              <a:ea typeface="Proxima Nova"/>
              <a:cs typeface="Proxima Nova"/>
              <a:sym typeface="Proxima Nova"/>
            </a:endParaRPr>
          </a:p>
        </p:txBody>
      </p:sp>
      <p:sp>
        <p:nvSpPr>
          <p:cNvPr id="1357" name="Shape 1357"/>
          <p:cNvSpPr/>
          <p:nvPr/>
        </p:nvSpPr>
        <p:spPr>
          <a:xfrm>
            <a:off x="6090706" y="2498300"/>
            <a:ext cx="1028100" cy="3870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 sz="900">
                <a:solidFill>
                  <a:srgbClr val="FFFFFF"/>
                </a:solidFill>
                <a:latin typeface="Proxima Nova"/>
                <a:ea typeface="Proxima Nova"/>
                <a:cs typeface="Proxima Nova"/>
                <a:sym typeface="Proxima Nova"/>
              </a:rPr>
              <a:t>Continuously Improve</a:t>
            </a:r>
            <a:endParaRPr sz="900" i="0" u="none" strike="noStrike" cap="none">
              <a:solidFill>
                <a:srgbClr val="FFFFFF"/>
              </a:solidFill>
              <a:latin typeface="Proxima Nova"/>
              <a:ea typeface="Proxima Nova"/>
              <a:cs typeface="Proxima Nova"/>
              <a:sym typeface="Proxima Nova"/>
            </a:endParaRPr>
          </a:p>
        </p:txBody>
      </p:sp>
      <p:sp>
        <p:nvSpPr>
          <p:cNvPr id="1358" name="Shape 1358"/>
          <p:cNvSpPr/>
          <p:nvPr/>
        </p:nvSpPr>
        <p:spPr>
          <a:xfrm>
            <a:off x="4131381" y="3140750"/>
            <a:ext cx="3884400" cy="776700"/>
          </a:xfrm>
          <a:prstGeom prst="roundRect">
            <a:avLst>
              <a:gd name="adj" fmla="val 13563"/>
            </a:avLst>
          </a:prstGeom>
          <a:solidFill>
            <a:schemeClr val="accent4"/>
          </a:solidFill>
          <a:ln w="952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 sz="1600">
                <a:solidFill>
                  <a:srgbClr val="FFFFFF"/>
                </a:solidFill>
                <a:latin typeface="Proxima Nova"/>
                <a:ea typeface="Proxima Nova"/>
                <a:cs typeface="Proxima Nova"/>
                <a:sym typeface="Proxima Nova"/>
              </a:rPr>
              <a:t>Platform</a:t>
            </a:r>
            <a:endParaRPr sz="1600" i="0" u="none" strike="noStrike" cap="none">
              <a:solidFill>
                <a:srgbClr val="FFFFFF"/>
              </a:solidFill>
              <a:latin typeface="Proxima Nova"/>
              <a:ea typeface="Proxima Nova"/>
              <a:cs typeface="Proxima Nova"/>
              <a:sym typeface="Proxima Nova"/>
            </a:endParaRPr>
          </a:p>
        </p:txBody>
      </p:sp>
      <p:sp>
        <p:nvSpPr>
          <p:cNvPr id="1359" name="Shape 1359"/>
          <p:cNvSpPr/>
          <p:nvPr/>
        </p:nvSpPr>
        <p:spPr>
          <a:xfrm>
            <a:off x="5906731" y="3335600"/>
            <a:ext cx="1396200" cy="3870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 sz="900">
                <a:solidFill>
                  <a:srgbClr val="FFFFFF"/>
                </a:solidFill>
                <a:latin typeface="Proxima Nova"/>
                <a:ea typeface="Proxima Nova"/>
                <a:cs typeface="Proxima Nova"/>
                <a:sym typeface="Proxima Nova"/>
              </a:rPr>
              <a:t>Any App, Every Cloud, One Platform</a:t>
            </a:r>
            <a:endParaRPr sz="900" i="0" u="none" strike="noStrike" cap="none">
              <a:solidFill>
                <a:srgbClr val="FFFFFF"/>
              </a:solidFill>
              <a:latin typeface="Proxima Nova"/>
              <a:ea typeface="Proxima Nova"/>
              <a:cs typeface="Proxima Nova"/>
              <a:sym typeface="Proxima Nova"/>
            </a:endParaRPr>
          </a:p>
        </p:txBody>
      </p:sp>
      <p:sp>
        <p:nvSpPr>
          <p:cNvPr id="1360" name="Shape 1360"/>
          <p:cNvSpPr/>
          <p:nvPr/>
        </p:nvSpPr>
        <p:spPr>
          <a:xfrm>
            <a:off x="8112428" y="2472808"/>
            <a:ext cx="295958" cy="286134"/>
          </a:xfrm>
          <a:custGeom>
            <a:avLst/>
            <a:gdLst/>
            <a:ahLst/>
            <a:cxnLst/>
            <a:rect l="0" t="0" r="0" b="0"/>
            <a:pathLst>
              <a:path w="23258" h="22486" extrusionOk="0">
                <a:moveTo>
                  <a:pt x="20375" y="2482"/>
                </a:moveTo>
                <a:cubicBezTo>
                  <a:pt x="21683" y="6361"/>
                  <a:pt x="23258" y="12439"/>
                  <a:pt x="20434" y="16184"/>
                </a:cubicBezTo>
                <a:cubicBezTo>
                  <a:pt x="18700" y="18506"/>
                  <a:pt x="15724" y="18880"/>
                  <a:pt x="12808" y="18880"/>
                </a:cubicBezTo>
                <a:cubicBezTo>
                  <a:pt x="11427" y="18880"/>
                  <a:pt x="10058" y="18796"/>
                  <a:pt x="8842" y="18796"/>
                </a:cubicBezTo>
                <a:cubicBezTo>
                  <a:pt x="8534" y="18796"/>
                  <a:pt x="8237" y="18801"/>
                  <a:pt x="7951" y="18815"/>
                </a:cubicBezTo>
                <a:cubicBezTo>
                  <a:pt x="7951" y="18815"/>
                  <a:pt x="7282" y="18859"/>
                  <a:pt x="6599" y="18963"/>
                </a:cubicBezTo>
                <a:cubicBezTo>
                  <a:pt x="6599" y="18963"/>
                  <a:pt x="6866" y="18859"/>
                  <a:pt x="7178" y="18740"/>
                </a:cubicBezTo>
                <a:cubicBezTo>
                  <a:pt x="9853" y="17819"/>
                  <a:pt x="11116" y="17641"/>
                  <a:pt x="12736" y="16808"/>
                </a:cubicBezTo>
                <a:cubicBezTo>
                  <a:pt x="15783" y="15248"/>
                  <a:pt x="18800" y="11845"/>
                  <a:pt x="19424" y="8323"/>
                </a:cubicBezTo>
                <a:lnTo>
                  <a:pt x="19424" y="8323"/>
                </a:lnTo>
                <a:cubicBezTo>
                  <a:pt x="18265" y="11711"/>
                  <a:pt x="14742" y="14639"/>
                  <a:pt x="11532" y="15813"/>
                </a:cubicBezTo>
                <a:cubicBezTo>
                  <a:pt x="9333" y="16630"/>
                  <a:pt x="5365" y="17418"/>
                  <a:pt x="5365" y="17418"/>
                </a:cubicBezTo>
                <a:lnTo>
                  <a:pt x="5202" y="17328"/>
                </a:lnTo>
                <a:cubicBezTo>
                  <a:pt x="2497" y="16021"/>
                  <a:pt x="2423" y="10165"/>
                  <a:pt x="7327" y="8278"/>
                </a:cubicBezTo>
                <a:cubicBezTo>
                  <a:pt x="9482" y="7461"/>
                  <a:pt x="11532" y="7907"/>
                  <a:pt x="13866" y="7357"/>
                </a:cubicBezTo>
                <a:cubicBezTo>
                  <a:pt x="16347" y="6762"/>
                  <a:pt x="19216" y="4905"/>
                  <a:pt x="20375" y="2482"/>
                </a:cubicBezTo>
                <a:close/>
                <a:moveTo>
                  <a:pt x="4451" y="17988"/>
                </a:moveTo>
                <a:cubicBezTo>
                  <a:pt x="4662" y="17988"/>
                  <a:pt x="4874" y="18058"/>
                  <a:pt x="5053" y="18205"/>
                </a:cubicBezTo>
                <a:cubicBezTo>
                  <a:pt x="5469" y="18532"/>
                  <a:pt x="5529" y="19141"/>
                  <a:pt x="5202" y="19558"/>
                </a:cubicBezTo>
                <a:cubicBezTo>
                  <a:pt x="5007" y="19786"/>
                  <a:pt x="4726" y="19909"/>
                  <a:pt x="4445" y="19909"/>
                </a:cubicBezTo>
                <a:cubicBezTo>
                  <a:pt x="4233" y="19909"/>
                  <a:pt x="4022" y="19839"/>
                  <a:pt x="3849" y="19691"/>
                </a:cubicBezTo>
                <a:cubicBezTo>
                  <a:pt x="3433" y="19364"/>
                  <a:pt x="3374" y="18755"/>
                  <a:pt x="3701" y="18339"/>
                </a:cubicBezTo>
                <a:cubicBezTo>
                  <a:pt x="3895" y="18111"/>
                  <a:pt x="4172" y="17988"/>
                  <a:pt x="4451" y="17988"/>
                </a:cubicBezTo>
                <a:close/>
                <a:moveTo>
                  <a:pt x="11250" y="0"/>
                </a:moveTo>
                <a:cubicBezTo>
                  <a:pt x="5038" y="0"/>
                  <a:pt x="0" y="5038"/>
                  <a:pt x="0" y="11235"/>
                </a:cubicBezTo>
                <a:cubicBezTo>
                  <a:pt x="0" y="14490"/>
                  <a:pt x="1382" y="17418"/>
                  <a:pt x="3597" y="19468"/>
                </a:cubicBezTo>
                <a:lnTo>
                  <a:pt x="4013" y="19840"/>
                </a:lnTo>
                <a:cubicBezTo>
                  <a:pt x="5974" y="21490"/>
                  <a:pt x="8486" y="22485"/>
                  <a:pt x="11250" y="22485"/>
                </a:cubicBezTo>
                <a:cubicBezTo>
                  <a:pt x="17165" y="22485"/>
                  <a:pt x="22039" y="17878"/>
                  <a:pt x="22455" y="12053"/>
                </a:cubicBezTo>
                <a:cubicBezTo>
                  <a:pt x="22767" y="9199"/>
                  <a:pt x="21920" y="5573"/>
                  <a:pt x="20494" y="1278"/>
                </a:cubicBezTo>
                <a:cubicBezTo>
                  <a:pt x="20152" y="2066"/>
                  <a:pt x="19751" y="2765"/>
                  <a:pt x="19290" y="3404"/>
                </a:cubicBezTo>
                <a:cubicBezTo>
                  <a:pt x="17254" y="1293"/>
                  <a:pt x="14401" y="0"/>
                  <a:pt x="11250" y="0"/>
                </a:cubicBezTo>
                <a:close/>
              </a:path>
            </a:pathLst>
          </a:custGeom>
          <a:solidFill>
            <a:srgbClr val="69BB3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361" name="Shape 1361"/>
          <p:cNvGrpSpPr/>
          <p:nvPr/>
        </p:nvGrpSpPr>
        <p:grpSpPr>
          <a:xfrm>
            <a:off x="8393160" y="3300660"/>
            <a:ext cx="377793" cy="251862"/>
            <a:chOff x="6221089" y="494913"/>
            <a:chExt cx="951618" cy="634412"/>
          </a:xfrm>
        </p:grpSpPr>
        <p:sp>
          <p:nvSpPr>
            <p:cNvPr id="1362" name="Shape 1362"/>
            <p:cNvSpPr/>
            <p:nvPr/>
          </p:nvSpPr>
          <p:spPr>
            <a:xfrm>
              <a:off x="6221089" y="778790"/>
              <a:ext cx="505838" cy="350536"/>
            </a:xfrm>
            <a:custGeom>
              <a:avLst/>
              <a:gdLst/>
              <a:ahLst/>
              <a:cxnLst/>
              <a:rect l="0" t="0" r="0" b="0"/>
              <a:pathLst>
                <a:path w="15784" h="10938" extrusionOk="0">
                  <a:moveTo>
                    <a:pt x="7892" y="0"/>
                  </a:moveTo>
                  <a:cubicBezTo>
                    <a:pt x="3538" y="0"/>
                    <a:pt x="1" y="3552"/>
                    <a:pt x="1" y="7906"/>
                  </a:cubicBezTo>
                  <a:cubicBezTo>
                    <a:pt x="1" y="8619"/>
                    <a:pt x="90" y="9318"/>
                    <a:pt x="283" y="9987"/>
                  </a:cubicBezTo>
                  <a:cubicBezTo>
                    <a:pt x="343" y="10239"/>
                    <a:pt x="432" y="10492"/>
                    <a:pt x="521" y="10745"/>
                  </a:cubicBezTo>
                  <a:cubicBezTo>
                    <a:pt x="566" y="10863"/>
                    <a:pt x="685" y="10938"/>
                    <a:pt x="818" y="10938"/>
                  </a:cubicBezTo>
                  <a:lnTo>
                    <a:pt x="2973" y="10938"/>
                  </a:lnTo>
                  <a:cubicBezTo>
                    <a:pt x="3226" y="10938"/>
                    <a:pt x="3374" y="10685"/>
                    <a:pt x="3256" y="10462"/>
                  </a:cubicBezTo>
                  <a:cubicBezTo>
                    <a:pt x="3181" y="10314"/>
                    <a:pt x="3107" y="10150"/>
                    <a:pt x="3033" y="9987"/>
                  </a:cubicBezTo>
                  <a:cubicBezTo>
                    <a:pt x="2750" y="9348"/>
                    <a:pt x="2602" y="8649"/>
                    <a:pt x="2602" y="7906"/>
                  </a:cubicBezTo>
                  <a:cubicBezTo>
                    <a:pt x="2602" y="4978"/>
                    <a:pt x="4965" y="2601"/>
                    <a:pt x="7892" y="2601"/>
                  </a:cubicBezTo>
                  <a:cubicBezTo>
                    <a:pt x="10805" y="2601"/>
                    <a:pt x="13183" y="4978"/>
                    <a:pt x="13183" y="7906"/>
                  </a:cubicBezTo>
                  <a:cubicBezTo>
                    <a:pt x="13183" y="8649"/>
                    <a:pt x="13034" y="9348"/>
                    <a:pt x="12752" y="9987"/>
                  </a:cubicBezTo>
                  <a:cubicBezTo>
                    <a:pt x="12677" y="10165"/>
                    <a:pt x="12603" y="10328"/>
                    <a:pt x="12499" y="10492"/>
                  </a:cubicBezTo>
                  <a:cubicBezTo>
                    <a:pt x="12395" y="10700"/>
                    <a:pt x="12544" y="10938"/>
                    <a:pt x="12767" y="10938"/>
                  </a:cubicBezTo>
                  <a:lnTo>
                    <a:pt x="14966" y="10938"/>
                  </a:lnTo>
                  <a:cubicBezTo>
                    <a:pt x="15100" y="10938"/>
                    <a:pt x="15204" y="10863"/>
                    <a:pt x="15263" y="10745"/>
                  </a:cubicBezTo>
                  <a:cubicBezTo>
                    <a:pt x="15352" y="10507"/>
                    <a:pt x="15442" y="10254"/>
                    <a:pt x="15501" y="9987"/>
                  </a:cubicBezTo>
                  <a:cubicBezTo>
                    <a:pt x="15694" y="9318"/>
                    <a:pt x="15783" y="8619"/>
                    <a:pt x="15783" y="7906"/>
                  </a:cubicBezTo>
                  <a:cubicBezTo>
                    <a:pt x="15783" y="3552"/>
                    <a:pt x="12247" y="0"/>
                    <a:pt x="7892" y="0"/>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3" name="Shape 1363"/>
            <p:cNvSpPr/>
            <p:nvPr/>
          </p:nvSpPr>
          <p:spPr>
            <a:xfrm>
              <a:off x="6441608" y="695434"/>
              <a:ext cx="642520" cy="433891"/>
            </a:xfrm>
            <a:custGeom>
              <a:avLst/>
              <a:gdLst/>
              <a:ahLst/>
              <a:cxnLst/>
              <a:rect l="0" t="0" r="0" b="0"/>
              <a:pathLst>
                <a:path w="20049" h="13539" extrusionOk="0">
                  <a:moveTo>
                    <a:pt x="10017" y="0"/>
                  </a:moveTo>
                  <a:cubicBezTo>
                    <a:pt x="4489" y="0"/>
                    <a:pt x="1" y="4503"/>
                    <a:pt x="1" y="10032"/>
                  </a:cubicBezTo>
                  <a:cubicBezTo>
                    <a:pt x="1" y="10908"/>
                    <a:pt x="120" y="11755"/>
                    <a:pt x="328" y="12573"/>
                  </a:cubicBezTo>
                  <a:cubicBezTo>
                    <a:pt x="402" y="12825"/>
                    <a:pt x="476" y="13093"/>
                    <a:pt x="565" y="13331"/>
                  </a:cubicBezTo>
                  <a:cubicBezTo>
                    <a:pt x="610" y="13464"/>
                    <a:pt x="729" y="13539"/>
                    <a:pt x="863" y="13539"/>
                  </a:cubicBezTo>
                  <a:lnTo>
                    <a:pt x="2988" y="13539"/>
                  </a:lnTo>
                  <a:cubicBezTo>
                    <a:pt x="3211" y="13539"/>
                    <a:pt x="3359" y="13301"/>
                    <a:pt x="3270" y="13093"/>
                  </a:cubicBezTo>
                  <a:cubicBezTo>
                    <a:pt x="3196" y="12929"/>
                    <a:pt x="3121" y="12751"/>
                    <a:pt x="3062" y="12573"/>
                  </a:cubicBezTo>
                  <a:cubicBezTo>
                    <a:pt x="2765" y="11785"/>
                    <a:pt x="2601" y="10923"/>
                    <a:pt x="2601" y="10032"/>
                  </a:cubicBezTo>
                  <a:cubicBezTo>
                    <a:pt x="2601" y="5930"/>
                    <a:pt x="5930" y="2601"/>
                    <a:pt x="10017" y="2601"/>
                  </a:cubicBezTo>
                  <a:cubicBezTo>
                    <a:pt x="14119" y="2601"/>
                    <a:pt x="17448" y="5930"/>
                    <a:pt x="17448" y="10032"/>
                  </a:cubicBezTo>
                  <a:cubicBezTo>
                    <a:pt x="17448" y="10923"/>
                    <a:pt x="17284" y="11785"/>
                    <a:pt x="16987" y="12573"/>
                  </a:cubicBezTo>
                  <a:cubicBezTo>
                    <a:pt x="16927" y="12766"/>
                    <a:pt x="16853" y="12944"/>
                    <a:pt x="16764" y="13123"/>
                  </a:cubicBezTo>
                  <a:cubicBezTo>
                    <a:pt x="16675" y="13316"/>
                    <a:pt x="16823" y="13539"/>
                    <a:pt x="17046" y="13539"/>
                  </a:cubicBezTo>
                  <a:lnTo>
                    <a:pt x="19201" y="13539"/>
                  </a:lnTo>
                  <a:cubicBezTo>
                    <a:pt x="19320" y="13539"/>
                    <a:pt x="19439" y="13464"/>
                    <a:pt x="19484" y="13346"/>
                  </a:cubicBezTo>
                  <a:cubicBezTo>
                    <a:pt x="19573" y="13093"/>
                    <a:pt x="19647" y="12840"/>
                    <a:pt x="19707" y="12573"/>
                  </a:cubicBezTo>
                  <a:lnTo>
                    <a:pt x="19721" y="12573"/>
                  </a:lnTo>
                  <a:cubicBezTo>
                    <a:pt x="19929" y="11755"/>
                    <a:pt x="20048" y="10908"/>
                    <a:pt x="20048" y="10032"/>
                  </a:cubicBezTo>
                  <a:cubicBezTo>
                    <a:pt x="20048" y="4503"/>
                    <a:pt x="15545" y="0"/>
                    <a:pt x="10017" y="0"/>
                  </a:cubicBezTo>
                  <a:close/>
                </a:path>
              </a:pathLst>
            </a:custGeom>
            <a:solidFill>
              <a:srgbClr val="1AB1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4" name="Shape 1364"/>
            <p:cNvSpPr/>
            <p:nvPr/>
          </p:nvSpPr>
          <p:spPr>
            <a:xfrm>
              <a:off x="6371135" y="494913"/>
              <a:ext cx="569644" cy="423444"/>
            </a:xfrm>
            <a:custGeom>
              <a:avLst/>
              <a:gdLst/>
              <a:ahLst/>
              <a:cxnLst/>
              <a:rect l="0" t="0" r="0" b="0"/>
              <a:pathLst>
                <a:path w="17775" h="13213" extrusionOk="0">
                  <a:moveTo>
                    <a:pt x="8887" y="1"/>
                  </a:moveTo>
                  <a:cubicBezTo>
                    <a:pt x="3983" y="1"/>
                    <a:pt x="0" y="3998"/>
                    <a:pt x="0" y="8888"/>
                  </a:cubicBezTo>
                  <a:cubicBezTo>
                    <a:pt x="0" y="9170"/>
                    <a:pt x="15" y="9438"/>
                    <a:pt x="30" y="9705"/>
                  </a:cubicBezTo>
                  <a:lnTo>
                    <a:pt x="2660" y="9705"/>
                  </a:lnTo>
                  <a:cubicBezTo>
                    <a:pt x="2616" y="9438"/>
                    <a:pt x="2601" y="9170"/>
                    <a:pt x="2601" y="8888"/>
                  </a:cubicBezTo>
                  <a:cubicBezTo>
                    <a:pt x="2601" y="5425"/>
                    <a:pt x="5425" y="2602"/>
                    <a:pt x="8887" y="2602"/>
                  </a:cubicBezTo>
                  <a:cubicBezTo>
                    <a:pt x="12350" y="2602"/>
                    <a:pt x="15173" y="5425"/>
                    <a:pt x="15173" y="8888"/>
                  </a:cubicBezTo>
                  <a:cubicBezTo>
                    <a:pt x="15173" y="9007"/>
                    <a:pt x="15159" y="9126"/>
                    <a:pt x="15159" y="9230"/>
                  </a:cubicBezTo>
                  <a:cubicBezTo>
                    <a:pt x="15084" y="10522"/>
                    <a:pt x="14638" y="11711"/>
                    <a:pt x="13895" y="12677"/>
                  </a:cubicBezTo>
                  <a:cubicBezTo>
                    <a:pt x="13732" y="12900"/>
                    <a:pt x="13895" y="13212"/>
                    <a:pt x="14163" y="13212"/>
                  </a:cubicBezTo>
                  <a:lnTo>
                    <a:pt x="16451" y="13212"/>
                  </a:lnTo>
                  <a:cubicBezTo>
                    <a:pt x="16570" y="13212"/>
                    <a:pt x="16689" y="13138"/>
                    <a:pt x="16749" y="13034"/>
                  </a:cubicBezTo>
                  <a:cubicBezTo>
                    <a:pt x="17343" y="11890"/>
                    <a:pt x="17715" y="10597"/>
                    <a:pt x="17759" y="9230"/>
                  </a:cubicBezTo>
                  <a:cubicBezTo>
                    <a:pt x="17759" y="9126"/>
                    <a:pt x="17774" y="9007"/>
                    <a:pt x="17774" y="8888"/>
                  </a:cubicBezTo>
                  <a:cubicBezTo>
                    <a:pt x="17774" y="3998"/>
                    <a:pt x="13791" y="1"/>
                    <a:pt x="8887"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5" name="Shape 1365"/>
            <p:cNvSpPr/>
            <p:nvPr/>
          </p:nvSpPr>
          <p:spPr>
            <a:xfrm>
              <a:off x="7095056" y="1087375"/>
              <a:ext cx="77651" cy="41950"/>
            </a:xfrm>
            <a:custGeom>
              <a:avLst/>
              <a:gdLst/>
              <a:ahLst/>
              <a:cxnLst/>
              <a:rect l="0" t="0" r="0" b="0"/>
              <a:pathLst>
                <a:path w="2423" h="1309" extrusionOk="0">
                  <a:moveTo>
                    <a:pt x="0" y="1"/>
                  </a:moveTo>
                  <a:lnTo>
                    <a:pt x="0" y="150"/>
                  </a:lnTo>
                  <a:lnTo>
                    <a:pt x="372" y="150"/>
                  </a:lnTo>
                  <a:lnTo>
                    <a:pt x="372" y="1309"/>
                  </a:lnTo>
                  <a:lnTo>
                    <a:pt x="550" y="1309"/>
                  </a:lnTo>
                  <a:lnTo>
                    <a:pt x="550" y="150"/>
                  </a:lnTo>
                  <a:lnTo>
                    <a:pt x="922" y="150"/>
                  </a:lnTo>
                  <a:lnTo>
                    <a:pt x="922" y="1"/>
                  </a:lnTo>
                  <a:close/>
                  <a:moveTo>
                    <a:pt x="1130" y="1"/>
                  </a:moveTo>
                  <a:lnTo>
                    <a:pt x="1130" y="1309"/>
                  </a:lnTo>
                  <a:lnTo>
                    <a:pt x="1308" y="1309"/>
                  </a:lnTo>
                  <a:lnTo>
                    <a:pt x="1308" y="224"/>
                  </a:lnTo>
                  <a:lnTo>
                    <a:pt x="1754" y="1309"/>
                  </a:lnTo>
                  <a:lnTo>
                    <a:pt x="1798" y="1309"/>
                  </a:lnTo>
                  <a:lnTo>
                    <a:pt x="2244" y="224"/>
                  </a:lnTo>
                  <a:lnTo>
                    <a:pt x="2244" y="1309"/>
                  </a:lnTo>
                  <a:lnTo>
                    <a:pt x="2422" y="1309"/>
                  </a:lnTo>
                  <a:lnTo>
                    <a:pt x="2422" y="1"/>
                  </a:lnTo>
                  <a:lnTo>
                    <a:pt x="2155" y="1"/>
                  </a:lnTo>
                  <a:lnTo>
                    <a:pt x="1769" y="952"/>
                  </a:lnTo>
                  <a:lnTo>
                    <a:pt x="1397" y="1"/>
                  </a:ln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366" name="Shape 1366"/>
          <p:cNvGrpSpPr/>
          <p:nvPr/>
        </p:nvGrpSpPr>
        <p:grpSpPr>
          <a:xfrm>
            <a:off x="8393148" y="1641215"/>
            <a:ext cx="345833" cy="300641"/>
            <a:chOff x="6192473" y="446353"/>
            <a:chExt cx="871115" cy="757282"/>
          </a:xfrm>
        </p:grpSpPr>
        <p:sp>
          <p:nvSpPr>
            <p:cNvPr id="1367" name="Shape 1367"/>
            <p:cNvSpPr/>
            <p:nvPr/>
          </p:nvSpPr>
          <p:spPr>
            <a:xfrm>
              <a:off x="6769200" y="1147841"/>
              <a:ext cx="51020" cy="51468"/>
            </a:xfrm>
            <a:custGeom>
              <a:avLst/>
              <a:gdLst/>
              <a:ahLst/>
              <a:cxnLst/>
              <a:rect l="0" t="0" r="0" b="0"/>
              <a:pathLst>
                <a:path w="1592" h="1606" extrusionOk="0">
                  <a:moveTo>
                    <a:pt x="863" y="461"/>
                  </a:moveTo>
                  <a:cubicBezTo>
                    <a:pt x="952" y="461"/>
                    <a:pt x="1026" y="521"/>
                    <a:pt x="1026" y="625"/>
                  </a:cubicBezTo>
                  <a:cubicBezTo>
                    <a:pt x="1026" y="714"/>
                    <a:pt x="952" y="788"/>
                    <a:pt x="863" y="788"/>
                  </a:cubicBezTo>
                  <a:lnTo>
                    <a:pt x="625" y="788"/>
                  </a:lnTo>
                  <a:lnTo>
                    <a:pt x="625" y="461"/>
                  </a:lnTo>
                  <a:close/>
                  <a:moveTo>
                    <a:pt x="491" y="343"/>
                  </a:moveTo>
                  <a:lnTo>
                    <a:pt x="491" y="1264"/>
                  </a:lnTo>
                  <a:lnTo>
                    <a:pt x="625" y="1264"/>
                  </a:lnTo>
                  <a:lnTo>
                    <a:pt x="625" y="907"/>
                  </a:lnTo>
                  <a:lnTo>
                    <a:pt x="789" y="907"/>
                  </a:lnTo>
                  <a:lnTo>
                    <a:pt x="1012" y="1264"/>
                  </a:lnTo>
                  <a:lnTo>
                    <a:pt x="1175" y="1264"/>
                  </a:lnTo>
                  <a:lnTo>
                    <a:pt x="937" y="892"/>
                  </a:lnTo>
                  <a:cubicBezTo>
                    <a:pt x="982" y="892"/>
                    <a:pt x="1160" y="833"/>
                    <a:pt x="1160" y="625"/>
                  </a:cubicBezTo>
                  <a:cubicBezTo>
                    <a:pt x="1160" y="461"/>
                    <a:pt x="1026" y="343"/>
                    <a:pt x="863" y="343"/>
                  </a:cubicBezTo>
                  <a:close/>
                  <a:moveTo>
                    <a:pt x="803" y="135"/>
                  </a:moveTo>
                  <a:cubicBezTo>
                    <a:pt x="1175" y="135"/>
                    <a:pt x="1472" y="432"/>
                    <a:pt x="1472" y="803"/>
                  </a:cubicBezTo>
                  <a:cubicBezTo>
                    <a:pt x="1472" y="1175"/>
                    <a:pt x="1175" y="1487"/>
                    <a:pt x="803" y="1487"/>
                  </a:cubicBezTo>
                  <a:cubicBezTo>
                    <a:pt x="417" y="1487"/>
                    <a:pt x="120" y="1175"/>
                    <a:pt x="120" y="803"/>
                  </a:cubicBezTo>
                  <a:cubicBezTo>
                    <a:pt x="120" y="432"/>
                    <a:pt x="417" y="135"/>
                    <a:pt x="803" y="135"/>
                  </a:cubicBezTo>
                  <a:close/>
                  <a:moveTo>
                    <a:pt x="803" y="1"/>
                  </a:moveTo>
                  <a:cubicBezTo>
                    <a:pt x="358" y="1"/>
                    <a:pt x="1" y="357"/>
                    <a:pt x="1" y="803"/>
                  </a:cubicBezTo>
                  <a:cubicBezTo>
                    <a:pt x="1" y="1249"/>
                    <a:pt x="358" y="1606"/>
                    <a:pt x="803" y="1606"/>
                  </a:cubicBezTo>
                  <a:cubicBezTo>
                    <a:pt x="1249" y="1606"/>
                    <a:pt x="1591" y="1249"/>
                    <a:pt x="1591" y="803"/>
                  </a:cubicBezTo>
                  <a:cubicBezTo>
                    <a:pt x="1591" y="357"/>
                    <a:pt x="1249" y="1"/>
                    <a:pt x="803"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8" name="Shape 1368"/>
            <p:cNvSpPr/>
            <p:nvPr/>
          </p:nvSpPr>
          <p:spPr>
            <a:xfrm>
              <a:off x="6519165" y="849222"/>
              <a:ext cx="268654" cy="354413"/>
            </a:xfrm>
            <a:custGeom>
              <a:avLst/>
              <a:gdLst/>
              <a:ahLst/>
              <a:cxnLst/>
              <a:rect l="0" t="0" r="0" b="0"/>
              <a:pathLst>
                <a:path w="8383" h="11059" extrusionOk="0">
                  <a:moveTo>
                    <a:pt x="3538" y="1"/>
                  </a:moveTo>
                  <a:lnTo>
                    <a:pt x="164" y="7461"/>
                  </a:lnTo>
                  <a:cubicBezTo>
                    <a:pt x="1" y="7818"/>
                    <a:pt x="164" y="8219"/>
                    <a:pt x="506" y="8383"/>
                  </a:cubicBezTo>
                  <a:lnTo>
                    <a:pt x="6243" y="10998"/>
                  </a:lnTo>
                  <a:cubicBezTo>
                    <a:pt x="6329" y="11039"/>
                    <a:pt x="6414" y="11059"/>
                    <a:pt x="6494" y="11059"/>
                  </a:cubicBezTo>
                  <a:cubicBezTo>
                    <a:pt x="6732" y="11059"/>
                    <a:pt x="6926" y="10886"/>
                    <a:pt x="6971" y="10597"/>
                  </a:cubicBezTo>
                  <a:lnTo>
                    <a:pt x="8383" y="937"/>
                  </a:lnTo>
                  <a:lnTo>
                    <a:pt x="8383" y="937"/>
                  </a:lnTo>
                  <a:cubicBezTo>
                    <a:pt x="7862" y="1532"/>
                    <a:pt x="7090" y="1903"/>
                    <a:pt x="6243" y="1903"/>
                  </a:cubicBezTo>
                  <a:cubicBezTo>
                    <a:pt x="4994" y="1903"/>
                    <a:pt x="3939" y="1101"/>
                    <a:pt x="3538"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9" name="Shape 1369"/>
            <p:cNvSpPr/>
            <p:nvPr/>
          </p:nvSpPr>
          <p:spPr>
            <a:xfrm>
              <a:off x="6744940" y="829705"/>
              <a:ext cx="180524" cy="181261"/>
            </a:xfrm>
            <a:custGeom>
              <a:avLst/>
              <a:gdLst/>
              <a:ahLst/>
              <a:cxnLst/>
              <a:rect l="0" t="0" r="0" b="0"/>
              <a:pathLst>
                <a:path w="5633" h="5656" extrusionOk="0">
                  <a:moveTo>
                    <a:pt x="2036" y="1"/>
                  </a:moveTo>
                  <a:cubicBezTo>
                    <a:pt x="1902" y="1145"/>
                    <a:pt x="1085" y="2081"/>
                    <a:pt x="0" y="2393"/>
                  </a:cubicBezTo>
                  <a:lnTo>
                    <a:pt x="4235" y="5573"/>
                  </a:lnTo>
                  <a:cubicBezTo>
                    <a:pt x="4313" y="5629"/>
                    <a:pt x="4398" y="5655"/>
                    <a:pt x="4482" y="5655"/>
                  </a:cubicBezTo>
                  <a:cubicBezTo>
                    <a:pt x="4622" y="5655"/>
                    <a:pt x="4755" y="5580"/>
                    <a:pt x="4830" y="5440"/>
                  </a:cubicBezTo>
                  <a:lnTo>
                    <a:pt x="5514" y="4177"/>
                  </a:lnTo>
                  <a:cubicBezTo>
                    <a:pt x="5632" y="3954"/>
                    <a:pt x="5588" y="3627"/>
                    <a:pt x="5410" y="3448"/>
                  </a:cubicBezTo>
                  <a:lnTo>
                    <a:pt x="2036" y="1"/>
                  </a:ln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0" name="Shape 1370"/>
            <p:cNvSpPr/>
            <p:nvPr/>
          </p:nvSpPr>
          <p:spPr>
            <a:xfrm>
              <a:off x="6309607" y="446353"/>
              <a:ext cx="525355" cy="371943"/>
            </a:xfrm>
            <a:custGeom>
              <a:avLst/>
              <a:gdLst/>
              <a:ahLst/>
              <a:cxnLst/>
              <a:rect l="0" t="0" r="0" b="0"/>
              <a:pathLst>
                <a:path w="16393" h="11606" extrusionOk="0">
                  <a:moveTo>
                    <a:pt x="3628" y="1"/>
                  </a:moveTo>
                  <a:cubicBezTo>
                    <a:pt x="3448" y="1"/>
                    <a:pt x="3268" y="75"/>
                    <a:pt x="3137" y="222"/>
                  </a:cubicBezTo>
                  <a:lnTo>
                    <a:pt x="254" y="3492"/>
                  </a:lnTo>
                  <a:cubicBezTo>
                    <a:pt x="1" y="3789"/>
                    <a:pt x="46" y="4205"/>
                    <a:pt x="343" y="4428"/>
                  </a:cubicBezTo>
                  <a:lnTo>
                    <a:pt x="9913" y="11606"/>
                  </a:lnTo>
                  <a:cubicBezTo>
                    <a:pt x="9913" y="10016"/>
                    <a:pt x="11191" y="8738"/>
                    <a:pt x="12782" y="8738"/>
                  </a:cubicBezTo>
                  <a:cubicBezTo>
                    <a:pt x="13926" y="8738"/>
                    <a:pt x="14922" y="9421"/>
                    <a:pt x="15367" y="10387"/>
                  </a:cubicBezTo>
                  <a:lnTo>
                    <a:pt x="16363" y="3655"/>
                  </a:lnTo>
                  <a:cubicBezTo>
                    <a:pt x="16393" y="3417"/>
                    <a:pt x="16229" y="3135"/>
                    <a:pt x="15992" y="3061"/>
                  </a:cubicBezTo>
                  <a:lnTo>
                    <a:pt x="15026" y="2749"/>
                  </a:lnTo>
                  <a:cubicBezTo>
                    <a:pt x="14972" y="2730"/>
                    <a:pt x="14916" y="2721"/>
                    <a:pt x="14862" y="2721"/>
                  </a:cubicBezTo>
                  <a:cubicBezTo>
                    <a:pt x="14660" y="2721"/>
                    <a:pt x="14468" y="2841"/>
                    <a:pt x="14387" y="3016"/>
                  </a:cubicBezTo>
                  <a:lnTo>
                    <a:pt x="12009" y="8277"/>
                  </a:lnTo>
                  <a:lnTo>
                    <a:pt x="4088" y="193"/>
                  </a:lnTo>
                  <a:cubicBezTo>
                    <a:pt x="3959" y="64"/>
                    <a:pt x="3794" y="1"/>
                    <a:pt x="3628"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1" name="Shape 1371"/>
            <p:cNvSpPr/>
            <p:nvPr/>
          </p:nvSpPr>
          <p:spPr>
            <a:xfrm>
              <a:off x="6658732" y="757791"/>
              <a:ext cx="120979" cy="121011"/>
            </a:xfrm>
            <a:custGeom>
              <a:avLst/>
              <a:gdLst/>
              <a:ahLst/>
              <a:cxnLst/>
              <a:rect l="0" t="0" r="0" b="0"/>
              <a:pathLst>
                <a:path w="3775" h="3776" extrusionOk="0">
                  <a:moveTo>
                    <a:pt x="1888" y="1"/>
                  </a:moveTo>
                  <a:cubicBezTo>
                    <a:pt x="847" y="1"/>
                    <a:pt x="0" y="848"/>
                    <a:pt x="0" y="1888"/>
                  </a:cubicBezTo>
                  <a:cubicBezTo>
                    <a:pt x="0" y="2928"/>
                    <a:pt x="847" y="3775"/>
                    <a:pt x="1888" y="3775"/>
                  </a:cubicBezTo>
                  <a:cubicBezTo>
                    <a:pt x="2928" y="3775"/>
                    <a:pt x="3775" y="2928"/>
                    <a:pt x="3775" y="1888"/>
                  </a:cubicBezTo>
                  <a:cubicBezTo>
                    <a:pt x="3775" y="848"/>
                    <a:pt x="2928" y="1"/>
                    <a:pt x="1888" y="1"/>
                  </a:cubicBezTo>
                  <a:close/>
                </a:path>
              </a:pathLst>
            </a:custGeom>
            <a:solidFill>
              <a:srgbClr val="1AB1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2" name="Shape 1372"/>
            <p:cNvSpPr/>
            <p:nvPr/>
          </p:nvSpPr>
          <p:spPr>
            <a:xfrm>
              <a:off x="6771603" y="692734"/>
              <a:ext cx="291985" cy="163667"/>
            </a:xfrm>
            <a:custGeom>
              <a:avLst/>
              <a:gdLst/>
              <a:ahLst/>
              <a:cxnLst/>
              <a:rect l="0" t="0" r="0" b="0"/>
              <a:pathLst>
                <a:path w="9111" h="5107" extrusionOk="0">
                  <a:moveTo>
                    <a:pt x="7694" y="1"/>
                  </a:moveTo>
                  <a:cubicBezTo>
                    <a:pt x="7660" y="1"/>
                    <a:pt x="7627" y="4"/>
                    <a:pt x="7594" y="9"/>
                  </a:cubicBezTo>
                  <a:lnTo>
                    <a:pt x="0" y="1570"/>
                  </a:lnTo>
                  <a:cubicBezTo>
                    <a:pt x="743" y="2090"/>
                    <a:pt x="1234" y="2937"/>
                    <a:pt x="1234" y="3918"/>
                  </a:cubicBezTo>
                  <a:cubicBezTo>
                    <a:pt x="1234" y="4349"/>
                    <a:pt x="1130" y="4750"/>
                    <a:pt x="966" y="5107"/>
                  </a:cubicBezTo>
                  <a:lnTo>
                    <a:pt x="8768" y="2209"/>
                  </a:lnTo>
                  <a:cubicBezTo>
                    <a:pt x="9006" y="2120"/>
                    <a:pt x="9110" y="1852"/>
                    <a:pt x="8976" y="1644"/>
                  </a:cubicBezTo>
                  <a:lnTo>
                    <a:pt x="8263" y="322"/>
                  </a:lnTo>
                  <a:cubicBezTo>
                    <a:pt x="8160" y="127"/>
                    <a:pt x="7921" y="1"/>
                    <a:pt x="7694" y="1"/>
                  </a:cubicBezTo>
                  <a:close/>
                </a:path>
              </a:pathLst>
            </a:custGeom>
            <a:solidFill>
              <a:srgbClr val="1AB1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3" name="Shape 1373"/>
            <p:cNvSpPr/>
            <p:nvPr/>
          </p:nvSpPr>
          <p:spPr>
            <a:xfrm>
              <a:off x="6192473" y="769232"/>
              <a:ext cx="488180" cy="288107"/>
            </a:xfrm>
            <a:custGeom>
              <a:avLst/>
              <a:gdLst/>
              <a:ahLst/>
              <a:cxnLst/>
              <a:rect l="0" t="0" r="0" b="0"/>
              <a:pathLst>
                <a:path w="15233" h="8990" extrusionOk="0">
                  <a:moveTo>
                    <a:pt x="13999" y="0"/>
                  </a:moveTo>
                  <a:lnTo>
                    <a:pt x="595" y="2794"/>
                  </a:lnTo>
                  <a:cubicBezTo>
                    <a:pt x="223" y="2883"/>
                    <a:pt x="0" y="3240"/>
                    <a:pt x="119" y="3597"/>
                  </a:cubicBezTo>
                  <a:lnTo>
                    <a:pt x="1620" y="8530"/>
                  </a:lnTo>
                  <a:cubicBezTo>
                    <a:pt x="1713" y="8810"/>
                    <a:pt x="1971" y="8989"/>
                    <a:pt x="2249" y="8989"/>
                  </a:cubicBezTo>
                  <a:cubicBezTo>
                    <a:pt x="2326" y="8989"/>
                    <a:pt x="2405" y="8976"/>
                    <a:pt x="2482" y="8947"/>
                  </a:cubicBezTo>
                  <a:lnTo>
                    <a:pt x="15233" y="4132"/>
                  </a:lnTo>
                  <a:cubicBezTo>
                    <a:pt x="14252" y="3686"/>
                    <a:pt x="13568" y="2690"/>
                    <a:pt x="13568" y="1531"/>
                  </a:cubicBezTo>
                  <a:cubicBezTo>
                    <a:pt x="13568" y="966"/>
                    <a:pt x="13732" y="446"/>
                    <a:pt x="13999" y="0"/>
                  </a:cubicBezTo>
                  <a:close/>
                </a:path>
              </a:pathLst>
            </a:custGeom>
            <a:solidFill>
              <a:srgbClr val="1AB1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374" name="Shape 1374"/>
          <p:cNvGrpSpPr/>
          <p:nvPr/>
        </p:nvGrpSpPr>
        <p:grpSpPr>
          <a:xfrm>
            <a:off x="8452413" y="2466185"/>
            <a:ext cx="302013" cy="299039"/>
            <a:chOff x="2730200" y="1792625"/>
            <a:chExt cx="2152625" cy="2131425"/>
          </a:xfrm>
        </p:grpSpPr>
        <p:sp>
          <p:nvSpPr>
            <p:cNvPr id="1375" name="Shape 1375"/>
            <p:cNvSpPr/>
            <p:nvPr/>
          </p:nvSpPr>
          <p:spPr>
            <a:xfrm>
              <a:off x="3798200" y="2757825"/>
              <a:ext cx="310900" cy="298900"/>
            </a:xfrm>
            <a:custGeom>
              <a:avLst/>
              <a:gdLst/>
              <a:ahLst/>
              <a:cxnLst/>
              <a:rect l="0" t="0" r="0" b="0"/>
              <a:pathLst>
                <a:path w="12436" h="11956" extrusionOk="0">
                  <a:moveTo>
                    <a:pt x="6240" y="1"/>
                  </a:moveTo>
                  <a:cubicBezTo>
                    <a:pt x="6071" y="1"/>
                    <a:pt x="5901" y="8"/>
                    <a:pt x="5729" y="22"/>
                  </a:cubicBezTo>
                  <a:cubicBezTo>
                    <a:pt x="2446" y="302"/>
                    <a:pt x="0" y="3166"/>
                    <a:pt x="245" y="6485"/>
                  </a:cubicBezTo>
                  <a:cubicBezTo>
                    <a:pt x="510" y="9597"/>
                    <a:pt x="3128" y="11956"/>
                    <a:pt x="6196" y="11956"/>
                  </a:cubicBezTo>
                  <a:cubicBezTo>
                    <a:pt x="6365" y="11956"/>
                    <a:pt x="6536" y="11948"/>
                    <a:pt x="6707" y="11934"/>
                  </a:cubicBezTo>
                  <a:cubicBezTo>
                    <a:pt x="9991" y="11654"/>
                    <a:pt x="12436" y="8790"/>
                    <a:pt x="12191" y="5472"/>
                  </a:cubicBezTo>
                  <a:cubicBezTo>
                    <a:pt x="11926" y="2360"/>
                    <a:pt x="9308" y="1"/>
                    <a:pt x="6240" y="1"/>
                  </a:cubicBezTo>
                  <a:close/>
                </a:path>
              </a:pathLst>
            </a:custGeom>
            <a:solidFill>
              <a:srgbClr val="44BBD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6" name="Shape 1376"/>
            <p:cNvSpPr/>
            <p:nvPr/>
          </p:nvSpPr>
          <p:spPr>
            <a:xfrm>
              <a:off x="3217475" y="3054400"/>
              <a:ext cx="1496800" cy="869650"/>
            </a:xfrm>
            <a:custGeom>
              <a:avLst/>
              <a:gdLst/>
              <a:ahLst/>
              <a:cxnLst/>
              <a:rect l="0" t="0" r="0" b="0"/>
              <a:pathLst>
                <a:path w="59872" h="34786" extrusionOk="0">
                  <a:moveTo>
                    <a:pt x="36922" y="1"/>
                  </a:moveTo>
                  <a:cubicBezTo>
                    <a:pt x="35630" y="1398"/>
                    <a:pt x="34023" y="2516"/>
                    <a:pt x="32242" y="3249"/>
                  </a:cubicBezTo>
                  <a:lnTo>
                    <a:pt x="32242" y="3284"/>
                  </a:lnTo>
                  <a:cubicBezTo>
                    <a:pt x="33674" y="8803"/>
                    <a:pt x="35944" y="14043"/>
                    <a:pt x="38983" y="18794"/>
                  </a:cubicBezTo>
                  <a:cubicBezTo>
                    <a:pt x="37551" y="19492"/>
                    <a:pt x="35909" y="20156"/>
                    <a:pt x="34058" y="20610"/>
                  </a:cubicBezTo>
                  <a:cubicBezTo>
                    <a:pt x="32975" y="20855"/>
                    <a:pt x="31822" y="21064"/>
                    <a:pt x="30635" y="21169"/>
                  </a:cubicBezTo>
                  <a:cubicBezTo>
                    <a:pt x="30111" y="21239"/>
                    <a:pt x="29447" y="21239"/>
                    <a:pt x="28818" y="21274"/>
                  </a:cubicBezTo>
                  <a:cubicBezTo>
                    <a:pt x="28521" y="21274"/>
                    <a:pt x="28233" y="21283"/>
                    <a:pt x="27941" y="21283"/>
                  </a:cubicBezTo>
                  <a:cubicBezTo>
                    <a:pt x="27648" y="21283"/>
                    <a:pt x="27351" y="21274"/>
                    <a:pt x="27037" y="21239"/>
                  </a:cubicBezTo>
                  <a:cubicBezTo>
                    <a:pt x="25849" y="21204"/>
                    <a:pt x="24627" y="21029"/>
                    <a:pt x="23439" y="20785"/>
                  </a:cubicBezTo>
                  <a:cubicBezTo>
                    <a:pt x="22286" y="20540"/>
                    <a:pt x="21134" y="20226"/>
                    <a:pt x="20051" y="19842"/>
                  </a:cubicBezTo>
                  <a:cubicBezTo>
                    <a:pt x="18968" y="19457"/>
                    <a:pt x="17955" y="19003"/>
                    <a:pt x="17012" y="18514"/>
                  </a:cubicBezTo>
                  <a:cubicBezTo>
                    <a:pt x="16069" y="18025"/>
                    <a:pt x="15195" y="17501"/>
                    <a:pt x="14427" y="16977"/>
                  </a:cubicBezTo>
                  <a:cubicBezTo>
                    <a:pt x="13658" y="16453"/>
                    <a:pt x="12960" y="15964"/>
                    <a:pt x="12401" y="15440"/>
                  </a:cubicBezTo>
                  <a:cubicBezTo>
                    <a:pt x="11807" y="14986"/>
                    <a:pt x="11353" y="14497"/>
                    <a:pt x="10934" y="14148"/>
                  </a:cubicBezTo>
                  <a:cubicBezTo>
                    <a:pt x="10166" y="13345"/>
                    <a:pt x="9746" y="12891"/>
                    <a:pt x="9746" y="12890"/>
                  </a:cubicBezTo>
                  <a:lnTo>
                    <a:pt x="9746" y="12890"/>
                  </a:lnTo>
                  <a:cubicBezTo>
                    <a:pt x="9746" y="12891"/>
                    <a:pt x="10131" y="13380"/>
                    <a:pt x="10829" y="14218"/>
                  </a:cubicBezTo>
                  <a:cubicBezTo>
                    <a:pt x="11213" y="14637"/>
                    <a:pt x="11632" y="15161"/>
                    <a:pt x="12191" y="15685"/>
                  </a:cubicBezTo>
                  <a:cubicBezTo>
                    <a:pt x="12750" y="16244"/>
                    <a:pt x="13379" y="16803"/>
                    <a:pt x="14112" y="17396"/>
                  </a:cubicBezTo>
                  <a:cubicBezTo>
                    <a:pt x="14881" y="17990"/>
                    <a:pt x="15684" y="18619"/>
                    <a:pt x="16628" y="19178"/>
                  </a:cubicBezTo>
                  <a:cubicBezTo>
                    <a:pt x="17536" y="19737"/>
                    <a:pt x="18549" y="20331"/>
                    <a:pt x="19666" y="20785"/>
                  </a:cubicBezTo>
                  <a:cubicBezTo>
                    <a:pt x="20749" y="21309"/>
                    <a:pt x="21902" y="21728"/>
                    <a:pt x="23125" y="22077"/>
                  </a:cubicBezTo>
                  <a:cubicBezTo>
                    <a:pt x="24347" y="22426"/>
                    <a:pt x="25605" y="22706"/>
                    <a:pt x="26897" y="22881"/>
                  </a:cubicBezTo>
                  <a:cubicBezTo>
                    <a:pt x="27526" y="22985"/>
                    <a:pt x="28190" y="22985"/>
                    <a:pt x="28853" y="23055"/>
                  </a:cubicBezTo>
                  <a:cubicBezTo>
                    <a:pt x="29298" y="23080"/>
                    <a:pt x="29708" y="23105"/>
                    <a:pt x="30156" y="23105"/>
                  </a:cubicBezTo>
                  <a:cubicBezTo>
                    <a:pt x="30342" y="23105"/>
                    <a:pt x="30535" y="23100"/>
                    <a:pt x="30740" y="23090"/>
                  </a:cubicBezTo>
                  <a:cubicBezTo>
                    <a:pt x="32032" y="23090"/>
                    <a:pt x="33290" y="22985"/>
                    <a:pt x="34512" y="22776"/>
                  </a:cubicBezTo>
                  <a:cubicBezTo>
                    <a:pt x="36748" y="22426"/>
                    <a:pt x="38774" y="21798"/>
                    <a:pt x="40520" y="21064"/>
                  </a:cubicBezTo>
                  <a:cubicBezTo>
                    <a:pt x="41638" y="22671"/>
                    <a:pt x="42895" y="24243"/>
                    <a:pt x="44223" y="25745"/>
                  </a:cubicBezTo>
                  <a:cubicBezTo>
                    <a:pt x="44118" y="25780"/>
                    <a:pt x="44013" y="25850"/>
                    <a:pt x="43908" y="25920"/>
                  </a:cubicBezTo>
                  <a:cubicBezTo>
                    <a:pt x="43594" y="26094"/>
                    <a:pt x="43245" y="26304"/>
                    <a:pt x="42861" y="26513"/>
                  </a:cubicBezTo>
                  <a:lnTo>
                    <a:pt x="42721" y="26618"/>
                  </a:lnTo>
                  <a:lnTo>
                    <a:pt x="42686" y="26618"/>
                  </a:lnTo>
                  <a:cubicBezTo>
                    <a:pt x="42581" y="26688"/>
                    <a:pt x="42476" y="26723"/>
                    <a:pt x="42372" y="26793"/>
                  </a:cubicBezTo>
                  <a:cubicBezTo>
                    <a:pt x="42162" y="26898"/>
                    <a:pt x="41917" y="27002"/>
                    <a:pt x="41708" y="27107"/>
                  </a:cubicBezTo>
                  <a:cubicBezTo>
                    <a:pt x="41498" y="27212"/>
                    <a:pt x="41289" y="27317"/>
                    <a:pt x="41079" y="27422"/>
                  </a:cubicBezTo>
                  <a:cubicBezTo>
                    <a:pt x="40835" y="27526"/>
                    <a:pt x="40555" y="27631"/>
                    <a:pt x="40311" y="27736"/>
                  </a:cubicBezTo>
                  <a:cubicBezTo>
                    <a:pt x="40031" y="27841"/>
                    <a:pt x="39752" y="27946"/>
                    <a:pt x="39507" y="28085"/>
                  </a:cubicBezTo>
                  <a:cubicBezTo>
                    <a:pt x="39333" y="28155"/>
                    <a:pt x="38948" y="28260"/>
                    <a:pt x="38704" y="28365"/>
                  </a:cubicBezTo>
                  <a:cubicBezTo>
                    <a:pt x="36468" y="29168"/>
                    <a:pt x="33674" y="29867"/>
                    <a:pt x="30670" y="30146"/>
                  </a:cubicBezTo>
                  <a:cubicBezTo>
                    <a:pt x="29760" y="30231"/>
                    <a:pt x="28825" y="30277"/>
                    <a:pt x="27880" y="30277"/>
                  </a:cubicBezTo>
                  <a:cubicBezTo>
                    <a:pt x="27264" y="30277"/>
                    <a:pt x="26644" y="30257"/>
                    <a:pt x="26024" y="30216"/>
                  </a:cubicBezTo>
                  <a:cubicBezTo>
                    <a:pt x="25290" y="30181"/>
                    <a:pt x="24382" y="30076"/>
                    <a:pt x="23579" y="30006"/>
                  </a:cubicBezTo>
                  <a:cubicBezTo>
                    <a:pt x="22810" y="29867"/>
                    <a:pt x="22007" y="29797"/>
                    <a:pt x="21203" y="29587"/>
                  </a:cubicBezTo>
                  <a:cubicBezTo>
                    <a:pt x="19632" y="29273"/>
                    <a:pt x="18060" y="28819"/>
                    <a:pt x="16523" y="28260"/>
                  </a:cubicBezTo>
                  <a:cubicBezTo>
                    <a:pt x="15021" y="27701"/>
                    <a:pt x="13589" y="27072"/>
                    <a:pt x="12226" y="26339"/>
                  </a:cubicBezTo>
                  <a:cubicBezTo>
                    <a:pt x="11528" y="25955"/>
                    <a:pt x="10899" y="25605"/>
                    <a:pt x="10270" y="25186"/>
                  </a:cubicBezTo>
                  <a:cubicBezTo>
                    <a:pt x="9606" y="24802"/>
                    <a:pt x="9048" y="24383"/>
                    <a:pt x="8454" y="23963"/>
                  </a:cubicBezTo>
                  <a:cubicBezTo>
                    <a:pt x="7301" y="23160"/>
                    <a:pt x="6288" y="22287"/>
                    <a:pt x="5345" y="21448"/>
                  </a:cubicBezTo>
                  <a:cubicBezTo>
                    <a:pt x="4472" y="20575"/>
                    <a:pt x="3633" y="19772"/>
                    <a:pt x="3004" y="19003"/>
                  </a:cubicBezTo>
                  <a:cubicBezTo>
                    <a:pt x="2306" y="18270"/>
                    <a:pt x="1782" y="17536"/>
                    <a:pt x="1328" y="16977"/>
                  </a:cubicBezTo>
                  <a:cubicBezTo>
                    <a:pt x="874" y="16418"/>
                    <a:pt x="594" y="15929"/>
                    <a:pt x="350" y="15615"/>
                  </a:cubicBezTo>
                  <a:cubicBezTo>
                    <a:pt x="140" y="15266"/>
                    <a:pt x="1" y="15091"/>
                    <a:pt x="0" y="15091"/>
                  </a:cubicBezTo>
                  <a:lnTo>
                    <a:pt x="0" y="15091"/>
                  </a:lnTo>
                  <a:cubicBezTo>
                    <a:pt x="1" y="15091"/>
                    <a:pt x="140" y="15301"/>
                    <a:pt x="315" y="15615"/>
                  </a:cubicBezTo>
                  <a:cubicBezTo>
                    <a:pt x="524" y="15964"/>
                    <a:pt x="804" y="16453"/>
                    <a:pt x="1223" y="17047"/>
                  </a:cubicBezTo>
                  <a:cubicBezTo>
                    <a:pt x="1642" y="17676"/>
                    <a:pt x="2131" y="18409"/>
                    <a:pt x="2760" y="19213"/>
                  </a:cubicBezTo>
                  <a:cubicBezTo>
                    <a:pt x="3389" y="20016"/>
                    <a:pt x="4122" y="20890"/>
                    <a:pt x="4996" y="21798"/>
                  </a:cubicBezTo>
                  <a:cubicBezTo>
                    <a:pt x="5869" y="22706"/>
                    <a:pt x="6882" y="23649"/>
                    <a:pt x="8000" y="24557"/>
                  </a:cubicBezTo>
                  <a:cubicBezTo>
                    <a:pt x="8558" y="25011"/>
                    <a:pt x="9117" y="25500"/>
                    <a:pt x="9746" y="25920"/>
                  </a:cubicBezTo>
                  <a:cubicBezTo>
                    <a:pt x="10375" y="26374"/>
                    <a:pt x="11039" y="26828"/>
                    <a:pt x="11702" y="27212"/>
                  </a:cubicBezTo>
                  <a:cubicBezTo>
                    <a:pt x="13065" y="28085"/>
                    <a:pt x="14532" y="28819"/>
                    <a:pt x="16034" y="29517"/>
                  </a:cubicBezTo>
                  <a:cubicBezTo>
                    <a:pt x="17571" y="30146"/>
                    <a:pt x="19177" y="30740"/>
                    <a:pt x="20854" y="31194"/>
                  </a:cubicBezTo>
                  <a:cubicBezTo>
                    <a:pt x="21658" y="31439"/>
                    <a:pt x="22531" y="31578"/>
                    <a:pt x="23369" y="31753"/>
                  </a:cubicBezTo>
                  <a:cubicBezTo>
                    <a:pt x="24208" y="31893"/>
                    <a:pt x="24941" y="32067"/>
                    <a:pt x="25849" y="32137"/>
                  </a:cubicBezTo>
                  <a:cubicBezTo>
                    <a:pt x="27254" y="32313"/>
                    <a:pt x="28658" y="32390"/>
                    <a:pt x="30022" y="32390"/>
                  </a:cubicBezTo>
                  <a:cubicBezTo>
                    <a:pt x="30286" y="32390"/>
                    <a:pt x="30549" y="32387"/>
                    <a:pt x="30809" y="32382"/>
                  </a:cubicBezTo>
                  <a:cubicBezTo>
                    <a:pt x="34058" y="32277"/>
                    <a:pt x="37027" y="31718"/>
                    <a:pt x="39542" y="30985"/>
                  </a:cubicBezTo>
                  <a:cubicBezTo>
                    <a:pt x="39891" y="30880"/>
                    <a:pt x="40101" y="30845"/>
                    <a:pt x="40485" y="30705"/>
                  </a:cubicBezTo>
                  <a:cubicBezTo>
                    <a:pt x="40765" y="30600"/>
                    <a:pt x="41044" y="30496"/>
                    <a:pt x="41324" y="30391"/>
                  </a:cubicBezTo>
                  <a:cubicBezTo>
                    <a:pt x="41603" y="30321"/>
                    <a:pt x="41848" y="30216"/>
                    <a:pt x="42092" y="30146"/>
                  </a:cubicBezTo>
                  <a:cubicBezTo>
                    <a:pt x="42372" y="30041"/>
                    <a:pt x="42651" y="29902"/>
                    <a:pt x="42895" y="29797"/>
                  </a:cubicBezTo>
                  <a:cubicBezTo>
                    <a:pt x="43140" y="29727"/>
                    <a:pt x="43385" y="29622"/>
                    <a:pt x="43594" y="29517"/>
                  </a:cubicBezTo>
                  <a:cubicBezTo>
                    <a:pt x="43699" y="29483"/>
                    <a:pt x="43804" y="29448"/>
                    <a:pt x="43908" y="29413"/>
                  </a:cubicBezTo>
                  <a:lnTo>
                    <a:pt x="43978" y="29378"/>
                  </a:lnTo>
                  <a:lnTo>
                    <a:pt x="44188" y="29273"/>
                  </a:lnTo>
                  <a:lnTo>
                    <a:pt x="44328" y="29203"/>
                  </a:lnTo>
                  <a:cubicBezTo>
                    <a:pt x="44712" y="28993"/>
                    <a:pt x="45096" y="28819"/>
                    <a:pt x="45411" y="28644"/>
                  </a:cubicBezTo>
                  <a:cubicBezTo>
                    <a:pt x="45830" y="28435"/>
                    <a:pt x="46179" y="28260"/>
                    <a:pt x="46458" y="28120"/>
                  </a:cubicBezTo>
                  <a:cubicBezTo>
                    <a:pt x="47646" y="29273"/>
                    <a:pt x="48869" y="30391"/>
                    <a:pt x="50126" y="31474"/>
                  </a:cubicBezTo>
                  <a:cubicBezTo>
                    <a:pt x="50126" y="31474"/>
                    <a:pt x="53366" y="34785"/>
                    <a:pt x="55946" y="34785"/>
                  </a:cubicBezTo>
                  <a:cubicBezTo>
                    <a:pt x="56479" y="34785"/>
                    <a:pt x="56984" y="34644"/>
                    <a:pt x="57427" y="34303"/>
                  </a:cubicBezTo>
                  <a:cubicBezTo>
                    <a:pt x="59872" y="32452"/>
                    <a:pt x="57077" y="26548"/>
                    <a:pt x="57077" y="26548"/>
                  </a:cubicBezTo>
                  <a:cubicBezTo>
                    <a:pt x="53305" y="15860"/>
                    <a:pt x="46284" y="6568"/>
                    <a:pt x="36922" y="1"/>
                  </a:cubicBezTo>
                  <a:close/>
                </a:path>
              </a:pathLst>
            </a:custGeom>
            <a:solidFill>
              <a:srgbClr val="44BBD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7" name="Shape 1377"/>
            <p:cNvSpPr/>
            <p:nvPr/>
          </p:nvSpPr>
          <p:spPr>
            <a:xfrm>
              <a:off x="2730200" y="2010475"/>
              <a:ext cx="1178050" cy="1104400"/>
            </a:xfrm>
            <a:custGeom>
              <a:avLst/>
              <a:gdLst/>
              <a:ahLst/>
              <a:cxnLst/>
              <a:rect l="0" t="0" r="0" b="0"/>
              <a:pathLst>
                <a:path w="47122" h="44176" extrusionOk="0">
                  <a:moveTo>
                    <a:pt x="45493" y="0"/>
                  </a:moveTo>
                  <a:cubicBezTo>
                    <a:pt x="45286" y="0"/>
                    <a:pt x="45061" y="4"/>
                    <a:pt x="44816" y="16"/>
                  </a:cubicBezTo>
                  <a:cubicBezTo>
                    <a:pt x="44083" y="51"/>
                    <a:pt x="43209" y="51"/>
                    <a:pt x="42196" y="190"/>
                  </a:cubicBezTo>
                  <a:cubicBezTo>
                    <a:pt x="41149" y="260"/>
                    <a:pt x="40031" y="470"/>
                    <a:pt x="38773" y="714"/>
                  </a:cubicBezTo>
                  <a:cubicBezTo>
                    <a:pt x="37551" y="959"/>
                    <a:pt x="36223" y="1308"/>
                    <a:pt x="34861" y="1762"/>
                  </a:cubicBezTo>
                  <a:cubicBezTo>
                    <a:pt x="34162" y="2007"/>
                    <a:pt x="33464" y="2251"/>
                    <a:pt x="32765" y="2566"/>
                  </a:cubicBezTo>
                  <a:cubicBezTo>
                    <a:pt x="32067" y="2845"/>
                    <a:pt x="31368" y="3159"/>
                    <a:pt x="30634" y="3509"/>
                  </a:cubicBezTo>
                  <a:cubicBezTo>
                    <a:pt x="29202" y="4207"/>
                    <a:pt x="27805" y="5046"/>
                    <a:pt x="26408" y="5989"/>
                  </a:cubicBezTo>
                  <a:cubicBezTo>
                    <a:pt x="25045" y="6967"/>
                    <a:pt x="23683" y="8015"/>
                    <a:pt x="22461" y="9167"/>
                  </a:cubicBezTo>
                  <a:cubicBezTo>
                    <a:pt x="21797" y="9726"/>
                    <a:pt x="21238" y="10390"/>
                    <a:pt x="20609" y="10984"/>
                  </a:cubicBezTo>
                  <a:cubicBezTo>
                    <a:pt x="20050" y="11648"/>
                    <a:pt x="19526" y="12206"/>
                    <a:pt x="18967" y="12905"/>
                  </a:cubicBezTo>
                  <a:cubicBezTo>
                    <a:pt x="17920" y="14232"/>
                    <a:pt x="16976" y="15630"/>
                    <a:pt x="16173" y="16992"/>
                  </a:cubicBezTo>
                  <a:cubicBezTo>
                    <a:pt x="14531" y="19786"/>
                    <a:pt x="13413" y="22616"/>
                    <a:pt x="12715" y="25166"/>
                  </a:cubicBezTo>
                  <a:cubicBezTo>
                    <a:pt x="12610" y="25480"/>
                    <a:pt x="12540" y="25690"/>
                    <a:pt x="12435" y="26109"/>
                  </a:cubicBezTo>
                  <a:cubicBezTo>
                    <a:pt x="12366" y="26388"/>
                    <a:pt x="12331" y="26668"/>
                    <a:pt x="12261" y="26947"/>
                  </a:cubicBezTo>
                  <a:cubicBezTo>
                    <a:pt x="12191" y="27227"/>
                    <a:pt x="12121" y="27506"/>
                    <a:pt x="12051" y="27751"/>
                  </a:cubicBezTo>
                  <a:cubicBezTo>
                    <a:pt x="12016" y="28065"/>
                    <a:pt x="11981" y="28344"/>
                    <a:pt x="11911" y="28624"/>
                  </a:cubicBezTo>
                  <a:cubicBezTo>
                    <a:pt x="11877" y="28868"/>
                    <a:pt x="11842" y="29113"/>
                    <a:pt x="11807" y="29357"/>
                  </a:cubicBezTo>
                  <a:cubicBezTo>
                    <a:pt x="11772" y="29462"/>
                    <a:pt x="11737" y="29567"/>
                    <a:pt x="11737" y="29672"/>
                  </a:cubicBezTo>
                  <a:lnTo>
                    <a:pt x="11737" y="29777"/>
                  </a:lnTo>
                  <a:lnTo>
                    <a:pt x="11702" y="29986"/>
                  </a:lnTo>
                  <a:lnTo>
                    <a:pt x="11667" y="30161"/>
                  </a:lnTo>
                  <a:cubicBezTo>
                    <a:pt x="11632" y="30580"/>
                    <a:pt x="11597" y="30999"/>
                    <a:pt x="11597" y="31349"/>
                  </a:cubicBezTo>
                  <a:cubicBezTo>
                    <a:pt x="11527" y="32152"/>
                    <a:pt x="11457" y="32746"/>
                    <a:pt x="11422" y="33165"/>
                  </a:cubicBezTo>
                  <a:cubicBezTo>
                    <a:pt x="9781" y="33549"/>
                    <a:pt x="8174" y="34038"/>
                    <a:pt x="6602" y="34597"/>
                  </a:cubicBezTo>
                  <a:cubicBezTo>
                    <a:pt x="6602" y="34597"/>
                    <a:pt x="0" y="36134"/>
                    <a:pt x="384" y="39383"/>
                  </a:cubicBezTo>
                  <a:cubicBezTo>
                    <a:pt x="734" y="42422"/>
                    <a:pt x="7231" y="43050"/>
                    <a:pt x="7231" y="43050"/>
                  </a:cubicBezTo>
                  <a:cubicBezTo>
                    <a:pt x="10842" y="43802"/>
                    <a:pt x="14513" y="44175"/>
                    <a:pt x="18182" y="44175"/>
                  </a:cubicBezTo>
                  <a:cubicBezTo>
                    <a:pt x="25765" y="44175"/>
                    <a:pt x="33342" y="42583"/>
                    <a:pt x="40380" y="39452"/>
                  </a:cubicBezTo>
                  <a:cubicBezTo>
                    <a:pt x="39821" y="37636"/>
                    <a:pt x="39681" y="35680"/>
                    <a:pt x="39996" y="33794"/>
                  </a:cubicBezTo>
                  <a:lnTo>
                    <a:pt x="39961" y="33759"/>
                  </a:lnTo>
                  <a:cubicBezTo>
                    <a:pt x="34948" y="32280"/>
                    <a:pt x="29816" y="31541"/>
                    <a:pt x="24675" y="31541"/>
                  </a:cubicBezTo>
                  <a:cubicBezTo>
                    <a:pt x="24228" y="31541"/>
                    <a:pt x="23781" y="31547"/>
                    <a:pt x="23334" y="31558"/>
                  </a:cubicBezTo>
                  <a:cubicBezTo>
                    <a:pt x="23474" y="29881"/>
                    <a:pt x="23788" y="27995"/>
                    <a:pt x="24417" y="26074"/>
                  </a:cubicBezTo>
                  <a:cubicBezTo>
                    <a:pt x="24801" y="24991"/>
                    <a:pt x="25220" y="23908"/>
                    <a:pt x="25744" y="22860"/>
                  </a:cubicBezTo>
                  <a:cubicBezTo>
                    <a:pt x="25989" y="22371"/>
                    <a:pt x="26338" y="21777"/>
                    <a:pt x="26617" y="21254"/>
                  </a:cubicBezTo>
                  <a:cubicBezTo>
                    <a:pt x="26932" y="20764"/>
                    <a:pt x="27246" y="20241"/>
                    <a:pt x="27595" y="19751"/>
                  </a:cubicBezTo>
                  <a:cubicBezTo>
                    <a:pt x="28294" y="18773"/>
                    <a:pt x="29062" y="17830"/>
                    <a:pt x="29901" y="16957"/>
                  </a:cubicBezTo>
                  <a:cubicBezTo>
                    <a:pt x="30704" y="16084"/>
                    <a:pt x="31578" y="15280"/>
                    <a:pt x="32486" y="14582"/>
                  </a:cubicBezTo>
                  <a:cubicBezTo>
                    <a:pt x="33394" y="13848"/>
                    <a:pt x="34337" y="13219"/>
                    <a:pt x="35245" y="12695"/>
                  </a:cubicBezTo>
                  <a:cubicBezTo>
                    <a:pt x="36153" y="12137"/>
                    <a:pt x="37027" y="11682"/>
                    <a:pt x="37900" y="11333"/>
                  </a:cubicBezTo>
                  <a:cubicBezTo>
                    <a:pt x="38738" y="10949"/>
                    <a:pt x="39542" y="10635"/>
                    <a:pt x="40275" y="10425"/>
                  </a:cubicBezTo>
                  <a:cubicBezTo>
                    <a:pt x="40974" y="10180"/>
                    <a:pt x="41638" y="10006"/>
                    <a:pt x="42162" y="9866"/>
                  </a:cubicBezTo>
                  <a:cubicBezTo>
                    <a:pt x="43209" y="9656"/>
                    <a:pt x="43838" y="9517"/>
                    <a:pt x="43838" y="9517"/>
                  </a:cubicBezTo>
                  <a:lnTo>
                    <a:pt x="43838" y="9517"/>
                  </a:lnTo>
                  <a:cubicBezTo>
                    <a:pt x="43838" y="9517"/>
                    <a:pt x="43209" y="9587"/>
                    <a:pt x="42127" y="9726"/>
                  </a:cubicBezTo>
                  <a:cubicBezTo>
                    <a:pt x="41603" y="9831"/>
                    <a:pt x="40939" y="9936"/>
                    <a:pt x="40170" y="10111"/>
                  </a:cubicBezTo>
                  <a:cubicBezTo>
                    <a:pt x="39437" y="10285"/>
                    <a:pt x="38599" y="10530"/>
                    <a:pt x="37690" y="10844"/>
                  </a:cubicBezTo>
                  <a:cubicBezTo>
                    <a:pt x="36817" y="11159"/>
                    <a:pt x="35839" y="11543"/>
                    <a:pt x="34861" y="12032"/>
                  </a:cubicBezTo>
                  <a:cubicBezTo>
                    <a:pt x="33883" y="12521"/>
                    <a:pt x="32870" y="13080"/>
                    <a:pt x="31892" y="13743"/>
                  </a:cubicBezTo>
                  <a:cubicBezTo>
                    <a:pt x="30879" y="14407"/>
                    <a:pt x="29901" y="15176"/>
                    <a:pt x="28958" y="16014"/>
                  </a:cubicBezTo>
                  <a:cubicBezTo>
                    <a:pt x="28015" y="16852"/>
                    <a:pt x="27106" y="17760"/>
                    <a:pt x="26303" y="18773"/>
                  </a:cubicBezTo>
                  <a:cubicBezTo>
                    <a:pt x="25884" y="19262"/>
                    <a:pt x="25500" y="19821"/>
                    <a:pt x="25115" y="20345"/>
                  </a:cubicBezTo>
                  <a:cubicBezTo>
                    <a:pt x="24731" y="20869"/>
                    <a:pt x="24417" y="21323"/>
                    <a:pt x="24067" y="21917"/>
                  </a:cubicBezTo>
                  <a:cubicBezTo>
                    <a:pt x="23404" y="23000"/>
                    <a:pt x="22810" y="24153"/>
                    <a:pt x="22356" y="25271"/>
                  </a:cubicBezTo>
                  <a:cubicBezTo>
                    <a:pt x="21413" y="27506"/>
                    <a:pt x="20854" y="29707"/>
                    <a:pt x="20539" y="31698"/>
                  </a:cubicBezTo>
                  <a:cubicBezTo>
                    <a:pt x="18583" y="31838"/>
                    <a:pt x="16627" y="32082"/>
                    <a:pt x="14671" y="32431"/>
                  </a:cubicBezTo>
                  <a:cubicBezTo>
                    <a:pt x="14671" y="32152"/>
                    <a:pt x="14706" y="31872"/>
                    <a:pt x="14706" y="31523"/>
                  </a:cubicBezTo>
                  <a:cubicBezTo>
                    <a:pt x="14706" y="31174"/>
                    <a:pt x="14706" y="30755"/>
                    <a:pt x="14741" y="30301"/>
                  </a:cubicBezTo>
                  <a:lnTo>
                    <a:pt x="14741" y="30161"/>
                  </a:lnTo>
                  <a:lnTo>
                    <a:pt x="14741" y="30126"/>
                  </a:lnTo>
                  <a:cubicBezTo>
                    <a:pt x="14741" y="29986"/>
                    <a:pt x="14741" y="29881"/>
                    <a:pt x="14776" y="29777"/>
                  </a:cubicBezTo>
                  <a:cubicBezTo>
                    <a:pt x="14811" y="29532"/>
                    <a:pt x="14811" y="29288"/>
                    <a:pt x="14846" y="29043"/>
                  </a:cubicBezTo>
                  <a:cubicBezTo>
                    <a:pt x="14881" y="28799"/>
                    <a:pt x="14916" y="28554"/>
                    <a:pt x="14916" y="28344"/>
                  </a:cubicBezTo>
                  <a:cubicBezTo>
                    <a:pt x="14985" y="28065"/>
                    <a:pt x="15020" y="27786"/>
                    <a:pt x="15055" y="27506"/>
                  </a:cubicBezTo>
                  <a:cubicBezTo>
                    <a:pt x="15125" y="27227"/>
                    <a:pt x="15160" y="26947"/>
                    <a:pt x="15195" y="26633"/>
                  </a:cubicBezTo>
                  <a:cubicBezTo>
                    <a:pt x="15230" y="26458"/>
                    <a:pt x="15335" y="26074"/>
                    <a:pt x="15370" y="25795"/>
                  </a:cubicBezTo>
                  <a:cubicBezTo>
                    <a:pt x="15859" y="23489"/>
                    <a:pt x="16767" y="20764"/>
                    <a:pt x="18129" y="18075"/>
                  </a:cubicBezTo>
                  <a:cubicBezTo>
                    <a:pt x="18793" y="16713"/>
                    <a:pt x="19596" y="15385"/>
                    <a:pt x="20504" y="14058"/>
                  </a:cubicBezTo>
                  <a:cubicBezTo>
                    <a:pt x="20924" y="13464"/>
                    <a:pt x="21517" y="12765"/>
                    <a:pt x="22006" y="12137"/>
                  </a:cubicBezTo>
                  <a:cubicBezTo>
                    <a:pt x="22530" y="11543"/>
                    <a:pt x="23019" y="10914"/>
                    <a:pt x="23578" y="10320"/>
                  </a:cubicBezTo>
                  <a:cubicBezTo>
                    <a:pt x="24696" y="9133"/>
                    <a:pt x="25954" y="8085"/>
                    <a:pt x="27211" y="7072"/>
                  </a:cubicBezTo>
                  <a:cubicBezTo>
                    <a:pt x="28469" y="6094"/>
                    <a:pt x="29796" y="5185"/>
                    <a:pt x="31123" y="4417"/>
                  </a:cubicBezTo>
                  <a:cubicBezTo>
                    <a:pt x="31787" y="4033"/>
                    <a:pt x="32451" y="3683"/>
                    <a:pt x="33149" y="3369"/>
                  </a:cubicBezTo>
                  <a:cubicBezTo>
                    <a:pt x="33778" y="3020"/>
                    <a:pt x="34477" y="2775"/>
                    <a:pt x="35106" y="2496"/>
                  </a:cubicBezTo>
                  <a:cubicBezTo>
                    <a:pt x="36433" y="1937"/>
                    <a:pt x="37725" y="1518"/>
                    <a:pt x="38913" y="1203"/>
                  </a:cubicBezTo>
                  <a:cubicBezTo>
                    <a:pt x="40101" y="889"/>
                    <a:pt x="41218" y="644"/>
                    <a:pt x="42231" y="470"/>
                  </a:cubicBezTo>
                  <a:cubicBezTo>
                    <a:pt x="43209" y="295"/>
                    <a:pt x="44083" y="225"/>
                    <a:pt x="44816" y="155"/>
                  </a:cubicBezTo>
                  <a:cubicBezTo>
                    <a:pt x="45550" y="85"/>
                    <a:pt x="46109" y="85"/>
                    <a:pt x="46528" y="51"/>
                  </a:cubicBezTo>
                  <a:cubicBezTo>
                    <a:pt x="46912" y="51"/>
                    <a:pt x="47122" y="16"/>
                    <a:pt x="47122" y="16"/>
                  </a:cubicBezTo>
                  <a:lnTo>
                    <a:pt x="46528" y="16"/>
                  </a:lnTo>
                  <a:cubicBezTo>
                    <a:pt x="46248" y="16"/>
                    <a:pt x="45907" y="0"/>
                    <a:pt x="45493" y="0"/>
                  </a:cubicBezTo>
                  <a:close/>
                </a:path>
              </a:pathLst>
            </a:custGeom>
            <a:solidFill>
              <a:srgbClr val="44BBD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8" name="Shape 1378"/>
            <p:cNvSpPr/>
            <p:nvPr/>
          </p:nvSpPr>
          <p:spPr>
            <a:xfrm>
              <a:off x="3984200" y="1792625"/>
              <a:ext cx="898625" cy="1501075"/>
            </a:xfrm>
            <a:custGeom>
              <a:avLst/>
              <a:gdLst/>
              <a:ahLst/>
              <a:cxnLst/>
              <a:rect l="0" t="0" r="0" b="0"/>
              <a:pathLst>
                <a:path w="35945" h="60043" extrusionOk="0">
                  <a:moveTo>
                    <a:pt x="18558" y="0"/>
                  </a:moveTo>
                  <a:cubicBezTo>
                    <a:pt x="15900" y="0"/>
                    <a:pt x="12925" y="4363"/>
                    <a:pt x="12925" y="4363"/>
                  </a:cubicBezTo>
                  <a:cubicBezTo>
                    <a:pt x="5520" y="12956"/>
                    <a:pt x="979" y="23715"/>
                    <a:pt x="1" y="35102"/>
                  </a:cubicBezTo>
                  <a:cubicBezTo>
                    <a:pt x="1887" y="35522"/>
                    <a:pt x="3634" y="36325"/>
                    <a:pt x="5170" y="37513"/>
                  </a:cubicBezTo>
                  <a:lnTo>
                    <a:pt x="5205" y="37513"/>
                  </a:lnTo>
                  <a:cubicBezTo>
                    <a:pt x="9153" y="33635"/>
                    <a:pt x="12436" y="29199"/>
                    <a:pt x="14986" y="24379"/>
                  </a:cubicBezTo>
                  <a:cubicBezTo>
                    <a:pt x="16348" y="25287"/>
                    <a:pt x="17780" y="26439"/>
                    <a:pt x="19143" y="27872"/>
                  </a:cubicBezTo>
                  <a:cubicBezTo>
                    <a:pt x="19911" y="28710"/>
                    <a:pt x="20645" y="29583"/>
                    <a:pt x="21309" y="30561"/>
                  </a:cubicBezTo>
                  <a:cubicBezTo>
                    <a:pt x="21623" y="31015"/>
                    <a:pt x="21972" y="31574"/>
                    <a:pt x="22287" y="32098"/>
                  </a:cubicBezTo>
                  <a:cubicBezTo>
                    <a:pt x="22566" y="32622"/>
                    <a:pt x="22880" y="33111"/>
                    <a:pt x="23160" y="33670"/>
                  </a:cubicBezTo>
                  <a:cubicBezTo>
                    <a:pt x="23719" y="34753"/>
                    <a:pt x="24138" y="35871"/>
                    <a:pt x="24522" y="37024"/>
                  </a:cubicBezTo>
                  <a:cubicBezTo>
                    <a:pt x="24871" y="38176"/>
                    <a:pt x="25186" y="39329"/>
                    <a:pt x="25360" y="40447"/>
                  </a:cubicBezTo>
                  <a:cubicBezTo>
                    <a:pt x="25570" y="41599"/>
                    <a:pt x="25675" y="42682"/>
                    <a:pt x="25710" y="43765"/>
                  </a:cubicBezTo>
                  <a:cubicBezTo>
                    <a:pt x="25745" y="44813"/>
                    <a:pt x="25710" y="45826"/>
                    <a:pt x="25640" y="46734"/>
                  </a:cubicBezTo>
                  <a:cubicBezTo>
                    <a:pt x="25570" y="47677"/>
                    <a:pt x="25465" y="48516"/>
                    <a:pt x="25291" y="49249"/>
                  </a:cubicBezTo>
                  <a:cubicBezTo>
                    <a:pt x="25186" y="50018"/>
                    <a:pt x="25011" y="50647"/>
                    <a:pt x="24871" y="51171"/>
                  </a:cubicBezTo>
                  <a:cubicBezTo>
                    <a:pt x="24557" y="52218"/>
                    <a:pt x="24382" y="52812"/>
                    <a:pt x="24382" y="52812"/>
                  </a:cubicBezTo>
                  <a:cubicBezTo>
                    <a:pt x="24382" y="52812"/>
                    <a:pt x="24627" y="52253"/>
                    <a:pt x="25011" y="51240"/>
                  </a:cubicBezTo>
                  <a:cubicBezTo>
                    <a:pt x="25186" y="50716"/>
                    <a:pt x="25430" y="50088"/>
                    <a:pt x="25605" y="49319"/>
                  </a:cubicBezTo>
                  <a:cubicBezTo>
                    <a:pt x="25815" y="48586"/>
                    <a:pt x="25989" y="47747"/>
                    <a:pt x="26164" y="46804"/>
                  </a:cubicBezTo>
                  <a:cubicBezTo>
                    <a:pt x="26304" y="45861"/>
                    <a:pt x="26408" y="44848"/>
                    <a:pt x="26478" y="43765"/>
                  </a:cubicBezTo>
                  <a:cubicBezTo>
                    <a:pt x="26513" y="42682"/>
                    <a:pt x="26513" y="41495"/>
                    <a:pt x="26373" y="40307"/>
                  </a:cubicBezTo>
                  <a:cubicBezTo>
                    <a:pt x="26304" y="39119"/>
                    <a:pt x="26094" y="37897"/>
                    <a:pt x="25815" y="36674"/>
                  </a:cubicBezTo>
                  <a:cubicBezTo>
                    <a:pt x="25500" y="35452"/>
                    <a:pt x="25116" y="34194"/>
                    <a:pt x="24627" y="33006"/>
                  </a:cubicBezTo>
                  <a:cubicBezTo>
                    <a:pt x="24417" y="32413"/>
                    <a:pt x="24103" y="31819"/>
                    <a:pt x="23858" y="31225"/>
                  </a:cubicBezTo>
                  <a:cubicBezTo>
                    <a:pt x="23544" y="30631"/>
                    <a:pt x="23300" y="30142"/>
                    <a:pt x="22950" y="29513"/>
                  </a:cubicBezTo>
                  <a:cubicBezTo>
                    <a:pt x="22322" y="28431"/>
                    <a:pt x="21588" y="27383"/>
                    <a:pt x="20819" y="26405"/>
                  </a:cubicBezTo>
                  <a:cubicBezTo>
                    <a:pt x="19352" y="24588"/>
                    <a:pt x="17780" y="23086"/>
                    <a:pt x="16244" y="21933"/>
                  </a:cubicBezTo>
                  <a:cubicBezTo>
                    <a:pt x="17082" y="20082"/>
                    <a:pt x="17850" y="18231"/>
                    <a:pt x="18479" y="16310"/>
                  </a:cubicBezTo>
                  <a:cubicBezTo>
                    <a:pt x="18619" y="16379"/>
                    <a:pt x="18759" y="16449"/>
                    <a:pt x="18898" y="16519"/>
                  </a:cubicBezTo>
                  <a:cubicBezTo>
                    <a:pt x="19213" y="16694"/>
                    <a:pt x="19562" y="16903"/>
                    <a:pt x="19946" y="17148"/>
                  </a:cubicBezTo>
                  <a:lnTo>
                    <a:pt x="20086" y="17218"/>
                  </a:lnTo>
                  <a:lnTo>
                    <a:pt x="20121" y="17253"/>
                  </a:lnTo>
                  <a:lnTo>
                    <a:pt x="20400" y="17427"/>
                  </a:lnTo>
                  <a:cubicBezTo>
                    <a:pt x="20610" y="17567"/>
                    <a:pt x="20819" y="17707"/>
                    <a:pt x="20994" y="17847"/>
                  </a:cubicBezTo>
                  <a:cubicBezTo>
                    <a:pt x="21204" y="17986"/>
                    <a:pt x="21378" y="18126"/>
                    <a:pt x="21588" y="18266"/>
                  </a:cubicBezTo>
                  <a:cubicBezTo>
                    <a:pt x="21798" y="18440"/>
                    <a:pt x="22007" y="18580"/>
                    <a:pt x="22252" y="18755"/>
                  </a:cubicBezTo>
                  <a:cubicBezTo>
                    <a:pt x="22461" y="18929"/>
                    <a:pt x="22706" y="19139"/>
                    <a:pt x="22950" y="19314"/>
                  </a:cubicBezTo>
                  <a:cubicBezTo>
                    <a:pt x="23090" y="19418"/>
                    <a:pt x="23369" y="19663"/>
                    <a:pt x="23579" y="19873"/>
                  </a:cubicBezTo>
                  <a:cubicBezTo>
                    <a:pt x="25395" y="21409"/>
                    <a:pt x="27352" y="23470"/>
                    <a:pt x="29063" y="25950"/>
                  </a:cubicBezTo>
                  <a:cubicBezTo>
                    <a:pt x="29936" y="27208"/>
                    <a:pt x="30740" y="28570"/>
                    <a:pt x="31438" y="30002"/>
                  </a:cubicBezTo>
                  <a:cubicBezTo>
                    <a:pt x="31753" y="30631"/>
                    <a:pt x="32102" y="31470"/>
                    <a:pt x="32451" y="32203"/>
                  </a:cubicBezTo>
                  <a:cubicBezTo>
                    <a:pt x="32696" y="32972"/>
                    <a:pt x="33010" y="33705"/>
                    <a:pt x="33255" y="34474"/>
                  </a:cubicBezTo>
                  <a:cubicBezTo>
                    <a:pt x="33779" y="36011"/>
                    <a:pt x="34128" y="37617"/>
                    <a:pt x="34408" y="39189"/>
                  </a:cubicBezTo>
                  <a:cubicBezTo>
                    <a:pt x="34652" y="40796"/>
                    <a:pt x="34792" y="42368"/>
                    <a:pt x="34827" y="43905"/>
                  </a:cubicBezTo>
                  <a:cubicBezTo>
                    <a:pt x="34862" y="44673"/>
                    <a:pt x="34827" y="45442"/>
                    <a:pt x="34792" y="46175"/>
                  </a:cubicBezTo>
                  <a:cubicBezTo>
                    <a:pt x="34792" y="46944"/>
                    <a:pt x="34687" y="47643"/>
                    <a:pt x="34617" y="48341"/>
                  </a:cubicBezTo>
                  <a:cubicBezTo>
                    <a:pt x="34477" y="49773"/>
                    <a:pt x="34233" y="51101"/>
                    <a:pt x="33953" y="52288"/>
                  </a:cubicBezTo>
                  <a:cubicBezTo>
                    <a:pt x="33639" y="53511"/>
                    <a:pt x="33325" y="54594"/>
                    <a:pt x="32975" y="55537"/>
                  </a:cubicBezTo>
                  <a:cubicBezTo>
                    <a:pt x="32696" y="56515"/>
                    <a:pt x="32312" y="57318"/>
                    <a:pt x="32032" y="57982"/>
                  </a:cubicBezTo>
                  <a:cubicBezTo>
                    <a:pt x="31753" y="58646"/>
                    <a:pt x="31473" y="59170"/>
                    <a:pt x="31299" y="59519"/>
                  </a:cubicBezTo>
                  <a:cubicBezTo>
                    <a:pt x="31159" y="59868"/>
                    <a:pt x="31054" y="60043"/>
                    <a:pt x="31054" y="60043"/>
                  </a:cubicBezTo>
                  <a:cubicBezTo>
                    <a:pt x="31054" y="60043"/>
                    <a:pt x="31159" y="59868"/>
                    <a:pt x="31334" y="59554"/>
                  </a:cubicBezTo>
                  <a:cubicBezTo>
                    <a:pt x="31543" y="59205"/>
                    <a:pt x="31823" y="58716"/>
                    <a:pt x="32172" y="58052"/>
                  </a:cubicBezTo>
                  <a:cubicBezTo>
                    <a:pt x="32486" y="57388"/>
                    <a:pt x="32906" y="56620"/>
                    <a:pt x="33255" y="55642"/>
                  </a:cubicBezTo>
                  <a:cubicBezTo>
                    <a:pt x="33674" y="54733"/>
                    <a:pt x="34058" y="53616"/>
                    <a:pt x="34442" y="52428"/>
                  </a:cubicBezTo>
                  <a:cubicBezTo>
                    <a:pt x="34792" y="51205"/>
                    <a:pt x="35141" y="49878"/>
                    <a:pt x="35386" y="48446"/>
                  </a:cubicBezTo>
                  <a:cubicBezTo>
                    <a:pt x="35490" y="47747"/>
                    <a:pt x="35630" y="47014"/>
                    <a:pt x="35700" y="46245"/>
                  </a:cubicBezTo>
                  <a:cubicBezTo>
                    <a:pt x="35770" y="45512"/>
                    <a:pt x="35840" y="44708"/>
                    <a:pt x="35875" y="43940"/>
                  </a:cubicBezTo>
                  <a:cubicBezTo>
                    <a:pt x="35945" y="42333"/>
                    <a:pt x="35875" y="40691"/>
                    <a:pt x="35700" y="39015"/>
                  </a:cubicBezTo>
                  <a:cubicBezTo>
                    <a:pt x="35525" y="37373"/>
                    <a:pt x="35246" y="35661"/>
                    <a:pt x="34827" y="34019"/>
                  </a:cubicBezTo>
                  <a:cubicBezTo>
                    <a:pt x="34617" y="33181"/>
                    <a:pt x="34338" y="32378"/>
                    <a:pt x="34093" y="31539"/>
                  </a:cubicBezTo>
                  <a:cubicBezTo>
                    <a:pt x="33779" y="30736"/>
                    <a:pt x="33569" y="30002"/>
                    <a:pt x="33185" y="29199"/>
                  </a:cubicBezTo>
                  <a:cubicBezTo>
                    <a:pt x="32556" y="27627"/>
                    <a:pt x="31788" y="26160"/>
                    <a:pt x="30949" y="24763"/>
                  </a:cubicBezTo>
                  <a:cubicBezTo>
                    <a:pt x="29273" y="21968"/>
                    <a:pt x="27317" y="19663"/>
                    <a:pt x="25430" y="17812"/>
                  </a:cubicBezTo>
                  <a:cubicBezTo>
                    <a:pt x="25186" y="17602"/>
                    <a:pt x="25046" y="17427"/>
                    <a:pt x="24732" y="17148"/>
                  </a:cubicBezTo>
                  <a:cubicBezTo>
                    <a:pt x="24522" y="16938"/>
                    <a:pt x="24278" y="16764"/>
                    <a:pt x="24068" y="16554"/>
                  </a:cubicBezTo>
                  <a:cubicBezTo>
                    <a:pt x="23858" y="16379"/>
                    <a:pt x="23649" y="16205"/>
                    <a:pt x="23439" y="16030"/>
                  </a:cubicBezTo>
                  <a:cubicBezTo>
                    <a:pt x="23230" y="15821"/>
                    <a:pt x="22985" y="15646"/>
                    <a:pt x="22776" y="15471"/>
                  </a:cubicBezTo>
                  <a:cubicBezTo>
                    <a:pt x="22566" y="15331"/>
                    <a:pt x="22391" y="15157"/>
                    <a:pt x="22182" y="15017"/>
                  </a:cubicBezTo>
                  <a:lnTo>
                    <a:pt x="21937" y="14808"/>
                  </a:lnTo>
                  <a:lnTo>
                    <a:pt x="21867" y="14738"/>
                  </a:lnTo>
                  <a:lnTo>
                    <a:pt x="21693" y="14633"/>
                  </a:lnTo>
                  <a:lnTo>
                    <a:pt x="21553" y="14528"/>
                  </a:lnTo>
                  <a:cubicBezTo>
                    <a:pt x="21169" y="14284"/>
                    <a:pt x="20854" y="14074"/>
                    <a:pt x="20540" y="13864"/>
                  </a:cubicBezTo>
                  <a:cubicBezTo>
                    <a:pt x="20086" y="13585"/>
                    <a:pt x="19737" y="13340"/>
                    <a:pt x="19457" y="13166"/>
                  </a:cubicBezTo>
                  <a:cubicBezTo>
                    <a:pt x="19911" y="11419"/>
                    <a:pt x="20330" y="9673"/>
                    <a:pt x="20610" y="7891"/>
                  </a:cubicBezTo>
                  <a:cubicBezTo>
                    <a:pt x="20610" y="7891"/>
                    <a:pt x="22461" y="1394"/>
                    <a:pt x="19422" y="172"/>
                  </a:cubicBezTo>
                  <a:cubicBezTo>
                    <a:pt x="19141" y="53"/>
                    <a:pt x="18851" y="0"/>
                    <a:pt x="18558" y="0"/>
                  </a:cubicBezTo>
                  <a:close/>
                </a:path>
              </a:pathLst>
            </a:custGeom>
            <a:solidFill>
              <a:srgbClr val="44BBD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79" name="Shape 1379"/>
          <p:cNvSpPr/>
          <p:nvPr/>
        </p:nvSpPr>
        <p:spPr>
          <a:xfrm>
            <a:off x="8248562" y="3646400"/>
            <a:ext cx="574200" cy="193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800" b="1">
                <a:solidFill>
                  <a:schemeClr val="dk1"/>
                </a:solidFill>
                <a:latin typeface="Proxima Nova"/>
                <a:ea typeface="Proxima Nova"/>
                <a:cs typeface="Proxima Nova"/>
                <a:sym typeface="Proxima Nova"/>
              </a:rPr>
              <a:t>PCF 2.1</a:t>
            </a:r>
            <a:endParaRPr sz="700" i="0" u="none" strike="noStrike" cap="none">
              <a:solidFill>
                <a:schemeClr val="lt1"/>
              </a:solidFill>
              <a:latin typeface="Proxima Nova"/>
              <a:ea typeface="Proxima Nova"/>
              <a:cs typeface="Proxima Nova"/>
              <a:sym typeface="Proxima Nova"/>
            </a:endParaRPr>
          </a:p>
        </p:txBody>
      </p:sp>
      <p:sp>
        <p:nvSpPr>
          <p:cNvPr id="1380" name="Shape 1380"/>
          <p:cNvSpPr/>
          <p:nvPr/>
        </p:nvSpPr>
        <p:spPr>
          <a:xfrm>
            <a:off x="7519881" y="2803825"/>
            <a:ext cx="1356900" cy="193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700" b="1">
                <a:solidFill>
                  <a:schemeClr val="dk1"/>
                </a:solidFill>
                <a:latin typeface="Proxima Nova"/>
                <a:ea typeface="Proxima Nova"/>
                <a:cs typeface="Proxima Nova"/>
                <a:sym typeface="Proxima Nova"/>
              </a:rPr>
              <a:t>Tracker / Spring / Concourse</a:t>
            </a:r>
            <a:endParaRPr sz="700" i="0" u="none" strike="noStrike" cap="none">
              <a:solidFill>
                <a:schemeClr val="lt1"/>
              </a:solidFill>
              <a:latin typeface="Proxima Nova"/>
              <a:ea typeface="Proxima Nova"/>
              <a:cs typeface="Proxima Nova"/>
              <a:sym typeface="Proxima Nova"/>
            </a:endParaRPr>
          </a:p>
        </p:txBody>
      </p:sp>
      <p:sp>
        <p:nvSpPr>
          <p:cNvPr id="1381" name="Shape 1381"/>
          <p:cNvSpPr/>
          <p:nvPr/>
        </p:nvSpPr>
        <p:spPr>
          <a:xfrm>
            <a:off x="8009454" y="1973450"/>
            <a:ext cx="813300" cy="193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800" b="1">
                <a:solidFill>
                  <a:schemeClr val="dk1"/>
                </a:solidFill>
                <a:latin typeface="Proxima Nova"/>
                <a:ea typeface="Proxima Nova"/>
                <a:cs typeface="Proxima Nova"/>
                <a:sym typeface="Proxima Nova"/>
              </a:rPr>
              <a:t>Pivotal Labs</a:t>
            </a:r>
            <a:endParaRPr sz="700" i="0" u="none" strike="noStrike" cap="none">
              <a:solidFill>
                <a:schemeClr val="lt1"/>
              </a:solidFill>
              <a:latin typeface="Proxima Nova"/>
              <a:ea typeface="Proxima Nova"/>
              <a:cs typeface="Proxima Nova"/>
              <a:sym typeface="Proxima Nova"/>
            </a:endParaRPr>
          </a:p>
        </p:txBody>
      </p:sp>
      <p:pic>
        <p:nvPicPr>
          <p:cNvPr id="1382" name="Shape 1382" descr="Image result for pivotal tracker icon"/>
          <p:cNvPicPr preferRelativeResize="0"/>
          <p:nvPr/>
        </p:nvPicPr>
        <p:blipFill>
          <a:blip r:embed="rId3">
            <a:alphaModFix/>
          </a:blip>
          <a:stretch>
            <a:fillRect/>
          </a:stretch>
        </p:blipFill>
        <p:spPr>
          <a:xfrm>
            <a:off x="7684756" y="2442954"/>
            <a:ext cx="345850" cy="345850"/>
          </a:xfrm>
          <a:prstGeom prst="rect">
            <a:avLst/>
          </a:prstGeom>
          <a:noFill/>
          <a:ln>
            <a:noFill/>
          </a:ln>
        </p:spPr>
      </p:pic>
      <p:grpSp>
        <p:nvGrpSpPr>
          <p:cNvPr id="1383" name="Shape 1383"/>
          <p:cNvGrpSpPr/>
          <p:nvPr/>
        </p:nvGrpSpPr>
        <p:grpSpPr>
          <a:xfrm>
            <a:off x="3426094" y="2526653"/>
            <a:ext cx="330294" cy="330294"/>
            <a:chOff x="1563325" y="2673700"/>
            <a:chExt cx="363000" cy="363000"/>
          </a:xfrm>
        </p:grpSpPr>
        <p:sp>
          <p:nvSpPr>
            <p:cNvPr id="1384" name="Shape 1384"/>
            <p:cNvSpPr/>
            <p:nvPr/>
          </p:nvSpPr>
          <p:spPr>
            <a:xfrm>
              <a:off x="1701950" y="2815900"/>
              <a:ext cx="86275" cy="74975"/>
            </a:xfrm>
            <a:custGeom>
              <a:avLst/>
              <a:gdLst/>
              <a:ahLst/>
              <a:cxnLst/>
              <a:rect l="0" t="0" r="0" b="0"/>
              <a:pathLst>
                <a:path w="3451" h="2999" extrusionOk="0">
                  <a:moveTo>
                    <a:pt x="1725" y="1"/>
                  </a:moveTo>
                  <a:lnTo>
                    <a:pt x="0" y="2999"/>
                  </a:lnTo>
                  <a:lnTo>
                    <a:pt x="3451" y="2999"/>
                  </a:lnTo>
                  <a:lnTo>
                    <a:pt x="1725" y="1"/>
                  </a:lnTo>
                  <a:close/>
                </a:path>
              </a:pathLst>
            </a:custGeom>
            <a:solidFill>
              <a:srgbClr val="0C2E4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5" name="Shape 1385"/>
            <p:cNvSpPr/>
            <p:nvPr/>
          </p:nvSpPr>
          <p:spPr>
            <a:xfrm>
              <a:off x="1563325" y="2673700"/>
              <a:ext cx="363000" cy="363000"/>
            </a:xfrm>
            <a:custGeom>
              <a:avLst/>
              <a:gdLst/>
              <a:ahLst/>
              <a:cxnLst/>
              <a:rect l="0" t="0" r="0" b="0"/>
              <a:pathLst>
                <a:path w="14520" h="14520" extrusionOk="0">
                  <a:moveTo>
                    <a:pt x="7270" y="2855"/>
                  </a:moveTo>
                  <a:lnTo>
                    <a:pt x="11932" y="10946"/>
                  </a:lnTo>
                  <a:lnTo>
                    <a:pt x="10289" y="10946"/>
                  </a:lnTo>
                  <a:lnTo>
                    <a:pt x="9468" y="9508"/>
                  </a:lnTo>
                  <a:lnTo>
                    <a:pt x="5073" y="9508"/>
                  </a:lnTo>
                  <a:lnTo>
                    <a:pt x="4231" y="10946"/>
                  </a:lnTo>
                  <a:lnTo>
                    <a:pt x="2609" y="10946"/>
                  </a:lnTo>
                  <a:lnTo>
                    <a:pt x="7270" y="2855"/>
                  </a:lnTo>
                  <a:close/>
                  <a:moveTo>
                    <a:pt x="2157" y="0"/>
                  </a:moveTo>
                  <a:cubicBezTo>
                    <a:pt x="966" y="0"/>
                    <a:pt x="1" y="965"/>
                    <a:pt x="1" y="2156"/>
                  </a:cubicBezTo>
                  <a:lnTo>
                    <a:pt x="1" y="12363"/>
                  </a:lnTo>
                  <a:cubicBezTo>
                    <a:pt x="1" y="13554"/>
                    <a:pt x="966" y="14519"/>
                    <a:pt x="2157" y="14519"/>
                  </a:cubicBezTo>
                  <a:lnTo>
                    <a:pt x="12363" y="14519"/>
                  </a:lnTo>
                  <a:cubicBezTo>
                    <a:pt x="13555" y="14519"/>
                    <a:pt x="14520" y="13554"/>
                    <a:pt x="14520" y="12363"/>
                  </a:cubicBezTo>
                  <a:lnTo>
                    <a:pt x="14520" y="2156"/>
                  </a:lnTo>
                  <a:cubicBezTo>
                    <a:pt x="14520" y="965"/>
                    <a:pt x="13555" y="0"/>
                    <a:pt x="12363" y="0"/>
                  </a:cubicBezTo>
                  <a:close/>
                </a:path>
              </a:pathLst>
            </a:custGeom>
            <a:solidFill>
              <a:srgbClr val="0C2E4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386" name="Shape 1386"/>
          <p:cNvCxnSpPr>
            <a:endCxn id="1358" idx="1"/>
          </p:cNvCxnSpPr>
          <p:nvPr/>
        </p:nvCxnSpPr>
        <p:spPr>
          <a:xfrm>
            <a:off x="3592281" y="3132500"/>
            <a:ext cx="539100" cy="396600"/>
          </a:xfrm>
          <a:prstGeom prst="bentConnector3">
            <a:avLst>
              <a:gd name="adj1" fmla="val 11"/>
            </a:avLst>
          </a:prstGeom>
          <a:noFill/>
          <a:ln w="9525" cap="flat" cmpd="sng">
            <a:solidFill>
              <a:schemeClr val="dk1"/>
            </a:solidFill>
            <a:prstDash val="solid"/>
            <a:round/>
            <a:headEnd type="none" w="med" len="med"/>
            <a:tailEnd type="triangle" w="med" len="med"/>
          </a:ln>
        </p:spPr>
      </p:cxnSp>
      <p:cxnSp>
        <p:nvCxnSpPr>
          <p:cNvPr id="1387" name="Shape 1387"/>
          <p:cNvCxnSpPr/>
          <p:nvPr/>
        </p:nvCxnSpPr>
        <p:spPr>
          <a:xfrm rot="10800000">
            <a:off x="3774239" y="2723506"/>
            <a:ext cx="800100" cy="0"/>
          </a:xfrm>
          <a:prstGeom prst="straightConnector1">
            <a:avLst/>
          </a:prstGeom>
          <a:noFill/>
          <a:ln w="9525" cap="flat" cmpd="sng">
            <a:solidFill>
              <a:schemeClr val="accent3"/>
            </a:solidFill>
            <a:prstDash val="dash"/>
            <a:round/>
            <a:headEnd type="none" w="med" len="med"/>
            <a:tailEnd type="triangle" w="med" len="med"/>
          </a:ln>
        </p:spPr>
      </p:cxnSp>
      <p:cxnSp>
        <p:nvCxnSpPr>
          <p:cNvPr id="1388" name="Shape 1388"/>
          <p:cNvCxnSpPr/>
          <p:nvPr/>
        </p:nvCxnSpPr>
        <p:spPr>
          <a:xfrm flipH="1">
            <a:off x="3769542" y="1997475"/>
            <a:ext cx="1192500" cy="621300"/>
          </a:xfrm>
          <a:prstGeom prst="bentConnector3">
            <a:avLst>
              <a:gd name="adj1" fmla="val 50000"/>
            </a:avLst>
          </a:prstGeom>
          <a:noFill/>
          <a:ln w="9525" cap="flat" cmpd="sng">
            <a:solidFill>
              <a:schemeClr val="lt2"/>
            </a:solidFill>
            <a:prstDash val="dash"/>
            <a:round/>
            <a:headEnd type="none" w="med" len="med"/>
            <a:tailEnd type="triangle" w="med" len="med"/>
          </a:ln>
        </p:spPr>
      </p:cxnSp>
      <p:sp>
        <p:nvSpPr>
          <p:cNvPr id="1389" name="Shape 1389"/>
          <p:cNvSpPr/>
          <p:nvPr/>
        </p:nvSpPr>
        <p:spPr>
          <a:xfrm>
            <a:off x="3439242" y="1683542"/>
            <a:ext cx="330296" cy="341908"/>
          </a:xfrm>
          <a:custGeom>
            <a:avLst/>
            <a:gdLst/>
            <a:ahLst/>
            <a:cxnLst/>
            <a:rect l="0" t="0" r="0" b="0"/>
            <a:pathLst>
              <a:path w="12857" h="13309" extrusionOk="0">
                <a:moveTo>
                  <a:pt x="6429" y="1"/>
                </a:moveTo>
                <a:cubicBezTo>
                  <a:pt x="2876" y="1"/>
                  <a:pt x="1" y="822"/>
                  <a:pt x="1" y="1849"/>
                </a:cubicBezTo>
                <a:cubicBezTo>
                  <a:pt x="1" y="2855"/>
                  <a:pt x="2876" y="3677"/>
                  <a:pt x="6429" y="3677"/>
                </a:cubicBezTo>
                <a:cubicBezTo>
                  <a:pt x="9981" y="3677"/>
                  <a:pt x="12856" y="2855"/>
                  <a:pt x="12856" y="1849"/>
                </a:cubicBezTo>
                <a:cubicBezTo>
                  <a:pt x="12856" y="822"/>
                  <a:pt x="9981" y="1"/>
                  <a:pt x="6429" y="1"/>
                </a:cubicBezTo>
                <a:close/>
                <a:moveTo>
                  <a:pt x="1" y="3122"/>
                </a:moveTo>
                <a:lnTo>
                  <a:pt x="1" y="5094"/>
                </a:lnTo>
                <a:cubicBezTo>
                  <a:pt x="1" y="6100"/>
                  <a:pt x="2876" y="6921"/>
                  <a:pt x="6429" y="6921"/>
                </a:cubicBezTo>
                <a:cubicBezTo>
                  <a:pt x="9981" y="6921"/>
                  <a:pt x="12856" y="6100"/>
                  <a:pt x="12856" y="5094"/>
                </a:cubicBezTo>
                <a:lnTo>
                  <a:pt x="12856" y="3122"/>
                </a:lnTo>
                <a:cubicBezTo>
                  <a:pt x="11727" y="4046"/>
                  <a:pt x="8996" y="4498"/>
                  <a:pt x="6429" y="4498"/>
                </a:cubicBezTo>
                <a:cubicBezTo>
                  <a:pt x="3862" y="4498"/>
                  <a:pt x="1151" y="4046"/>
                  <a:pt x="1" y="3122"/>
                </a:cubicBezTo>
                <a:close/>
                <a:moveTo>
                  <a:pt x="1" y="6305"/>
                </a:moveTo>
                <a:lnTo>
                  <a:pt x="1" y="8277"/>
                </a:lnTo>
                <a:cubicBezTo>
                  <a:pt x="1" y="9283"/>
                  <a:pt x="2876" y="10125"/>
                  <a:pt x="6429" y="10125"/>
                </a:cubicBezTo>
                <a:cubicBezTo>
                  <a:pt x="9981" y="10125"/>
                  <a:pt x="12856" y="9283"/>
                  <a:pt x="12856" y="8277"/>
                </a:cubicBezTo>
                <a:lnTo>
                  <a:pt x="12856" y="6305"/>
                </a:lnTo>
                <a:cubicBezTo>
                  <a:pt x="11727" y="7250"/>
                  <a:pt x="8996" y="7681"/>
                  <a:pt x="6429" y="7681"/>
                </a:cubicBezTo>
                <a:cubicBezTo>
                  <a:pt x="3862" y="7681"/>
                  <a:pt x="1151" y="7250"/>
                  <a:pt x="1" y="6305"/>
                </a:cubicBezTo>
                <a:close/>
                <a:moveTo>
                  <a:pt x="1" y="9509"/>
                </a:moveTo>
                <a:lnTo>
                  <a:pt x="1" y="11480"/>
                </a:lnTo>
                <a:cubicBezTo>
                  <a:pt x="1" y="12487"/>
                  <a:pt x="2876" y="13308"/>
                  <a:pt x="6429" y="13308"/>
                </a:cubicBezTo>
                <a:cubicBezTo>
                  <a:pt x="9981" y="13308"/>
                  <a:pt x="12856" y="12487"/>
                  <a:pt x="12856" y="11480"/>
                </a:cubicBezTo>
                <a:lnTo>
                  <a:pt x="12856" y="9509"/>
                </a:lnTo>
                <a:cubicBezTo>
                  <a:pt x="11727" y="10433"/>
                  <a:pt x="8996" y="10885"/>
                  <a:pt x="6429" y="10885"/>
                </a:cubicBezTo>
                <a:cubicBezTo>
                  <a:pt x="3862" y="10885"/>
                  <a:pt x="1151" y="10433"/>
                  <a:pt x="1" y="9509"/>
                </a:cubicBezTo>
                <a:close/>
              </a:path>
            </a:pathLst>
          </a:custGeom>
          <a:solidFill>
            <a:srgbClr val="0C2E4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90" name="Shape 1390"/>
          <p:cNvCxnSpPr/>
          <p:nvPr/>
        </p:nvCxnSpPr>
        <p:spPr>
          <a:xfrm>
            <a:off x="3605042" y="2054550"/>
            <a:ext cx="0" cy="437700"/>
          </a:xfrm>
          <a:prstGeom prst="straightConnector1">
            <a:avLst/>
          </a:prstGeom>
          <a:noFill/>
          <a:ln w="9525" cap="flat" cmpd="sng">
            <a:solidFill>
              <a:schemeClr val="dk1"/>
            </a:solidFill>
            <a:prstDash val="solid"/>
            <a:round/>
            <a:headEnd type="none" w="med" len="med"/>
            <a:tailEnd type="triangle" w="med" len="med"/>
          </a:ln>
        </p:spPr>
      </p:cxnSp>
      <p:cxnSp>
        <p:nvCxnSpPr>
          <p:cNvPr id="1391" name="Shape 1391"/>
          <p:cNvCxnSpPr>
            <a:stCxn id="1354" idx="1"/>
          </p:cNvCxnSpPr>
          <p:nvPr/>
        </p:nvCxnSpPr>
        <p:spPr>
          <a:xfrm rot="10800000">
            <a:off x="3807981" y="1854500"/>
            <a:ext cx="1175400" cy="0"/>
          </a:xfrm>
          <a:prstGeom prst="straightConnector1">
            <a:avLst/>
          </a:prstGeom>
          <a:noFill/>
          <a:ln w="9525" cap="flat" cmpd="sng">
            <a:solidFill>
              <a:schemeClr val="dk1"/>
            </a:solidFill>
            <a:prstDash val="solid"/>
            <a:round/>
            <a:headEnd type="none" w="med" len="med"/>
            <a:tailEnd type="triangle" w="med" len="med"/>
          </a:ln>
        </p:spPr>
      </p:cxnSp>
      <p:sp>
        <p:nvSpPr>
          <p:cNvPr id="1392" name="Shape 1392"/>
          <p:cNvSpPr/>
          <p:nvPr/>
        </p:nvSpPr>
        <p:spPr>
          <a:xfrm>
            <a:off x="3224726" y="1453438"/>
            <a:ext cx="748200" cy="19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b="1">
                <a:solidFill>
                  <a:schemeClr val="dk1"/>
                </a:solidFill>
                <a:latin typeface="Proxima Nova"/>
                <a:ea typeface="Proxima Nova"/>
                <a:cs typeface="Proxima Nova"/>
                <a:sym typeface="Proxima Nova"/>
              </a:rPr>
              <a:t>Data / AI</a:t>
            </a:r>
            <a:endParaRPr sz="1000" i="0" u="none" strike="noStrike" cap="none">
              <a:solidFill>
                <a:schemeClr val="lt1"/>
              </a:solidFill>
              <a:latin typeface="Proxima Nova"/>
              <a:ea typeface="Proxima Nova"/>
              <a:cs typeface="Proxima Nova"/>
              <a:sym typeface="Proxima Nova"/>
            </a:endParaRPr>
          </a:p>
        </p:txBody>
      </p:sp>
      <p:sp>
        <p:nvSpPr>
          <p:cNvPr id="1393" name="Shape 1393"/>
          <p:cNvSpPr/>
          <p:nvPr/>
        </p:nvSpPr>
        <p:spPr>
          <a:xfrm>
            <a:off x="3218385" y="2844274"/>
            <a:ext cx="748200" cy="19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b="1">
                <a:solidFill>
                  <a:schemeClr val="dk1"/>
                </a:solidFill>
                <a:latin typeface="Proxima Nova"/>
                <a:ea typeface="Proxima Nova"/>
                <a:cs typeface="Proxima Nova"/>
                <a:sym typeface="Proxima Nova"/>
              </a:rPr>
              <a:t>Apps</a:t>
            </a:r>
            <a:endParaRPr sz="1000" i="0" u="none" strike="noStrike" cap="none">
              <a:solidFill>
                <a:schemeClr val="lt1"/>
              </a:solidFill>
              <a:latin typeface="Proxima Nova"/>
              <a:ea typeface="Proxima Nova"/>
              <a:cs typeface="Proxima Nova"/>
              <a:sym typeface="Proxima Nova"/>
            </a:endParaRPr>
          </a:p>
        </p:txBody>
      </p:sp>
      <p:sp>
        <p:nvSpPr>
          <p:cNvPr id="1394" name="Shape 1394"/>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a:t>Culture, tools, and platform</a:t>
            </a:r>
            <a:endParaRPr/>
          </a:p>
          <a:p>
            <a:pPr marL="0" lvl="0" indent="0">
              <a:spcBef>
                <a:spcPts val="0"/>
              </a:spcBef>
              <a:spcAft>
                <a:spcPts val="150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98"/>
        <p:cNvGrpSpPr/>
        <p:nvPr/>
      </p:nvGrpSpPr>
      <p:grpSpPr>
        <a:xfrm>
          <a:off x="0" y="0"/>
          <a:ext cx="0" cy="0"/>
          <a:chOff x="0" y="0"/>
          <a:chExt cx="0" cy="0"/>
        </a:xfrm>
      </p:grpSpPr>
      <p:pic>
        <p:nvPicPr>
          <p:cNvPr id="1399" name="Shape 1399" descr="SiliconValley-01.jpg"/>
          <p:cNvPicPr preferRelativeResize="0"/>
          <p:nvPr/>
        </p:nvPicPr>
        <p:blipFill rotWithShape="1">
          <a:blip r:embed="rId3">
            <a:alphaModFix/>
          </a:blip>
          <a:srcRect t="1976" r="25810" b="31254"/>
          <a:stretch/>
        </p:blipFill>
        <p:spPr>
          <a:xfrm>
            <a:off x="0" y="0"/>
            <a:ext cx="9144000" cy="5143500"/>
          </a:xfrm>
          <a:prstGeom prst="rect">
            <a:avLst/>
          </a:prstGeom>
          <a:noFill/>
          <a:ln>
            <a:noFill/>
          </a:ln>
        </p:spPr>
      </p:pic>
      <p:sp>
        <p:nvSpPr>
          <p:cNvPr id="1400" name="Shape 1400"/>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sp>
        <p:nvSpPr>
          <p:cNvPr id="1401" name="Shape 1401"/>
          <p:cNvSpPr txBox="1"/>
          <p:nvPr/>
        </p:nvSpPr>
        <p:spPr>
          <a:xfrm>
            <a:off x="668800" y="2538500"/>
            <a:ext cx="7796700" cy="15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00253E"/>
                </a:solidFill>
                <a:latin typeface="Proxima Nova"/>
                <a:ea typeface="Proxima Nova"/>
                <a:cs typeface="Proxima Nova"/>
                <a:sym typeface="Proxima Nova"/>
              </a:rPr>
              <a:t>Transforming How The World Builds Software</a:t>
            </a:r>
            <a:endParaRPr sz="2500">
              <a:solidFill>
                <a:srgbClr val="00253E"/>
              </a:solidFill>
              <a:latin typeface="Proxima Nova"/>
              <a:ea typeface="Proxima Nova"/>
              <a:cs typeface="Proxima Nova"/>
              <a:sym typeface="Proxima Nova"/>
            </a:endParaRPr>
          </a:p>
        </p:txBody>
      </p:sp>
      <p:cxnSp>
        <p:nvCxnSpPr>
          <p:cNvPr id="1402" name="Shape 1402"/>
          <p:cNvCxnSpPr/>
          <p:nvPr/>
        </p:nvCxnSpPr>
        <p:spPr>
          <a:xfrm>
            <a:off x="4202557" y="2323836"/>
            <a:ext cx="738900" cy="0"/>
          </a:xfrm>
          <a:prstGeom prst="straightConnector1">
            <a:avLst/>
          </a:prstGeom>
          <a:noFill/>
          <a:ln w="38100" cap="flat" cmpd="sng">
            <a:solidFill>
              <a:schemeClr val="accent6"/>
            </a:solidFill>
            <a:prstDash val="solid"/>
            <a:round/>
            <a:headEnd type="none" w="sm" len="sm"/>
            <a:tailEnd type="none" w="sm" len="sm"/>
          </a:ln>
        </p:spPr>
      </p:cxnSp>
      <p:grpSp>
        <p:nvGrpSpPr>
          <p:cNvPr id="1403" name="Shape 1403"/>
          <p:cNvGrpSpPr/>
          <p:nvPr/>
        </p:nvGrpSpPr>
        <p:grpSpPr>
          <a:xfrm>
            <a:off x="3681215" y="1516127"/>
            <a:ext cx="1866239" cy="437131"/>
            <a:chOff x="1841475" y="2392725"/>
            <a:chExt cx="3928925" cy="920275"/>
          </a:xfrm>
        </p:grpSpPr>
        <p:sp>
          <p:nvSpPr>
            <p:cNvPr id="1404" name="Shape 1404"/>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5" name="Shape 1405"/>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6" name="Shape 1406"/>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7" name="Shape 1407"/>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8" name="Shape 1408"/>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9" name="Shape 1409"/>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0" name="Shape 1410"/>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1" name="Shape 1411"/>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12" name="Shape 1412"/>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a:t>
            </a:r>
            <a:endParaRPr sz="600">
              <a:solidFill>
                <a:schemeClr val="dk1"/>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Example Customer Outcomes</a:t>
            </a:r>
            <a:endParaRPr/>
          </a:p>
        </p:txBody>
      </p:sp>
      <p:sp>
        <p:nvSpPr>
          <p:cNvPr id="326" name="Shape 326"/>
          <p:cNvSpPr txBox="1"/>
          <p:nvPr/>
        </p:nvSpPr>
        <p:spPr>
          <a:xfrm>
            <a:off x="5067575" y="4866600"/>
            <a:ext cx="3787800" cy="276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r>
              <a:rPr lang="en" sz="600">
                <a:solidFill>
                  <a:srgbClr val="999999"/>
                </a:solidFill>
                <a:latin typeface="Proxima Nova"/>
                <a:ea typeface="Proxima Nova"/>
                <a:cs typeface="Proxima Nova"/>
                <a:sym typeface="Proxima Nova"/>
              </a:rPr>
              <a:t>Source: Greg Otto, Executive Director, Cloud Services at Comcast, CF Summit June 2017</a:t>
            </a:r>
            <a:endParaRPr sz="600">
              <a:solidFill>
                <a:srgbClr val="999999"/>
              </a:solidFill>
              <a:latin typeface="Proxima Nova"/>
              <a:ea typeface="Proxima Nova"/>
              <a:cs typeface="Proxima Nova"/>
              <a:sym typeface="Proxima Nova"/>
            </a:endParaRPr>
          </a:p>
          <a:p>
            <a:pPr marL="0" lvl="0" indent="0" algn="l" rtl="0">
              <a:spcBef>
                <a:spcPts val="0"/>
              </a:spcBef>
              <a:spcAft>
                <a:spcPts val="0"/>
              </a:spcAft>
              <a:buClr>
                <a:srgbClr val="000000"/>
              </a:buClr>
              <a:buSzPts val="1100"/>
              <a:buFont typeface="Arial"/>
              <a:buNone/>
            </a:pPr>
            <a:endParaRPr sz="600">
              <a:solidFill>
                <a:srgbClr val="999999"/>
              </a:solidFill>
              <a:latin typeface="Proxima Nova"/>
              <a:ea typeface="Proxima Nova"/>
              <a:cs typeface="Proxima Nova"/>
              <a:sym typeface="Proxima Nova"/>
            </a:endParaRPr>
          </a:p>
          <a:p>
            <a:pPr marL="0" lvl="0" indent="0" algn="ctr" rtl="0">
              <a:spcBef>
                <a:spcPts val="0"/>
              </a:spcBef>
              <a:spcAft>
                <a:spcPts val="0"/>
              </a:spcAft>
              <a:buClr>
                <a:srgbClr val="000000"/>
              </a:buClr>
              <a:buSzPts val="1100"/>
              <a:buFont typeface="Arial"/>
              <a:buNone/>
            </a:pPr>
            <a:endParaRPr sz="600">
              <a:solidFill>
                <a:srgbClr val="999999"/>
              </a:solidFill>
              <a:latin typeface="Proxima Nova"/>
              <a:ea typeface="Proxima Nova"/>
              <a:cs typeface="Proxima Nova"/>
              <a:sym typeface="Proxima Nova"/>
            </a:endParaRPr>
          </a:p>
          <a:p>
            <a:pPr marL="0" marR="0" lvl="0" indent="0" algn="r" rtl="0">
              <a:lnSpc>
                <a:spcPct val="100000"/>
              </a:lnSpc>
              <a:spcBef>
                <a:spcPts val="0"/>
              </a:spcBef>
              <a:spcAft>
                <a:spcPts val="0"/>
              </a:spcAft>
              <a:buClr>
                <a:srgbClr val="000000"/>
              </a:buClr>
              <a:buFont typeface="Arial"/>
              <a:buNone/>
            </a:pPr>
            <a:endParaRPr sz="600">
              <a:solidFill>
                <a:srgbClr val="999999"/>
              </a:solidFill>
              <a:latin typeface="Proxima Nova"/>
              <a:ea typeface="Proxima Nova"/>
              <a:cs typeface="Proxima Nova"/>
              <a:sym typeface="Proxima Nova"/>
            </a:endParaRPr>
          </a:p>
        </p:txBody>
      </p:sp>
      <p:pic>
        <p:nvPicPr>
          <p:cNvPr id="327" name="Shape 327"/>
          <p:cNvPicPr preferRelativeResize="0"/>
          <p:nvPr/>
        </p:nvPicPr>
        <p:blipFill>
          <a:blip r:embed="rId3">
            <a:alphaModFix/>
          </a:blip>
          <a:stretch>
            <a:fillRect/>
          </a:stretch>
        </p:blipFill>
        <p:spPr>
          <a:xfrm>
            <a:off x="1420000" y="959875"/>
            <a:ext cx="6208050" cy="3492023"/>
          </a:xfrm>
          <a:prstGeom prst="rect">
            <a:avLst/>
          </a:prstGeom>
          <a:noFill/>
          <a:ln w="9525" cap="flat" cmpd="sng">
            <a:solidFill>
              <a:srgbClr val="D9D9D9"/>
            </a:solidFill>
            <a:prstDash val="solid"/>
            <a:round/>
            <a:headEnd type="none" w="sm" len="sm"/>
            <a:tailEnd type="none" w="sm" len="sm"/>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416"/>
        <p:cNvGrpSpPr/>
        <p:nvPr/>
      </p:nvGrpSpPr>
      <p:grpSpPr>
        <a:xfrm>
          <a:off x="0" y="0"/>
          <a:ext cx="0" cy="0"/>
          <a:chOff x="0" y="0"/>
          <a:chExt cx="0" cy="0"/>
        </a:xfrm>
      </p:grpSpPr>
      <p:sp>
        <p:nvSpPr>
          <p:cNvPr id="1417" name="Shape 1417"/>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Blue / Green: Four Commands</a:t>
            </a:r>
            <a:endParaRPr/>
          </a:p>
        </p:txBody>
      </p:sp>
      <p:pic>
        <p:nvPicPr>
          <p:cNvPr id="1418" name="Shape 1418" descr="AB.png"/>
          <p:cNvPicPr preferRelativeResize="0"/>
          <p:nvPr/>
        </p:nvPicPr>
        <p:blipFill rotWithShape="1">
          <a:blip r:embed="rId3">
            <a:alphaModFix/>
          </a:blip>
          <a:srcRect/>
          <a:stretch/>
        </p:blipFill>
        <p:spPr>
          <a:xfrm>
            <a:off x="711025" y="2097525"/>
            <a:ext cx="4743549" cy="1100850"/>
          </a:xfrm>
          <a:prstGeom prst="rect">
            <a:avLst/>
          </a:prstGeom>
          <a:noFill/>
          <a:ln>
            <a:noFill/>
          </a:ln>
        </p:spPr>
      </p:pic>
      <p:sp>
        <p:nvSpPr>
          <p:cNvPr id="1419" name="Shape 1419"/>
          <p:cNvSpPr txBox="1">
            <a:spLocks noGrp="1"/>
          </p:cNvSpPr>
          <p:nvPr>
            <p:ph type="body" idx="2"/>
          </p:nvPr>
        </p:nvSpPr>
        <p:spPr>
          <a:xfrm>
            <a:off x="6222125" y="900400"/>
            <a:ext cx="2729400" cy="3769500"/>
          </a:xfrm>
          <a:prstGeom prst="rect">
            <a:avLst/>
          </a:prstGeom>
        </p:spPr>
        <p:txBody>
          <a:bodyPr spcFirstLastPara="1" wrap="square" lIns="91425" tIns="91425" rIns="91425" bIns="91425" anchor="ctr" anchorCtr="0">
            <a:noAutofit/>
          </a:bodyPr>
          <a:lstStyle/>
          <a:p>
            <a:pPr marL="457200" lvl="0" indent="-304800" rtl="0">
              <a:lnSpc>
                <a:spcPct val="115000"/>
              </a:lnSpc>
              <a:spcBef>
                <a:spcPts val="0"/>
              </a:spcBef>
              <a:spcAft>
                <a:spcPts val="0"/>
              </a:spcAft>
              <a:buClr>
                <a:schemeClr val="dk1"/>
              </a:buClr>
              <a:buSzPts val="1200"/>
              <a:buFont typeface="Proxima Nova"/>
              <a:buAutoNum type="arabicPeriod"/>
            </a:pPr>
            <a:r>
              <a:rPr lang="en" sz="1200" b="1">
                <a:solidFill>
                  <a:schemeClr val="dk1"/>
                </a:solidFill>
                <a:latin typeface="Proxima Nova"/>
                <a:ea typeface="Proxima Nova"/>
                <a:cs typeface="Proxima Nova"/>
                <a:sym typeface="Proxima Nova"/>
              </a:rPr>
              <a:t>DEPLOY A | DEPLOY B</a:t>
            </a:r>
            <a:endParaRPr sz="1200" b="1">
              <a:solidFill>
                <a:schemeClr val="dk1"/>
              </a:solidFill>
              <a:latin typeface="Proxima Nova"/>
              <a:ea typeface="Proxima Nova"/>
              <a:cs typeface="Proxima Nova"/>
              <a:sym typeface="Proxima Nova"/>
            </a:endParaRPr>
          </a:p>
          <a:p>
            <a:pPr marL="457200" lvl="0" indent="-304800" rtl="0">
              <a:lnSpc>
                <a:spcPct val="115000"/>
              </a:lnSpc>
              <a:spcBef>
                <a:spcPts val="1000"/>
              </a:spcBef>
              <a:spcAft>
                <a:spcPts val="0"/>
              </a:spcAft>
              <a:buClr>
                <a:schemeClr val="dk1"/>
              </a:buClr>
              <a:buSzPts val="1200"/>
              <a:buFont typeface="Proxima Nova"/>
              <a:buAutoNum type="arabicPeriod"/>
            </a:pPr>
            <a:r>
              <a:rPr lang="en" sz="1200" b="1">
                <a:solidFill>
                  <a:schemeClr val="dk1"/>
                </a:solidFill>
                <a:latin typeface="Proxima Nova"/>
                <a:ea typeface="Proxima Nova"/>
                <a:cs typeface="Proxima Nova"/>
                <a:sym typeface="Proxima Nova"/>
              </a:rPr>
              <a:t>URL ROUTE A | URL ROUTE B</a:t>
            </a:r>
            <a:endParaRPr sz="1200" b="1">
              <a:solidFill>
                <a:schemeClr val="dk1"/>
              </a:solidFill>
              <a:latin typeface="Proxima Nova"/>
              <a:ea typeface="Proxima Nova"/>
              <a:cs typeface="Proxima Nova"/>
              <a:sym typeface="Proxima Nova"/>
            </a:endParaRPr>
          </a:p>
          <a:p>
            <a:pPr marL="457200" lvl="0" indent="-304800" rtl="0">
              <a:lnSpc>
                <a:spcPct val="115000"/>
              </a:lnSpc>
              <a:spcBef>
                <a:spcPts val="1000"/>
              </a:spcBef>
              <a:spcAft>
                <a:spcPts val="1000"/>
              </a:spcAft>
              <a:buClr>
                <a:schemeClr val="dk1"/>
              </a:buClr>
              <a:buSzPts val="1200"/>
              <a:buFont typeface="Proxima Nova"/>
              <a:buAutoNum type="arabicPeriod"/>
            </a:pPr>
            <a:r>
              <a:rPr lang="en" sz="1200" b="1">
                <a:solidFill>
                  <a:schemeClr val="dk1"/>
                </a:solidFill>
                <a:latin typeface="Proxima Nova"/>
                <a:ea typeface="Proxima Nova"/>
                <a:cs typeface="Proxima Nova"/>
                <a:sym typeface="Proxima Nova"/>
              </a:rPr>
              <a:t>ANALYZE METRICS</a:t>
            </a:r>
            <a:endParaRPr sz="1200" b="1">
              <a:solidFill>
                <a:schemeClr val="dk1"/>
              </a:solidFill>
              <a:latin typeface="Proxima Nova"/>
              <a:ea typeface="Proxima Nova"/>
              <a:cs typeface="Proxima Nova"/>
              <a:sym typeface="Proxima Nov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423"/>
        <p:cNvGrpSpPr/>
        <p:nvPr/>
      </p:nvGrpSpPr>
      <p:grpSpPr>
        <a:xfrm>
          <a:off x="0" y="0"/>
          <a:ext cx="0" cy="0"/>
          <a:chOff x="0" y="0"/>
          <a:chExt cx="0" cy="0"/>
        </a:xfrm>
      </p:grpSpPr>
      <p:sp>
        <p:nvSpPr>
          <p:cNvPr id="1424" name="Shape 1424"/>
          <p:cNvSpPr txBox="1">
            <a:spLocks noGrp="1"/>
          </p:cNvSpPr>
          <p:nvPr>
            <p:ph type="body" idx="2"/>
          </p:nvPr>
        </p:nvSpPr>
        <p:spPr>
          <a:xfrm>
            <a:off x="6222125" y="900400"/>
            <a:ext cx="2729400" cy="3769500"/>
          </a:xfrm>
          <a:prstGeom prst="rect">
            <a:avLst/>
          </a:prstGeom>
        </p:spPr>
        <p:txBody>
          <a:bodyPr spcFirstLastPara="1" wrap="square" lIns="91425" tIns="91425" rIns="91425" bIns="91425" anchor="ctr" anchorCtr="0">
            <a:noAutofit/>
          </a:bodyPr>
          <a:lstStyle/>
          <a:p>
            <a:pPr marL="457200" lvl="0" indent="-304800" rtl="0">
              <a:lnSpc>
                <a:spcPct val="115000"/>
              </a:lnSpc>
              <a:spcBef>
                <a:spcPts val="0"/>
              </a:spcBef>
              <a:spcAft>
                <a:spcPts val="0"/>
              </a:spcAft>
              <a:buClr>
                <a:schemeClr val="dk1"/>
              </a:buClr>
              <a:buSzPts val="1200"/>
              <a:buFont typeface="Proxima Nova"/>
              <a:buAutoNum type="arabicPlain"/>
            </a:pPr>
            <a:r>
              <a:rPr lang="en" sz="1200" b="1">
                <a:solidFill>
                  <a:schemeClr val="dk1"/>
                </a:solidFill>
                <a:latin typeface="Proxima Nova"/>
                <a:ea typeface="Proxima Nova"/>
                <a:cs typeface="Proxima Nova"/>
                <a:sym typeface="Proxima Nova"/>
              </a:rPr>
              <a:t>DEPLOY V2</a:t>
            </a:r>
            <a:endParaRPr sz="1200" b="1">
              <a:solidFill>
                <a:schemeClr val="dk1"/>
              </a:solidFill>
              <a:latin typeface="Proxima Nova"/>
              <a:ea typeface="Proxima Nova"/>
              <a:cs typeface="Proxima Nova"/>
              <a:sym typeface="Proxima Nova"/>
            </a:endParaRPr>
          </a:p>
          <a:p>
            <a:pPr marL="457200" lvl="0" indent="-304800" rtl="0">
              <a:lnSpc>
                <a:spcPct val="115000"/>
              </a:lnSpc>
              <a:spcBef>
                <a:spcPts val="1000"/>
              </a:spcBef>
              <a:spcAft>
                <a:spcPts val="0"/>
              </a:spcAft>
              <a:buClr>
                <a:schemeClr val="dk1"/>
              </a:buClr>
              <a:buSzPts val="1200"/>
              <a:buFont typeface="Proxima Nova"/>
              <a:buAutoNum type="arabicPlain"/>
            </a:pPr>
            <a:r>
              <a:rPr lang="en" sz="1200" b="1">
                <a:solidFill>
                  <a:schemeClr val="dk1"/>
                </a:solidFill>
                <a:latin typeface="Proxima Nova"/>
                <a:ea typeface="Proxima Nova"/>
                <a:cs typeface="Proxima Nova"/>
                <a:sym typeface="Proxima Nova"/>
              </a:rPr>
              <a:t>UAT V2</a:t>
            </a:r>
            <a:endParaRPr sz="1200" b="1">
              <a:solidFill>
                <a:schemeClr val="dk1"/>
              </a:solidFill>
              <a:latin typeface="Proxima Nova"/>
              <a:ea typeface="Proxima Nova"/>
              <a:cs typeface="Proxima Nova"/>
              <a:sym typeface="Proxima Nova"/>
            </a:endParaRPr>
          </a:p>
          <a:p>
            <a:pPr marL="457200" lvl="0" indent="-304800" rtl="0">
              <a:lnSpc>
                <a:spcPct val="115000"/>
              </a:lnSpc>
              <a:spcBef>
                <a:spcPts val="1000"/>
              </a:spcBef>
              <a:spcAft>
                <a:spcPts val="0"/>
              </a:spcAft>
              <a:buClr>
                <a:schemeClr val="dk1"/>
              </a:buClr>
              <a:buSzPts val="1200"/>
              <a:buFont typeface="Proxima Nova"/>
              <a:buAutoNum type="arabicPlain"/>
            </a:pPr>
            <a:r>
              <a:rPr lang="en" sz="1200" b="1">
                <a:solidFill>
                  <a:schemeClr val="dk1"/>
                </a:solidFill>
                <a:latin typeface="Proxima Nova"/>
                <a:ea typeface="Proxima Nova"/>
                <a:cs typeface="Proxima Nova"/>
                <a:sym typeface="Proxima Nova"/>
              </a:rPr>
              <a:t>{ROLLOUT} SCALE V2 | {ROLLBACK} DEBUG V2</a:t>
            </a:r>
            <a:endParaRPr sz="1200" b="1">
              <a:solidFill>
                <a:schemeClr val="dk1"/>
              </a:solidFill>
              <a:latin typeface="Proxima Nova"/>
              <a:ea typeface="Proxima Nova"/>
              <a:cs typeface="Proxima Nova"/>
              <a:sym typeface="Proxima Nova"/>
            </a:endParaRPr>
          </a:p>
          <a:p>
            <a:pPr marL="457200" lvl="0" indent="-304800" rtl="0">
              <a:lnSpc>
                <a:spcPct val="115000"/>
              </a:lnSpc>
              <a:spcBef>
                <a:spcPts val="1000"/>
              </a:spcBef>
              <a:spcAft>
                <a:spcPts val="0"/>
              </a:spcAft>
              <a:buClr>
                <a:schemeClr val="dk1"/>
              </a:buClr>
              <a:buSzPts val="1200"/>
              <a:buFont typeface="Proxima Nova"/>
              <a:buAutoNum type="arabicPlain"/>
            </a:pPr>
            <a:r>
              <a:rPr lang="en" sz="1200" b="1">
                <a:solidFill>
                  <a:schemeClr val="dk1"/>
                </a:solidFill>
                <a:latin typeface="Proxima Nova"/>
                <a:ea typeface="Proxima Nova"/>
                <a:cs typeface="Proxima Nova"/>
                <a:sym typeface="Proxima Nova"/>
              </a:rPr>
              <a:t>URL UN-ROUTE V1</a:t>
            </a:r>
            <a:endParaRPr sz="1200" b="1">
              <a:solidFill>
                <a:schemeClr val="dk1"/>
              </a:solidFill>
              <a:latin typeface="Proxima Nova"/>
              <a:ea typeface="Proxima Nova"/>
              <a:cs typeface="Proxima Nova"/>
              <a:sym typeface="Proxima Nova"/>
            </a:endParaRPr>
          </a:p>
          <a:p>
            <a:pPr marL="457200" lvl="0" indent="-304800" rtl="0">
              <a:lnSpc>
                <a:spcPct val="115000"/>
              </a:lnSpc>
              <a:spcBef>
                <a:spcPts val="1000"/>
              </a:spcBef>
              <a:spcAft>
                <a:spcPts val="1000"/>
              </a:spcAft>
              <a:buClr>
                <a:schemeClr val="dk1"/>
              </a:buClr>
              <a:buSzPts val="1200"/>
              <a:buFont typeface="Proxima Nova"/>
              <a:buAutoNum type="arabicPlain"/>
            </a:pPr>
            <a:r>
              <a:rPr lang="en" sz="1200" b="1">
                <a:solidFill>
                  <a:schemeClr val="dk1"/>
                </a:solidFill>
                <a:latin typeface="Proxima Nova"/>
                <a:ea typeface="Proxima Nova"/>
                <a:cs typeface="Proxima Nova"/>
                <a:sym typeface="Proxima Nova"/>
              </a:rPr>
              <a:t>DELETE V1</a:t>
            </a:r>
            <a:endParaRPr sz="1200" b="1">
              <a:solidFill>
                <a:schemeClr val="dk1"/>
              </a:solidFill>
              <a:latin typeface="Proxima Nova"/>
              <a:ea typeface="Proxima Nova"/>
              <a:cs typeface="Proxima Nova"/>
              <a:sym typeface="Proxima Nova"/>
            </a:endParaRPr>
          </a:p>
        </p:txBody>
      </p:sp>
      <p:sp>
        <p:nvSpPr>
          <p:cNvPr id="1425" name="Shape 142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Canary: Six Commands</a:t>
            </a:r>
            <a:endParaRPr/>
          </a:p>
        </p:txBody>
      </p:sp>
      <p:pic>
        <p:nvPicPr>
          <p:cNvPr id="1426" name="Shape 1426" descr="canary.png"/>
          <p:cNvPicPr preferRelativeResize="0"/>
          <p:nvPr/>
        </p:nvPicPr>
        <p:blipFill rotWithShape="1">
          <a:blip r:embed="rId3">
            <a:alphaModFix/>
          </a:blip>
          <a:srcRect/>
          <a:stretch/>
        </p:blipFill>
        <p:spPr>
          <a:xfrm>
            <a:off x="314425" y="2209938"/>
            <a:ext cx="5488649" cy="7236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430"/>
        <p:cNvGrpSpPr/>
        <p:nvPr/>
      </p:nvGrpSpPr>
      <p:grpSpPr>
        <a:xfrm>
          <a:off x="0" y="0"/>
          <a:ext cx="0" cy="0"/>
          <a:chOff x="0" y="0"/>
          <a:chExt cx="0" cy="0"/>
        </a:xfrm>
      </p:grpSpPr>
      <p:sp>
        <p:nvSpPr>
          <p:cNvPr id="1431" name="Shape 1431"/>
          <p:cNvSpPr txBox="1">
            <a:spLocks noGrp="1"/>
          </p:cNvSpPr>
          <p:nvPr>
            <p:ph type="body" idx="2"/>
          </p:nvPr>
        </p:nvSpPr>
        <p:spPr>
          <a:xfrm>
            <a:off x="6222125" y="900400"/>
            <a:ext cx="2729400" cy="3769500"/>
          </a:xfrm>
          <a:prstGeom prst="rect">
            <a:avLst/>
          </a:prstGeom>
        </p:spPr>
        <p:txBody>
          <a:bodyPr spcFirstLastPara="1" wrap="square" lIns="91425" tIns="91425" rIns="91425" bIns="91425" anchor="ctr" anchorCtr="0">
            <a:noAutofit/>
          </a:bodyPr>
          <a:lstStyle/>
          <a:p>
            <a:pPr marL="457200" lvl="0" indent="-304800" rtl="0">
              <a:lnSpc>
                <a:spcPct val="115000"/>
              </a:lnSpc>
              <a:spcBef>
                <a:spcPts val="0"/>
              </a:spcBef>
              <a:spcAft>
                <a:spcPts val="0"/>
              </a:spcAft>
              <a:buClr>
                <a:schemeClr val="dk1"/>
              </a:buClr>
              <a:buSzPts val="1200"/>
              <a:buFont typeface="Proxima Nova"/>
              <a:buAutoNum type="arabicPeriod"/>
            </a:pPr>
            <a:r>
              <a:rPr lang="en" sz="1200" b="1">
                <a:solidFill>
                  <a:schemeClr val="dk1"/>
                </a:solidFill>
                <a:latin typeface="Proxima Nova"/>
                <a:ea typeface="Proxima Nova"/>
                <a:cs typeface="Proxima Nova"/>
                <a:sym typeface="Proxima Nova"/>
              </a:rPr>
              <a:t>ARCHIVE V1</a:t>
            </a:r>
            <a:endParaRPr sz="1200" b="1">
              <a:solidFill>
                <a:schemeClr val="dk1"/>
              </a:solidFill>
              <a:latin typeface="Proxima Nova"/>
              <a:ea typeface="Proxima Nova"/>
              <a:cs typeface="Proxima Nova"/>
              <a:sym typeface="Proxima Nova"/>
            </a:endParaRPr>
          </a:p>
          <a:p>
            <a:pPr marL="457200" lvl="0" indent="-304800" rtl="0">
              <a:lnSpc>
                <a:spcPct val="115000"/>
              </a:lnSpc>
              <a:spcBef>
                <a:spcPts val="1000"/>
              </a:spcBef>
              <a:spcAft>
                <a:spcPts val="0"/>
              </a:spcAft>
              <a:buClr>
                <a:schemeClr val="dk1"/>
              </a:buClr>
              <a:buSzPts val="1200"/>
              <a:buFont typeface="Proxima Nova"/>
              <a:buAutoNum type="arabicPeriod"/>
            </a:pPr>
            <a:r>
              <a:rPr lang="en" sz="1200" b="1">
                <a:solidFill>
                  <a:schemeClr val="dk1"/>
                </a:solidFill>
                <a:latin typeface="Proxima Nova"/>
                <a:ea typeface="Proxima Nova"/>
                <a:cs typeface="Proxima Nova"/>
                <a:sym typeface="Proxima Nova"/>
              </a:rPr>
              <a:t>DEPLOY V2</a:t>
            </a:r>
            <a:endParaRPr sz="1200" b="1">
              <a:solidFill>
                <a:schemeClr val="dk1"/>
              </a:solidFill>
              <a:latin typeface="Proxima Nova"/>
              <a:ea typeface="Proxima Nova"/>
              <a:cs typeface="Proxima Nova"/>
              <a:sym typeface="Proxima Nova"/>
            </a:endParaRPr>
          </a:p>
          <a:p>
            <a:pPr marL="457200" lvl="0" indent="-304800" rtl="0">
              <a:lnSpc>
                <a:spcPct val="115000"/>
              </a:lnSpc>
              <a:spcBef>
                <a:spcPts val="1000"/>
              </a:spcBef>
              <a:spcAft>
                <a:spcPts val="0"/>
              </a:spcAft>
              <a:buClr>
                <a:schemeClr val="dk1"/>
              </a:buClr>
              <a:buSzPts val="1200"/>
              <a:buFont typeface="Proxima Nova"/>
              <a:buAutoNum type="arabicPeriod"/>
            </a:pPr>
            <a:r>
              <a:rPr lang="en" sz="1200" b="1">
                <a:solidFill>
                  <a:schemeClr val="dk1"/>
                </a:solidFill>
                <a:latin typeface="Proxima Nova"/>
                <a:ea typeface="Proxima Nova"/>
                <a:cs typeface="Proxima Nova"/>
                <a:sym typeface="Proxima Nova"/>
              </a:rPr>
              <a:t>URL ROUTE V2</a:t>
            </a:r>
            <a:endParaRPr sz="1200" b="1">
              <a:solidFill>
                <a:schemeClr val="dk1"/>
              </a:solidFill>
              <a:latin typeface="Proxima Nova"/>
              <a:ea typeface="Proxima Nova"/>
              <a:cs typeface="Proxima Nova"/>
              <a:sym typeface="Proxima Nova"/>
            </a:endParaRPr>
          </a:p>
          <a:p>
            <a:pPr marL="457200" lvl="0" indent="-304800" rtl="0">
              <a:lnSpc>
                <a:spcPct val="115000"/>
              </a:lnSpc>
              <a:spcBef>
                <a:spcPts val="1000"/>
              </a:spcBef>
              <a:spcAft>
                <a:spcPts val="0"/>
              </a:spcAft>
              <a:buClr>
                <a:schemeClr val="dk1"/>
              </a:buClr>
              <a:buSzPts val="1200"/>
              <a:buFont typeface="Proxima Nova"/>
              <a:buAutoNum type="arabicPeriod"/>
            </a:pPr>
            <a:r>
              <a:rPr lang="en" sz="1200" b="1">
                <a:solidFill>
                  <a:schemeClr val="dk1"/>
                </a:solidFill>
                <a:latin typeface="Proxima Nova"/>
                <a:ea typeface="Proxima Nova"/>
                <a:cs typeface="Proxima Nova"/>
                <a:sym typeface="Proxima Nova"/>
              </a:rPr>
              <a:t>URL UN-ROUTE V1</a:t>
            </a:r>
            <a:endParaRPr sz="1200" b="1">
              <a:solidFill>
                <a:schemeClr val="dk1"/>
              </a:solidFill>
              <a:latin typeface="Proxima Nova"/>
              <a:ea typeface="Proxima Nova"/>
              <a:cs typeface="Proxima Nova"/>
              <a:sym typeface="Proxima Nova"/>
            </a:endParaRPr>
          </a:p>
          <a:p>
            <a:pPr marL="457200" lvl="0" indent="-304800" rtl="0">
              <a:lnSpc>
                <a:spcPct val="115000"/>
              </a:lnSpc>
              <a:spcBef>
                <a:spcPts val="1000"/>
              </a:spcBef>
              <a:spcAft>
                <a:spcPts val="1000"/>
              </a:spcAft>
              <a:buClr>
                <a:schemeClr val="dk1"/>
              </a:buClr>
              <a:buSzPts val="1200"/>
              <a:buFont typeface="Proxima Nova"/>
              <a:buAutoNum type="arabicPeriod"/>
            </a:pPr>
            <a:r>
              <a:rPr lang="en" sz="1200" b="1">
                <a:solidFill>
                  <a:schemeClr val="dk1"/>
                </a:solidFill>
                <a:latin typeface="Proxima Nova"/>
                <a:ea typeface="Proxima Nova"/>
                <a:cs typeface="Proxima Nova"/>
                <a:sym typeface="Proxima Nova"/>
              </a:rPr>
              <a:t>DELETE V1</a:t>
            </a:r>
            <a:endParaRPr sz="1200" b="1">
              <a:solidFill>
                <a:schemeClr val="dk1"/>
              </a:solidFill>
              <a:latin typeface="Proxima Nova"/>
              <a:ea typeface="Proxima Nova"/>
              <a:cs typeface="Proxima Nova"/>
              <a:sym typeface="Proxima Nova"/>
            </a:endParaRPr>
          </a:p>
        </p:txBody>
      </p:sp>
      <p:sp>
        <p:nvSpPr>
          <p:cNvPr id="1432" name="Shape 143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Zero Downtime: One Command</a:t>
            </a:r>
            <a:endParaRPr/>
          </a:p>
        </p:txBody>
      </p:sp>
      <p:pic>
        <p:nvPicPr>
          <p:cNvPr id="1433" name="Shape 1433" descr="zero-downtime-pipeline.png"/>
          <p:cNvPicPr preferRelativeResize="0"/>
          <p:nvPr/>
        </p:nvPicPr>
        <p:blipFill rotWithShape="1">
          <a:blip r:embed="rId3">
            <a:alphaModFix/>
          </a:blip>
          <a:srcRect/>
          <a:stretch/>
        </p:blipFill>
        <p:spPr>
          <a:xfrm>
            <a:off x="306500" y="2375486"/>
            <a:ext cx="5600000" cy="544939"/>
          </a:xfrm>
          <a:prstGeom prst="rect">
            <a:avLst/>
          </a:prstGeom>
          <a:noFill/>
          <a:ln>
            <a:noFill/>
          </a:ln>
        </p:spPr>
      </p:pic>
      <p:sp>
        <p:nvSpPr>
          <p:cNvPr id="1434" name="Shape 1434"/>
          <p:cNvSpPr txBox="1"/>
          <p:nvPr/>
        </p:nvSpPr>
        <p:spPr>
          <a:xfrm>
            <a:off x="344875" y="1657875"/>
            <a:ext cx="1263000" cy="4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change code</a:t>
            </a:r>
            <a:endParaRPr>
              <a:latin typeface="Proxima Nova"/>
              <a:ea typeface="Proxima Nova"/>
              <a:cs typeface="Proxima Nova"/>
              <a:sym typeface="Proxima Nova"/>
            </a:endParaRPr>
          </a:p>
        </p:txBody>
      </p:sp>
      <p:sp>
        <p:nvSpPr>
          <p:cNvPr id="1435" name="Shape 1435"/>
          <p:cNvSpPr txBox="1"/>
          <p:nvPr/>
        </p:nvSpPr>
        <p:spPr>
          <a:xfrm>
            <a:off x="1445050" y="3172075"/>
            <a:ext cx="1263000" cy="4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run unit tests</a:t>
            </a:r>
            <a:endParaRPr>
              <a:latin typeface="Proxima Nova"/>
              <a:ea typeface="Proxima Nova"/>
              <a:cs typeface="Proxima Nova"/>
              <a:sym typeface="Proxima Nova"/>
            </a:endParaRPr>
          </a:p>
        </p:txBody>
      </p:sp>
      <p:sp>
        <p:nvSpPr>
          <p:cNvPr id="1436" name="Shape 1436"/>
          <p:cNvSpPr txBox="1"/>
          <p:nvPr/>
        </p:nvSpPr>
        <p:spPr>
          <a:xfrm>
            <a:off x="4381838" y="1657875"/>
            <a:ext cx="1263000" cy="4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deploy or rollback</a:t>
            </a:r>
            <a:endParaRPr>
              <a:latin typeface="Proxima Nova"/>
              <a:ea typeface="Proxima Nova"/>
              <a:cs typeface="Proxima Nova"/>
              <a:sym typeface="Proxima Nova"/>
            </a:endParaRPr>
          </a:p>
        </p:txBody>
      </p:sp>
      <p:cxnSp>
        <p:nvCxnSpPr>
          <p:cNvPr id="1437" name="Shape 1437"/>
          <p:cNvCxnSpPr>
            <a:stCxn id="1434" idx="2"/>
          </p:cNvCxnSpPr>
          <p:nvPr/>
        </p:nvCxnSpPr>
        <p:spPr>
          <a:xfrm flipH="1">
            <a:off x="973975" y="2069775"/>
            <a:ext cx="2400" cy="299100"/>
          </a:xfrm>
          <a:prstGeom prst="straightConnector1">
            <a:avLst/>
          </a:prstGeom>
          <a:noFill/>
          <a:ln w="9525" cap="flat" cmpd="sng">
            <a:solidFill>
              <a:srgbClr val="000000"/>
            </a:solidFill>
            <a:prstDash val="solid"/>
            <a:round/>
            <a:headEnd type="none" w="med" len="med"/>
            <a:tailEnd type="none" w="med" len="med"/>
          </a:ln>
        </p:spPr>
      </p:cxnSp>
      <p:cxnSp>
        <p:nvCxnSpPr>
          <p:cNvPr id="1438" name="Shape 1438"/>
          <p:cNvCxnSpPr/>
          <p:nvPr/>
        </p:nvCxnSpPr>
        <p:spPr>
          <a:xfrm flipH="1">
            <a:off x="2045950" y="2920425"/>
            <a:ext cx="2400" cy="299100"/>
          </a:xfrm>
          <a:prstGeom prst="straightConnector1">
            <a:avLst/>
          </a:prstGeom>
          <a:noFill/>
          <a:ln w="9525" cap="flat" cmpd="sng">
            <a:solidFill>
              <a:srgbClr val="000000"/>
            </a:solidFill>
            <a:prstDash val="solid"/>
            <a:round/>
            <a:headEnd type="none" w="med" len="med"/>
            <a:tailEnd type="none" w="med" len="med"/>
          </a:ln>
        </p:spPr>
      </p:cxnSp>
      <p:cxnSp>
        <p:nvCxnSpPr>
          <p:cNvPr id="1439" name="Shape 1439"/>
          <p:cNvCxnSpPr/>
          <p:nvPr/>
        </p:nvCxnSpPr>
        <p:spPr>
          <a:xfrm flipH="1">
            <a:off x="5061300" y="2069775"/>
            <a:ext cx="2400" cy="2991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443"/>
        <p:cNvGrpSpPr/>
        <p:nvPr/>
      </p:nvGrpSpPr>
      <p:grpSpPr>
        <a:xfrm>
          <a:off x="0" y="0"/>
          <a:ext cx="0" cy="0"/>
          <a:chOff x="0" y="0"/>
          <a:chExt cx="0" cy="0"/>
        </a:xfrm>
      </p:grpSpPr>
      <p:sp>
        <p:nvSpPr>
          <p:cNvPr id="1444" name="Shape 144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Blue / Green: Four Commands</a:t>
            </a:r>
            <a:endParaRPr/>
          </a:p>
        </p:txBody>
      </p:sp>
      <p:pic>
        <p:nvPicPr>
          <p:cNvPr id="1445" name="Shape 1445" descr="AB.png"/>
          <p:cNvPicPr preferRelativeResize="0"/>
          <p:nvPr/>
        </p:nvPicPr>
        <p:blipFill rotWithShape="1">
          <a:blip r:embed="rId3">
            <a:alphaModFix/>
          </a:blip>
          <a:srcRect/>
          <a:stretch/>
        </p:blipFill>
        <p:spPr>
          <a:xfrm>
            <a:off x="711025" y="2097525"/>
            <a:ext cx="4743549" cy="1100850"/>
          </a:xfrm>
          <a:prstGeom prst="rect">
            <a:avLst/>
          </a:prstGeom>
          <a:noFill/>
          <a:ln>
            <a:noFill/>
          </a:ln>
        </p:spPr>
      </p:pic>
      <p:sp>
        <p:nvSpPr>
          <p:cNvPr id="1446" name="Shape 1446"/>
          <p:cNvSpPr txBox="1">
            <a:spLocks noGrp="1"/>
          </p:cNvSpPr>
          <p:nvPr>
            <p:ph type="body" idx="2"/>
          </p:nvPr>
        </p:nvSpPr>
        <p:spPr>
          <a:xfrm>
            <a:off x="6222125" y="900400"/>
            <a:ext cx="2729400" cy="3769500"/>
          </a:xfrm>
          <a:prstGeom prst="rect">
            <a:avLst/>
          </a:prstGeom>
        </p:spPr>
        <p:txBody>
          <a:bodyPr spcFirstLastPara="1" wrap="square" lIns="91425" tIns="91425" rIns="91425" bIns="91425" anchor="ctr" anchorCtr="0">
            <a:noAutofit/>
          </a:bodyPr>
          <a:lstStyle/>
          <a:p>
            <a:pPr marL="457200" lvl="0" indent="-304800" rtl="0">
              <a:lnSpc>
                <a:spcPct val="115000"/>
              </a:lnSpc>
              <a:spcBef>
                <a:spcPts val="0"/>
              </a:spcBef>
              <a:spcAft>
                <a:spcPts val="0"/>
              </a:spcAft>
              <a:buClr>
                <a:schemeClr val="dk1"/>
              </a:buClr>
              <a:buSzPts val="1200"/>
              <a:buFont typeface="Proxima Nova"/>
              <a:buAutoNum type="arabicPeriod"/>
            </a:pPr>
            <a:r>
              <a:rPr lang="en" sz="1200" b="1">
                <a:solidFill>
                  <a:schemeClr val="dk1"/>
                </a:solidFill>
                <a:latin typeface="Proxima Nova"/>
                <a:ea typeface="Proxima Nova"/>
                <a:cs typeface="Proxima Nova"/>
                <a:sym typeface="Proxima Nova"/>
              </a:rPr>
              <a:t>DEPLOY A | DEPLOY B</a:t>
            </a:r>
            <a:endParaRPr sz="1200" b="1">
              <a:solidFill>
                <a:schemeClr val="dk1"/>
              </a:solidFill>
              <a:latin typeface="Proxima Nova"/>
              <a:ea typeface="Proxima Nova"/>
              <a:cs typeface="Proxima Nova"/>
              <a:sym typeface="Proxima Nova"/>
            </a:endParaRPr>
          </a:p>
          <a:p>
            <a:pPr marL="457200" lvl="0" indent="-304800" rtl="0">
              <a:lnSpc>
                <a:spcPct val="115000"/>
              </a:lnSpc>
              <a:spcBef>
                <a:spcPts val="1000"/>
              </a:spcBef>
              <a:spcAft>
                <a:spcPts val="0"/>
              </a:spcAft>
              <a:buClr>
                <a:schemeClr val="dk1"/>
              </a:buClr>
              <a:buSzPts val="1200"/>
              <a:buFont typeface="Proxima Nova"/>
              <a:buAutoNum type="arabicPeriod"/>
            </a:pPr>
            <a:r>
              <a:rPr lang="en" sz="1200" b="1">
                <a:solidFill>
                  <a:schemeClr val="dk1"/>
                </a:solidFill>
                <a:latin typeface="Proxima Nova"/>
                <a:ea typeface="Proxima Nova"/>
                <a:cs typeface="Proxima Nova"/>
                <a:sym typeface="Proxima Nova"/>
              </a:rPr>
              <a:t>URL ROUTE A | URL ROUTE B</a:t>
            </a:r>
            <a:endParaRPr sz="1200" b="1">
              <a:solidFill>
                <a:schemeClr val="dk1"/>
              </a:solidFill>
              <a:latin typeface="Proxima Nova"/>
              <a:ea typeface="Proxima Nova"/>
              <a:cs typeface="Proxima Nova"/>
              <a:sym typeface="Proxima Nova"/>
            </a:endParaRPr>
          </a:p>
          <a:p>
            <a:pPr marL="457200" lvl="0" indent="-304800" rtl="0">
              <a:lnSpc>
                <a:spcPct val="115000"/>
              </a:lnSpc>
              <a:spcBef>
                <a:spcPts val="1000"/>
              </a:spcBef>
              <a:spcAft>
                <a:spcPts val="1000"/>
              </a:spcAft>
              <a:buClr>
                <a:schemeClr val="dk1"/>
              </a:buClr>
              <a:buSzPts val="1200"/>
              <a:buFont typeface="Proxima Nova"/>
              <a:buAutoNum type="arabicPeriod"/>
            </a:pPr>
            <a:r>
              <a:rPr lang="en" sz="1200" b="1">
                <a:solidFill>
                  <a:schemeClr val="dk1"/>
                </a:solidFill>
                <a:latin typeface="Proxima Nova"/>
                <a:ea typeface="Proxima Nova"/>
                <a:cs typeface="Proxima Nova"/>
                <a:sym typeface="Proxima Nova"/>
              </a:rPr>
              <a:t>ANALYZE METRICS</a:t>
            </a:r>
            <a:endParaRPr sz="1200" b="1">
              <a:solidFill>
                <a:schemeClr val="dk1"/>
              </a:solidFill>
              <a:latin typeface="Proxima Nova"/>
              <a:ea typeface="Proxima Nova"/>
              <a:cs typeface="Proxima Nova"/>
              <a:sym typeface="Proxima Nov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450"/>
        <p:cNvGrpSpPr/>
        <p:nvPr/>
      </p:nvGrpSpPr>
      <p:grpSpPr>
        <a:xfrm>
          <a:off x="0" y="0"/>
          <a:ext cx="0" cy="0"/>
          <a:chOff x="0" y="0"/>
          <a:chExt cx="0" cy="0"/>
        </a:xfrm>
      </p:grpSpPr>
      <p:sp>
        <p:nvSpPr>
          <p:cNvPr id="1451" name="Shape 1451"/>
          <p:cNvSpPr txBox="1">
            <a:spLocks noGrp="1"/>
          </p:cNvSpPr>
          <p:nvPr>
            <p:ph type="body" idx="2"/>
          </p:nvPr>
        </p:nvSpPr>
        <p:spPr>
          <a:xfrm>
            <a:off x="6222125" y="900400"/>
            <a:ext cx="2729400" cy="3769500"/>
          </a:xfrm>
          <a:prstGeom prst="rect">
            <a:avLst/>
          </a:prstGeom>
        </p:spPr>
        <p:txBody>
          <a:bodyPr spcFirstLastPara="1" wrap="square" lIns="91425" tIns="91425" rIns="91425" bIns="91425" anchor="ctr" anchorCtr="0">
            <a:noAutofit/>
          </a:bodyPr>
          <a:lstStyle/>
          <a:p>
            <a:pPr marL="457200" lvl="0" indent="-304800" rtl="0">
              <a:lnSpc>
                <a:spcPct val="115000"/>
              </a:lnSpc>
              <a:spcBef>
                <a:spcPts val="0"/>
              </a:spcBef>
              <a:spcAft>
                <a:spcPts val="0"/>
              </a:spcAft>
              <a:buClr>
                <a:schemeClr val="dk1"/>
              </a:buClr>
              <a:buSzPts val="1200"/>
              <a:buFont typeface="Proxima Nova"/>
              <a:buAutoNum type="arabicPlain"/>
            </a:pPr>
            <a:r>
              <a:rPr lang="en" sz="1200" b="1">
                <a:solidFill>
                  <a:schemeClr val="dk1"/>
                </a:solidFill>
                <a:latin typeface="Proxima Nova"/>
                <a:ea typeface="Proxima Nova"/>
                <a:cs typeface="Proxima Nova"/>
                <a:sym typeface="Proxima Nova"/>
              </a:rPr>
              <a:t>DEPLOY V2</a:t>
            </a:r>
            <a:endParaRPr sz="1200" b="1">
              <a:solidFill>
                <a:schemeClr val="dk1"/>
              </a:solidFill>
              <a:latin typeface="Proxima Nova"/>
              <a:ea typeface="Proxima Nova"/>
              <a:cs typeface="Proxima Nova"/>
              <a:sym typeface="Proxima Nova"/>
            </a:endParaRPr>
          </a:p>
          <a:p>
            <a:pPr marL="457200" lvl="0" indent="-304800" rtl="0">
              <a:lnSpc>
                <a:spcPct val="115000"/>
              </a:lnSpc>
              <a:spcBef>
                <a:spcPts val="1000"/>
              </a:spcBef>
              <a:spcAft>
                <a:spcPts val="0"/>
              </a:spcAft>
              <a:buClr>
                <a:schemeClr val="dk1"/>
              </a:buClr>
              <a:buSzPts val="1200"/>
              <a:buFont typeface="Proxima Nova"/>
              <a:buAutoNum type="arabicPlain"/>
            </a:pPr>
            <a:r>
              <a:rPr lang="en" sz="1200" b="1">
                <a:solidFill>
                  <a:schemeClr val="dk1"/>
                </a:solidFill>
                <a:latin typeface="Proxima Nova"/>
                <a:ea typeface="Proxima Nova"/>
                <a:cs typeface="Proxima Nova"/>
                <a:sym typeface="Proxima Nova"/>
              </a:rPr>
              <a:t>UAT V2</a:t>
            </a:r>
            <a:endParaRPr sz="1200" b="1">
              <a:solidFill>
                <a:schemeClr val="dk1"/>
              </a:solidFill>
              <a:latin typeface="Proxima Nova"/>
              <a:ea typeface="Proxima Nova"/>
              <a:cs typeface="Proxima Nova"/>
              <a:sym typeface="Proxima Nova"/>
            </a:endParaRPr>
          </a:p>
          <a:p>
            <a:pPr marL="457200" lvl="0" indent="-304800" rtl="0">
              <a:lnSpc>
                <a:spcPct val="115000"/>
              </a:lnSpc>
              <a:spcBef>
                <a:spcPts val="1000"/>
              </a:spcBef>
              <a:spcAft>
                <a:spcPts val="0"/>
              </a:spcAft>
              <a:buClr>
                <a:schemeClr val="dk1"/>
              </a:buClr>
              <a:buSzPts val="1200"/>
              <a:buFont typeface="Proxima Nova"/>
              <a:buAutoNum type="arabicPlain"/>
            </a:pPr>
            <a:r>
              <a:rPr lang="en" sz="1200" b="1">
                <a:solidFill>
                  <a:schemeClr val="dk1"/>
                </a:solidFill>
                <a:latin typeface="Proxima Nova"/>
                <a:ea typeface="Proxima Nova"/>
                <a:cs typeface="Proxima Nova"/>
                <a:sym typeface="Proxima Nova"/>
              </a:rPr>
              <a:t>{ROLLOUT} SCALE V2 | {ROLLBACK} DEBUG V2</a:t>
            </a:r>
            <a:endParaRPr sz="1200" b="1">
              <a:solidFill>
                <a:schemeClr val="dk1"/>
              </a:solidFill>
              <a:latin typeface="Proxima Nova"/>
              <a:ea typeface="Proxima Nova"/>
              <a:cs typeface="Proxima Nova"/>
              <a:sym typeface="Proxima Nova"/>
            </a:endParaRPr>
          </a:p>
          <a:p>
            <a:pPr marL="457200" lvl="0" indent="-304800" rtl="0">
              <a:lnSpc>
                <a:spcPct val="115000"/>
              </a:lnSpc>
              <a:spcBef>
                <a:spcPts val="1000"/>
              </a:spcBef>
              <a:spcAft>
                <a:spcPts val="0"/>
              </a:spcAft>
              <a:buClr>
                <a:schemeClr val="dk1"/>
              </a:buClr>
              <a:buSzPts val="1200"/>
              <a:buFont typeface="Proxima Nova"/>
              <a:buAutoNum type="arabicPlain"/>
            </a:pPr>
            <a:r>
              <a:rPr lang="en" sz="1200" b="1">
                <a:solidFill>
                  <a:schemeClr val="dk1"/>
                </a:solidFill>
                <a:latin typeface="Proxima Nova"/>
                <a:ea typeface="Proxima Nova"/>
                <a:cs typeface="Proxima Nova"/>
                <a:sym typeface="Proxima Nova"/>
              </a:rPr>
              <a:t>URL UN-ROUTE V1</a:t>
            </a:r>
            <a:endParaRPr sz="1200" b="1">
              <a:solidFill>
                <a:schemeClr val="dk1"/>
              </a:solidFill>
              <a:latin typeface="Proxima Nova"/>
              <a:ea typeface="Proxima Nova"/>
              <a:cs typeface="Proxima Nova"/>
              <a:sym typeface="Proxima Nova"/>
            </a:endParaRPr>
          </a:p>
          <a:p>
            <a:pPr marL="457200" lvl="0" indent="-304800" rtl="0">
              <a:lnSpc>
                <a:spcPct val="115000"/>
              </a:lnSpc>
              <a:spcBef>
                <a:spcPts val="1000"/>
              </a:spcBef>
              <a:spcAft>
                <a:spcPts val="1000"/>
              </a:spcAft>
              <a:buClr>
                <a:schemeClr val="dk1"/>
              </a:buClr>
              <a:buSzPts val="1200"/>
              <a:buFont typeface="Proxima Nova"/>
              <a:buAutoNum type="arabicPlain"/>
            </a:pPr>
            <a:r>
              <a:rPr lang="en" sz="1200" b="1">
                <a:solidFill>
                  <a:schemeClr val="dk1"/>
                </a:solidFill>
                <a:latin typeface="Proxima Nova"/>
                <a:ea typeface="Proxima Nova"/>
                <a:cs typeface="Proxima Nova"/>
                <a:sym typeface="Proxima Nova"/>
              </a:rPr>
              <a:t>DELETE V1</a:t>
            </a:r>
            <a:endParaRPr sz="1200" b="1">
              <a:solidFill>
                <a:schemeClr val="dk1"/>
              </a:solidFill>
              <a:latin typeface="Proxima Nova"/>
              <a:ea typeface="Proxima Nova"/>
              <a:cs typeface="Proxima Nova"/>
              <a:sym typeface="Proxima Nova"/>
            </a:endParaRPr>
          </a:p>
        </p:txBody>
      </p:sp>
      <p:sp>
        <p:nvSpPr>
          <p:cNvPr id="1452" name="Shape 145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Canary: Six Commands</a:t>
            </a:r>
            <a:endParaRPr/>
          </a:p>
        </p:txBody>
      </p:sp>
      <p:pic>
        <p:nvPicPr>
          <p:cNvPr id="1453" name="Shape 1453" descr="canary.png"/>
          <p:cNvPicPr preferRelativeResize="0"/>
          <p:nvPr/>
        </p:nvPicPr>
        <p:blipFill rotWithShape="1">
          <a:blip r:embed="rId3">
            <a:alphaModFix/>
          </a:blip>
          <a:srcRect/>
          <a:stretch/>
        </p:blipFill>
        <p:spPr>
          <a:xfrm>
            <a:off x="314425" y="2209938"/>
            <a:ext cx="5488649" cy="7236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Shape 332" descr="view@2x.jpg"/>
          <p:cNvPicPr preferRelativeResize="0"/>
          <p:nvPr/>
        </p:nvPicPr>
        <p:blipFill rotWithShape="1">
          <a:blip r:embed="rId3">
            <a:alphaModFix amt="80000"/>
          </a:blip>
          <a:srcRect t="7847" b="7856"/>
          <a:stretch/>
        </p:blipFill>
        <p:spPr>
          <a:xfrm>
            <a:off x="0" y="0"/>
            <a:ext cx="9144000" cy="5143500"/>
          </a:xfrm>
          <a:prstGeom prst="rect">
            <a:avLst/>
          </a:prstGeom>
          <a:noFill/>
          <a:ln>
            <a:noFill/>
          </a:ln>
        </p:spPr>
      </p:pic>
      <p:sp>
        <p:nvSpPr>
          <p:cNvPr id="333" name="Shape 333"/>
          <p:cNvSpPr/>
          <p:nvPr/>
        </p:nvSpPr>
        <p:spPr>
          <a:xfrm>
            <a:off x="0" y="0"/>
            <a:ext cx="9144000" cy="5143500"/>
          </a:xfrm>
          <a:prstGeom prst="rect">
            <a:avLst/>
          </a:prstGeom>
          <a:solidFill>
            <a:srgbClr val="001F3B">
              <a:alpha val="784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253E"/>
              </a:solidFill>
              <a:latin typeface="Arial"/>
              <a:ea typeface="Arial"/>
              <a:cs typeface="Arial"/>
              <a:sym typeface="Arial"/>
            </a:endParaRPr>
          </a:p>
        </p:txBody>
      </p:sp>
      <p:sp>
        <p:nvSpPr>
          <p:cNvPr id="334" name="Shape 334"/>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335" name="Shape 335"/>
          <p:cNvGrpSpPr/>
          <p:nvPr/>
        </p:nvGrpSpPr>
        <p:grpSpPr>
          <a:xfrm>
            <a:off x="287525" y="4854556"/>
            <a:ext cx="634914" cy="148716"/>
            <a:chOff x="1841475" y="2392725"/>
            <a:chExt cx="3928925" cy="920275"/>
          </a:xfrm>
        </p:grpSpPr>
        <p:sp>
          <p:nvSpPr>
            <p:cNvPr id="336" name="Shape 336"/>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7" name="Shape 33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 name="Shape 33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9" name="Shape 33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0" name="Shape 34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1" name="Shape 341"/>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2" name="Shape 342"/>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 name="Shape 34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44" name="Shape 344"/>
          <p:cNvSpPr txBox="1"/>
          <p:nvPr/>
        </p:nvSpPr>
        <p:spPr>
          <a:xfrm>
            <a:off x="760950" y="1376850"/>
            <a:ext cx="7622100" cy="238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4000" b="1">
                <a:solidFill>
                  <a:srgbClr val="FFFFFF"/>
                </a:solidFill>
                <a:latin typeface="Proxima Nova"/>
                <a:ea typeface="Proxima Nova"/>
                <a:cs typeface="Proxima Nova"/>
                <a:sym typeface="Proxima Nova"/>
              </a:rPr>
              <a:t>Platform Evolution</a:t>
            </a:r>
            <a:endParaRPr sz="4000" b="1">
              <a:solidFill>
                <a:srgbClr val="FFFFFF"/>
              </a:solidFill>
              <a:latin typeface="Proxima Nova"/>
              <a:ea typeface="Proxima Nova"/>
              <a:cs typeface="Proxima Nova"/>
              <a:sym typeface="Proxima Nova"/>
            </a:endParaRPr>
          </a:p>
        </p:txBody>
      </p:sp>
      <p:grpSp>
        <p:nvGrpSpPr>
          <p:cNvPr id="345" name="Shape 345"/>
          <p:cNvGrpSpPr/>
          <p:nvPr/>
        </p:nvGrpSpPr>
        <p:grpSpPr>
          <a:xfrm>
            <a:off x="3669300" y="1711460"/>
            <a:ext cx="1805400" cy="536386"/>
            <a:chOff x="3233750" y="1711500"/>
            <a:chExt cx="1805400" cy="589500"/>
          </a:xfrm>
        </p:grpSpPr>
        <p:cxnSp>
          <p:nvCxnSpPr>
            <p:cNvPr id="346" name="Shape 346"/>
            <p:cNvCxnSpPr/>
            <p:nvPr/>
          </p:nvCxnSpPr>
          <p:spPr>
            <a:xfrm>
              <a:off x="3252044" y="1711500"/>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347" name="Shape 347"/>
            <p:cNvCxnSpPr/>
            <p:nvPr/>
          </p:nvCxnSpPr>
          <p:spPr>
            <a:xfrm>
              <a:off x="3233750" y="1711500"/>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348" name="Shape 348"/>
            <p:cNvCxnSpPr/>
            <p:nvPr/>
          </p:nvCxnSpPr>
          <p:spPr>
            <a:xfrm>
              <a:off x="5020696" y="1711500"/>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349" name="Shape 349"/>
          <p:cNvGrpSpPr/>
          <p:nvPr/>
        </p:nvGrpSpPr>
        <p:grpSpPr>
          <a:xfrm>
            <a:off x="3669300" y="3019105"/>
            <a:ext cx="1805400" cy="536386"/>
            <a:chOff x="3233750" y="2966075"/>
            <a:chExt cx="1805400" cy="589500"/>
          </a:xfrm>
        </p:grpSpPr>
        <p:cxnSp>
          <p:nvCxnSpPr>
            <p:cNvPr id="350" name="Shape 350"/>
            <p:cNvCxnSpPr/>
            <p:nvPr/>
          </p:nvCxnSpPr>
          <p:spPr>
            <a:xfrm>
              <a:off x="3252044" y="2966075"/>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351" name="Shape 351"/>
            <p:cNvCxnSpPr/>
            <p:nvPr/>
          </p:nvCxnSpPr>
          <p:spPr>
            <a:xfrm>
              <a:off x="3233750" y="3555575"/>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352" name="Shape 352"/>
            <p:cNvCxnSpPr/>
            <p:nvPr/>
          </p:nvCxnSpPr>
          <p:spPr>
            <a:xfrm>
              <a:off x="5020696" y="2966075"/>
              <a:ext cx="0" cy="589500"/>
            </a:xfrm>
            <a:prstGeom prst="straightConnector1">
              <a:avLst/>
            </a:prstGeom>
            <a:noFill/>
            <a:ln w="38100" cap="flat" cmpd="sng">
              <a:solidFill>
                <a:srgbClr val="1AB9A5"/>
              </a:solidFill>
              <a:prstDash val="solid"/>
              <a:round/>
              <a:headEnd type="none" w="med" len="med"/>
              <a:tailEnd type="none" w="med" len="med"/>
            </a:ln>
          </p:spPr>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p:nvPr/>
        </p:nvSpPr>
        <p:spPr>
          <a:xfrm>
            <a:off x="1541996" y="2432099"/>
            <a:ext cx="1587300" cy="2565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Containers</a:t>
            </a:r>
            <a:endParaRPr/>
          </a:p>
        </p:txBody>
      </p:sp>
      <p:pic>
        <p:nvPicPr>
          <p:cNvPr id="358" name="Shape 358" descr="pasted-image.tiff"/>
          <p:cNvPicPr preferRelativeResize="0"/>
          <p:nvPr/>
        </p:nvPicPr>
        <p:blipFill rotWithShape="1">
          <a:blip r:embed="rId3">
            <a:alphaModFix/>
          </a:blip>
          <a:srcRect/>
          <a:stretch/>
        </p:blipFill>
        <p:spPr>
          <a:xfrm>
            <a:off x="1802096" y="1333173"/>
            <a:ext cx="1067100" cy="1067100"/>
          </a:xfrm>
          <a:prstGeom prst="rect">
            <a:avLst/>
          </a:prstGeom>
          <a:noFill/>
          <a:ln>
            <a:noFill/>
          </a:ln>
        </p:spPr>
      </p:pic>
      <p:sp>
        <p:nvSpPr>
          <p:cNvPr id="359" name="Shape 359"/>
          <p:cNvSpPr txBox="1"/>
          <p:nvPr/>
        </p:nvSpPr>
        <p:spPr>
          <a:xfrm>
            <a:off x="6659811" y="2432099"/>
            <a:ext cx="1587300" cy="4215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Event</a:t>
            </a:r>
            <a:r>
              <a:rPr lang="en" sz="1100" b="1" i="0" u="none" strike="noStrike" cap="none">
                <a:solidFill>
                  <a:srgbClr val="0B223F"/>
                </a:solidFill>
                <a:latin typeface="Proxima Nova"/>
                <a:ea typeface="Proxima Nova"/>
                <a:cs typeface="Proxima Nova"/>
                <a:sym typeface="Proxima Nova"/>
              </a:rPr>
              <a:t>-</a:t>
            </a:r>
            <a:r>
              <a:rPr lang="en" sz="1100" b="1">
                <a:solidFill>
                  <a:srgbClr val="0B223F"/>
                </a:solidFill>
                <a:latin typeface="Proxima Nova"/>
                <a:ea typeface="Proxima Nova"/>
                <a:cs typeface="Proxima Nova"/>
                <a:sym typeface="Proxima Nova"/>
              </a:rPr>
              <a:t>driven Functions</a:t>
            </a:r>
            <a:endParaRPr/>
          </a:p>
        </p:txBody>
      </p:sp>
      <p:sp>
        <p:nvSpPr>
          <p:cNvPr id="360" name="Shape 360"/>
          <p:cNvSpPr txBox="1"/>
          <p:nvPr/>
        </p:nvSpPr>
        <p:spPr>
          <a:xfrm>
            <a:off x="2978733" y="3902713"/>
            <a:ext cx="1587300" cy="2565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Data Services</a:t>
            </a:r>
            <a:endParaRPr/>
          </a:p>
        </p:txBody>
      </p:sp>
      <p:pic>
        <p:nvPicPr>
          <p:cNvPr id="361" name="Shape 361" descr="pasted-image.tiff"/>
          <p:cNvPicPr preferRelativeResize="0"/>
          <p:nvPr/>
        </p:nvPicPr>
        <p:blipFill rotWithShape="1">
          <a:blip r:embed="rId4">
            <a:alphaModFix/>
          </a:blip>
          <a:srcRect/>
          <a:stretch/>
        </p:blipFill>
        <p:spPr>
          <a:xfrm>
            <a:off x="2902383" y="2789519"/>
            <a:ext cx="1740000" cy="1067100"/>
          </a:xfrm>
          <a:prstGeom prst="rect">
            <a:avLst/>
          </a:prstGeom>
          <a:noFill/>
          <a:ln>
            <a:noFill/>
          </a:ln>
        </p:spPr>
      </p:pic>
      <p:sp>
        <p:nvSpPr>
          <p:cNvPr id="362" name="Shape 362"/>
          <p:cNvSpPr txBox="1"/>
          <p:nvPr/>
        </p:nvSpPr>
        <p:spPr>
          <a:xfrm>
            <a:off x="421512" y="3902713"/>
            <a:ext cx="1587300" cy="2565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Microservices</a:t>
            </a:r>
            <a:endParaRPr/>
          </a:p>
        </p:txBody>
      </p:sp>
      <p:pic>
        <p:nvPicPr>
          <p:cNvPr id="363" name="Shape 363" descr="pasted-image.tiff"/>
          <p:cNvPicPr preferRelativeResize="0"/>
          <p:nvPr/>
        </p:nvPicPr>
        <p:blipFill rotWithShape="1">
          <a:blip r:embed="rId5">
            <a:alphaModFix/>
          </a:blip>
          <a:srcRect/>
          <a:stretch/>
        </p:blipFill>
        <p:spPr>
          <a:xfrm>
            <a:off x="568362" y="2789519"/>
            <a:ext cx="1293600" cy="1067100"/>
          </a:xfrm>
          <a:prstGeom prst="rect">
            <a:avLst/>
          </a:prstGeom>
          <a:noFill/>
          <a:ln>
            <a:noFill/>
          </a:ln>
        </p:spPr>
      </p:pic>
      <p:pic>
        <p:nvPicPr>
          <p:cNvPr id="364" name="Shape 364" descr="pasted-image.tiff"/>
          <p:cNvPicPr preferRelativeResize="0"/>
          <p:nvPr/>
        </p:nvPicPr>
        <p:blipFill rotWithShape="1">
          <a:blip r:embed="rId6">
            <a:alphaModFix/>
          </a:blip>
          <a:srcRect/>
          <a:stretch/>
        </p:blipFill>
        <p:spPr>
          <a:xfrm>
            <a:off x="4548168" y="1514853"/>
            <a:ext cx="841800" cy="837900"/>
          </a:xfrm>
          <a:prstGeom prst="rect">
            <a:avLst/>
          </a:prstGeom>
          <a:noFill/>
          <a:ln>
            <a:noFill/>
          </a:ln>
        </p:spPr>
      </p:pic>
      <p:sp>
        <p:nvSpPr>
          <p:cNvPr id="365" name="Shape 365"/>
          <p:cNvSpPr txBox="1"/>
          <p:nvPr/>
        </p:nvSpPr>
        <p:spPr>
          <a:xfrm>
            <a:off x="4175418" y="2432099"/>
            <a:ext cx="1587300" cy="2565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i="0" u="none" strike="noStrike" cap="none">
                <a:solidFill>
                  <a:srgbClr val="0B223F"/>
                </a:solidFill>
                <a:latin typeface="Proxima Nova"/>
                <a:ea typeface="Proxima Nova"/>
                <a:cs typeface="Proxima Nova"/>
                <a:sym typeface="Proxima Nova"/>
              </a:rPr>
              <a:t>Batches</a:t>
            </a:r>
            <a:endParaRPr/>
          </a:p>
        </p:txBody>
      </p:sp>
      <p:sp>
        <p:nvSpPr>
          <p:cNvPr id="366" name="Shape 366"/>
          <p:cNvSpPr txBox="1"/>
          <p:nvPr/>
        </p:nvSpPr>
        <p:spPr>
          <a:xfrm>
            <a:off x="5234527" y="3826513"/>
            <a:ext cx="1587300" cy="4215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Monolithic Applications</a:t>
            </a:r>
            <a:endParaRPr/>
          </a:p>
        </p:txBody>
      </p:sp>
      <p:sp>
        <p:nvSpPr>
          <p:cNvPr id="367" name="Shape 367" descr="pasted-image.png"/>
          <p:cNvSpPr/>
          <p:nvPr/>
        </p:nvSpPr>
        <p:spPr>
          <a:xfrm>
            <a:off x="5720227" y="3124198"/>
            <a:ext cx="615900" cy="613200"/>
          </a:xfrm>
          <a:custGeom>
            <a:avLst/>
            <a:gdLst/>
            <a:ahLst/>
            <a:cxnLst/>
            <a:rect l="0" t="0" r="0" b="0"/>
            <a:pathLst>
              <a:path w="120000" h="120000" extrusionOk="0">
                <a:moveTo>
                  <a:pt x="59472" y="0"/>
                </a:moveTo>
                <a:cubicBezTo>
                  <a:pt x="6061" y="0"/>
                  <a:pt x="5833" y="38"/>
                  <a:pt x="3083" y="3945"/>
                </a:cubicBezTo>
                <a:cubicBezTo>
                  <a:pt x="1022" y="6874"/>
                  <a:pt x="0" y="33425"/>
                  <a:pt x="0" y="59999"/>
                </a:cubicBezTo>
                <a:cubicBezTo>
                  <a:pt x="0" y="86574"/>
                  <a:pt x="1022" y="113192"/>
                  <a:pt x="3083" y="116126"/>
                </a:cubicBezTo>
                <a:cubicBezTo>
                  <a:pt x="5833" y="120033"/>
                  <a:pt x="6061" y="119999"/>
                  <a:pt x="59472" y="119999"/>
                </a:cubicBezTo>
                <a:cubicBezTo>
                  <a:pt x="102994" y="119999"/>
                  <a:pt x="113772" y="119566"/>
                  <a:pt x="116561" y="117532"/>
                </a:cubicBezTo>
                <a:cubicBezTo>
                  <a:pt x="119844" y="115148"/>
                  <a:pt x="120000" y="112403"/>
                  <a:pt x="120000" y="59999"/>
                </a:cubicBezTo>
                <a:cubicBezTo>
                  <a:pt x="120000" y="7596"/>
                  <a:pt x="119844" y="4923"/>
                  <a:pt x="116561" y="2534"/>
                </a:cubicBezTo>
                <a:cubicBezTo>
                  <a:pt x="113772" y="500"/>
                  <a:pt x="102994" y="0"/>
                  <a:pt x="59472" y="0"/>
                </a:cubicBezTo>
                <a:close/>
              </a:path>
            </a:pathLst>
          </a:custGeom>
          <a:noFill/>
          <a:ln>
            <a:noFill/>
          </a:ln>
        </p:spPr>
      </p:sp>
      <p:pic>
        <p:nvPicPr>
          <p:cNvPr id="368" name="Shape 368" descr="Screen Shot 2017-10-19 at 1.52.10 PM.png"/>
          <p:cNvPicPr preferRelativeResize="0"/>
          <p:nvPr/>
        </p:nvPicPr>
        <p:blipFill>
          <a:blip r:embed="rId7">
            <a:alphaModFix/>
          </a:blip>
          <a:stretch>
            <a:fillRect/>
          </a:stretch>
        </p:blipFill>
        <p:spPr>
          <a:xfrm>
            <a:off x="6834774" y="1542623"/>
            <a:ext cx="1237375" cy="786625"/>
          </a:xfrm>
          <a:prstGeom prst="rect">
            <a:avLst/>
          </a:prstGeom>
          <a:noFill/>
          <a:ln>
            <a:noFill/>
          </a:ln>
        </p:spPr>
      </p:pic>
      <p:sp>
        <p:nvSpPr>
          <p:cNvPr id="369" name="Shape 36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666666"/>
              </a:buClr>
              <a:buFont typeface="Proxima Nova"/>
              <a:buNone/>
            </a:pPr>
            <a:r>
              <a:rPr lang="en"/>
              <a:t>There are many ways to package and run </a:t>
            </a:r>
            <a:endParaRPr/>
          </a:p>
          <a:p>
            <a:pPr marL="0" lvl="0" indent="0" rtl="0">
              <a:spcBef>
                <a:spcPts val="0"/>
              </a:spcBef>
              <a:spcAft>
                <a:spcPts val="0"/>
              </a:spcAft>
              <a:buNone/>
            </a:pPr>
            <a:r>
              <a:rPr lang="en"/>
              <a:t>workloads in the cloud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p:nvPr/>
        </p:nvSpPr>
        <p:spPr>
          <a:xfrm>
            <a:off x="1182483" y="3270925"/>
            <a:ext cx="7083000" cy="2497200"/>
          </a:xfrm>
          <a:custGeom>
            <a:avLst/>
            <a:gdLst/>
            <a:ahLst/>
            <a:cxnLst/>
            <a:rect l="0" t="0" r="0" b="0"/>
            <a:pathLst>
              <a:path w="120000" h="120000" extrusionOk="0">
                <a:moveTo>
                  <a:pt x="60000" y="120000"/>
                </a:moveTo>
                <a:lnTo>
                  <a:pt x="120000" y="0"/>
                </a:lnTo>
                <a:lnTo>
                  <a:pt x="0" y="0"/>
                </a:lnTo>
                <a:close/>
              </a:path>
            </a:pathLst>
          </a:custGeom>
          <a:gradFill>
            <a:gsLst>
              <a:gs pos="0">
                <a:srgbClr val="A7A7A7"/>
              </a:gs>
              <a:gs pos="100000">
                <a:srgbClr val="FFFFFF"/>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5" name="Shape 375"/>
          <p:cNvSpPr/>
          <p:nvPr/>
        </p:nvSpPr>
        <p:spPr>
          <a:xfrm>
            <a:off x="1312564" y="3658939"/>
            <a:ext cx="6723300" cy="20673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6" name="Shape 376"/>
          <p:cNvSpPr txBox="1"/>
          <p:nvPr/>
        </p:nvSpPr>
        <p:spPr>
          <a:xfrm>
            <a:off x="1767152" y="1874123"/>
            <a:ext cx="1369666" cy="263908"/>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Containers</a:t>
            </a:r>
            <a:endParaRPr/>
          </a:p>
        </p:txBody>
      </p:sp>
      <p:pic>
        <p:nvPicPr>
          <p:cNvPr id="377" name="Shape 377" descr="pasted-image.tiff"/>
          <p:cNvPicPr preferRelativeResize="0"/>
          <p:nvPr/>
        </p:nvPicPr>
        <p:blipFill rotWithShape="1">
          <a:blip r:embed="rId3">
            <a:alphaModFix/>
          </a:blip>
          <a:srcRect/>
          <a:stretch/>
        </p:blipFill>
        <p:spPr>
          <a:xfrm>
            <a:off x="2037348" y="1057333"/>
            <a:ext cx="921000" cy="921000"/>
          </a:xfrm>
          <a:prstGeom prst="rect">
            <a:avLst/>
          </a:prstGeom>
          <a:noFill/>
          <a:ln>
            <a:noFill/>
          </a:ln>
        </p:spPr>
      </p:pic>
      <p:sp>
        <p:nvSpPr>
          <p:cNvPr id="378" name="Shape 378"/>
          <p:cNvSpPr txBox="1"/>
          <p:nvPr/>
        </p:nvSpPr>
        <p:spPr>
          <a:xfrm>
            <a:off x="6778757" y="2244875"/>
            <a:ext cx="1468200" cy="3900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Event</a:t>
            </a:r>
            <a:r>
              <a:rPr lang="en" sz="1100" b="1" i="0" u="none" strike="noStrike" cap="none">
                <a:solidFill>
                  <a:srgbClr val="0B223F"/>
                </a:solidFill>
                <a:latin typeface="Proxima Nova"/>
                <a:ea typeface="Proxima Nova"/>
                <a:cs typeface="Proxima Nova"/>
                <a:sym typeface="Proxima Nova"/>
              </a:rPr>
              <a:t>-</a:t>
            </a:r>
            <a:r>
              <a:rPr lang="en" sz="1100" b="1">
                <a:solidFill>
                  <a:srgbClr val="0B223F"/>
                </a:solidFill>
                <a:latin typeface="Proxima Nova"/>
                <a:ea typeface="Proxima Nova"/>
                <a:cs typeface="Proxima Nova"/>
                <a:sym typeface="Proxima Nova"/>
              </a:rPr>
              <a:t>driven Functions</a:t>
            </a:r>
            <a:endParaRPr/>
          </a:p>
        </p:txBody>
      </p:sp>
      <p:pic>
        <p:nvPicPr>
          <p:cNvPr id="379" name="Shape 379" descr="pasted-image.tiff"/>
          <p:cNvPicPr preferRelativeResize="0"/>
          <p:nvPr/>
        </p:nvPicPr>
        <p:blipFill rotWithShape="1">
          <a:blip r:embed="rId4">
            <a:alphaModFix/>
          </a:blip>
          <a:srcRect/>
          <a:stretch/>
        </p:blipFill>
        <p:spPr>
          <a:xfrm>
            <a:off x="4695463" y="1246161"/>
            <a:ext cx="778649" cy="775188"/>
          </a:xfrm>
          <a:prstGeom prst="rect">
            <a:avLst/>
          </a:prstGeom>
          <a:noFill/>
          <a:ln>
            <a:noFill/>
          </a:ln>
        </p:spPr>
      </p:pic>
      <p:sp>
        <p:nvSpPr>
          <p:cNvPr id="380" name="Shape 380"/>
          <p:cNvSpPr txBox="1"/>
          <p:nvPr/>
        </p:nvSpPr>
        <p:spPr>
          <a:xfrm>
            <a:off x="4350691" y="2067538"/>
            <a:ext cx="1468200" cy="2373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i="0" u="none" strike="noStrike" cap="none">
                <a:solidFill>
                  <a:srgbClr val="0B223F"/>
                </a:solidFill>
                <a:latin typeface="Proxima Nova"/>
                <a:ea typeface="Proxima Nova"/>
                <a:cs typeface="Proxima Nova"/>
                <a:sym typeface="Proxima Nova"/>
              </a:rPr>
              <a:t>Batches</a:t>
            </a:r>
            <a:endParaRPr/>
          </a:p>
        </p:txBody>
      </p:sp>
      <p:pic>
        <p:nvPicPr>
          <p:cNvPr id="381" name="Shape 381" descr="Screen Shot 2017-10-19 at 1.52.10 PM.png"/>
          <p:cNvPicPr preferRelativeResize="0"/>
          <p:nvPr/>
        </p:nvPicPr>
        <p:blipFill>
          <a:blip r:embed="rId5">
            <a:alphaModFix/>
          </a:blip>
          <a:stretch>
            <a:fillRect/>
          </a:stretch>
        </p:blipFill>
        <p:spPr>
          <a:xfrm>
            <a:off x="6872976" y="1246150"/>
            <a:ext cx="1212625" cy="770900"/>
          </a:xfrm>
          <a:prstGeom prst="rect">
            <a:avLst/>
          </a:prstGeom>
          <a:noFill/>
          <a:ln>
            <a:noFill/>
          </a:ln>
        </p:spPr>
      </p:pic>
      <p:sp>
        <p:nvSpPr>
          <p:cNvPr id="382" name="Shape 382"/>
          <p:cNvSpPr txBox="1"/>
          <p:nvPr/>
        </p:nvSpPr>
        <p:spPr>
          <a:xfrm>
            <a:off x="5660195" y="3107930"/>
            <a:ext cx="1468200" cy="3900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Monolithic Applications</a:t>
            </a:r>
            <a:endParaRPr/>
          </a:p>
        </p:txBody>
      </p:sp>
      <p:sp>
        <p:nvSpPr>
          <p:cNvPr id="383" name="Shape 383" descr="pasted-image.png"/>
          <p:cNvSpPr/>
          <p:nvPr/>
        </p:nvSpPr>
        <p:spPr>
          <a:xfrm>
            <a:off x="6080226" y="2407584"/>
            <a:ext cx="628200" cy="625800"/>
          </a:xfrm>
          <a:custGeom>
            <a:avLst/>
            <a:gdLst/>
            <a:ahLst/>
            <a:cxnLst/>
            <a:rect l="0" t="0" r="0" b="0"/>
            <a:pathLst>
              <a:path w="120000" h="120000" extrusionOk="0">
                <a:moveTo>
                  <a:pt x="59505" y="0"/>
                </a:moveTo>
                <a:cubicBezTo>
                  <a:pt x="6105" y="0"/>
                  <a:pt x="5855" y="50"/>
                  <a:pt x="3105" y="3955"/>
                </a:cubicBezTo>
                <a:cubicBezTo>
                  <a:pt x="1044" y="6888"/>
                  <a:pt x="0" y="33400"/>
                  <a:pt x="0" y="59961"/>
                </a:cubicBezTo>
                <a:cubicBezTo>
                  <a:pt x="0" y="86527"/>
                  <a:pt x="1044" y="113111"/>
                  <a:pt x="3105" y="116044"/>
                </a:cubicBezTo>
                <a:cubicBezTo>
                  <a:pt x="5855" y="119950"/>
                  <a:pt x="6105" y="120000"/>
                  <a:pt x="59505" y="120000"/>
                </a:cubicBezTo>
                <a:cubicBezTo>
                  <a:pt x="103022" y="120000"/>
                  <a:pt x="113722" y="119522"/>
                  <a:pt x="116511" y="117488"/>
                </a:cubicBezTo>
                <a:cubicBezTo>
                  <a:pt x="119788" y="115105"/>
                  <a:pt x="120000" y="112344"/>
                  <a:pt x="120000" y="59961"/>
                </a:cubicBezTo>
                <a:cubicBezTo>
                  <a:pt x="120000" y="7583"/>
                  <a:pt x="119788" y="4894"/>
                  <a:pt x="116511" y="2511"/>
                </a:cubicBezTo>
                <a:cubicBezTo>
                  <a:pt x="113722" y="477"/>
                  <a:pt x="103022" y="0"/>
                  <a:pt x="59505" y="0"/>
                </a:cubicBezTo>
                <a:close/>
              </a:path>
            </a:pathLst>
          </a:custGeom>
          <a:noFill/>
          <a:ln>
            <a:noFill/>
          </a:ln>
        </p:spPr>
      </p:sp>
      <p:sp>
        <p:nvSpPr>
          <p:cNvPr id="384" name="Shape 384"/>
          <p:cNvSpPr txBox="1"/>
          <p:nvPr/>
        </p:nvSpPr>
        <p:spPr>
          <a:xfrm>
            <a:off x="3211568" y="3141436"/>
            <a:ext cx="1391100" cy="2247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Data Services</a:t>
            </a:r>
            <a:endParaRPr/>
          </a:p>
        </p:txBody>
      </p:sp>
      <p:pic>
        <p:nvPicPr>
          <p:cNvPr id="385" name="Shape 385" descr="pasted-image.tiff"/>
          <p:cNvPicPr preferRelativeResize="0"/>
          <p:nvPr/>
        </p:nvPicPr>
        <p:blipFill rotWithShape="1">
          <a:blip r:embed="rId6">
            <a:alphaModFix/>
          </a:blip>
          <a:srcRect/>
          <a:stretch/>
        </p:blipFill>
        <p:spPr>
          <a:xfrm>
            <a:off x="3144604" y="2221766"/>
            <a:ext cx="1524900" cy="935400"/>
          </a:xfrm>
          <a:prstGeom prst="rect">
            <a:avLst/>
          </a:prstGeom>
          <a:noFill/>
          <a:ln>
            <a:noFill/>
          </a:ln>
        </p:spPr>
      </p:pic>
      <p:sp>
        <p:nvSpPr>
          <p:cNvPr id="386" name="Shape 386"/>
          <p:cNvSpPr txBox="1"/>
          <p:nvPr/>
        </p:nvSpPr>
        <p:spPr>
          <a:xfrm>
            <a:off x="784310" y="3138539"/>
            <a:ext cx="1369800" cy="2214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Microservices</a:t>
            </a:r>
            <a:endParaRPr/>
          </a:p>
        </p:txBody>
      </p:sp>
      <p:pic>
        <p:nvPicPr>
          <p:cNvPr id="387" name="Shape 387" descr="pasted-image.tiff"/>
          <p:cNvPicPr preferRelativeResize="0"/>
          <p:nvPr/>
        </p:nvPicPr>
        <p:blipFill rotWithShape="1">
          <a:blip r:embed="rId7">
            <a:alphaModFix/>
          </a:blip>
          <a:srcRect/>
          <a:stretch/>
        </p:blipFill>
        <p:spPr>
          <a:xfrm>
            <a:off x="910995" y="2228116"/>
            <a:ext cx="1116300" cy="921000"/>
          </a:xfrm>
          <a:prstGeom prst="rect">
            <a:avLst/>
          </a:prstGeom>
          <a:noFill/>
          <a:ln>
            <a:noFill/>
          </a:ln>
        </p:spPr>
      </p:pic>
      <p:grpSp>
        <p:nvGrpSpPr>
          <p:cNvPr id="388" name="Shape 388"/>
          <p:cNvGrpSpPr/>
          <p:nvPr/>
        </p:nvGrpSpPr>
        <p:grpSpPr>
          <a:xfrm>
            <a:off x="1646374" y="4522447"/>
            <a:ext cx="6155100" cy="409800"/>
            <a:chOff x="791864" y="25400"/>
            <a:chExt cx="6155100" cy="409800"/>
          </a:xfrm>
        </p:grpSpPr>
        <p:sp>
          <p:nvSpPr>
            <p:cNvPr id="389" name="Shape 389"/>
            <p:cNvSpPr/>
            <p:nvPr/>
          </p:nvSpPr>
          <p:spPr>
            <a:xfrm>
              <a:off x="791864" y="25400"/>
              <a:ext cx="6155100" cy="409800"/>
            </a:xfrm>
            <a:prstGeom prst="roundRect">
              <a:avLst>
                <a:gd name="adj" fmla="val 12047"/>
              </a:avLst>
            </a:prstGeom>
            <a:solidFill>
              <a:srgbClr val="CFD5DD"/>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90" name="Shape 390"/>
            <p:cNvSpPr txBox="1"/>
            <p:nvPr/>
          </p:nvSpPr>
          <p:spPr>
            <a:xfrm>
              <a:off x="3382114" y="109019"/>
              <a:ext cx="721500" cy="1950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35353"/>
                </a:buClr>
                <a:buFont typeface="Proxima Nova"/>
                <a:buNone/>
              </a:pPr>
              <a:r>
                <a:rPr lang="en" sz="1500" b="1" i="0" u="none" strike="noStrike" cap="none">
                  <a:solidFill>
                    <a:srgbClr val="535353"/>
                  </a:solidFill>
                  <a:latin typeface="Proxima Nova"/>
                  <a:ea typeface="Proxima Nova"/>
                  <a:cs typeface="Proxima Nova"/>
                  <a:sym typeface="Proxima Nova"/>
                </a:rPr>
                <a:t>IaaS</a:t>
              </a:r>
              <a:endParaRPr/>
            </a:p>
          </p:txBody>
        </p:sp>
      </p:grpSp>
      <p:sp>
        <p:nvSpPr>
          <p:cNvPr id="391" name="Shape 391"/>
          <p:cNvSpPr/>
          <p:nvPr/>
        </p:nvSpPr>
        <p:spPr>
          <a:xfrm>
            <a:off x="1783306" y="3644470"/>
            <a:ext cx="1894800" cy="871800"/>
          </a:xfrm>
          <a:prstGeom prst="roundRect">
            <a:avLst>
              <a:gd name="adj" fmla="val 6535"/>
            </a:avLst>
          </a:prstGeom>
          <a:noFill/>
          <a:ln w="9525" cap="rnd" cmpd="sng">
            <a:solidFill>
              <a:srgbClr val="128DD3"/>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sp>
        <p:nvSpPr>
          <p:cNvPr id="392" name="Shape 392"/>
          <p:cNvSpPr txBox="1"/>
          <p:nvPr/>
        </p:nvSpPr>
        <p:spPr>
          <a:xfrm>
            <a:off x="2126656" y="3645975"/>
            <a:ext cx="1672800" cy="8688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9FDF"/>
              </a:buClr>
              <a:buFont typeface="Proxima Nova"/>
              <a:buNone/>
            </a:pPr>
            <a:r>
              <a:rPr lang="en" sz="1500" b="1" i="0" u="none" strike="noStrike" cap="none">
                <a:solidFill>
                  <a:srgbClr val="009FDF"/>
                </a:solidFill>
                <a:latin typeface="Proxima Nova"/>
                <a:ea typeface="Proxima Nova"/>
                <a:cs typeface="Proxima Nova"/>
                <a:sym typeface="Proxima Nova"/>
              </a:rPr>
              <a:t>Container</a:t>
            </a:r>
            <a:endParaRPr/>
          </a:p>
          <a:p>
            <a:pPr marL="0" marR="0" lvl="0" indent="0" algn="l" rtl="0">
              <a:lnSpc>
                <a:spcPct val="100000"/>
              </a:lnSpc>
              <a:spcBef>
                <a:spcPts val="0"/>
              </a:spcBef>
              <a:spcAft>
                <a:spcPts val="0"/>
              </a:spcAft>
              <a:buClr>
                <a:srgbClr val="009FDF"/>
              </a:buClr>
              <a:buFont typeface="Proxima Nova"/>
              <a:buNone/>
            </a:pPr>
            <a:r>
              <a:rPr lang="en" sz="1500" b="1" i="0" u="none" strike="noStrike" cap="none">
                <a:solidFill>
                  <a:srgbClr val="009FDF"/>
                </a:solidFill>
                <a:latin typeface="Proxima Nova"/>
                <a:ea typeface="Proxima Nova"/>
                <a:cs typeface="Proxima Nova"/>
                <a:sym typeface="Proxima Nova"/>
              </a:rPr>
              <a:t>Orchestrator (CaaS)</a:t>
            </a:r>
            <a:endParaRPr/>
          </a:p>
        </p:txBody>
      </p:sp>
      <p:sp>
        <p:nvSpPr>
          <p:cNvPr id="393" name="Shape 393"/>
          <p:cNvSpPr/>
          <p:nvPr/>
        </p:nvSpPr>
        <p:spPr>
          <a:xfrm>
            <a:off x="3748059" y="3666058"/>
            <a:ext cx="1894800" cy="828600"/>
          </a:xfrm>
          <a:prstGeom prst="roundRect">
            <a:avLst>
              <a:gd name="adj" fmla="val 6875"/>
            </a:avLst>
          </a:prstGeom>
          <a:noFill/>
          <a:ln w="9525" cap="rnd" cmpd="sng">
            <a:solidFill>
              <a:srgbClr val="0066AB"/>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sp>
        <p:nvSpPr>
          <p:cNvPr id="394" name="Shape 394"/>
          <p:cNvSpPr txBox="1"/>
          <p:nvPr/>
        </p:nvSpPr>
        <p:spPr>
          <a:xfrm>
            <a:off x="4114254" y="3645975"/>
            <a:ext cx="1672800" cy="8688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66AB"/>
              </a:buClr>
              <a:buFont typeface="Proxima Nova"/>
              <a:buNone/>
            </a:pPr>
            <a:r>
              <a:rPr lang="en" sz="1500" b="1" i="0" u="none" strike="noStrike" cap="none">
                <a:solidFill>
                  <a:srgbClr val="0066AB"/>
                </a:solidFill>
                <a:latin typeface="Proxima Nova"/>
                <a:ea typeface="Proxima Nova"/>
                <a:cs typeface="Proxima Nova"/>
                <a:sym typeface="Proxima Nova"/>
              </a:rPr>
              <a:t>Application</a:t>
            </a:r>
            <a:br>
              <a:rPr lang="en" sz="1500" b="1" i="0" u="none" strike="noStrike" cap="none">
                <a:solidFill>
                  <a:srgbClr val="0066AB"/>
                </a:solidFill>
                <a:latin typeface="Proxima Nova"/>
                <a:ea typeface="Proxima Nova"/>
                <a:cs typeface="Proxima Nova"/>
                <a:sym typeface="Proxima Nova"/>
              </a:rPr>
            </a:br>
            <a:r>
              <a:rPr lang="en" sz="1500" b="1" i="0" u="none" strike="noStrike" cap="none">
                <a:solidFill>
                  <a:srgbClr val="0066AB"/>
                </a:solidFill>
                <a:latin typeface="Proxima Nova"/>
                <a:ea typeface="Proxima Nova"/>
                <a:cs typeface="Proxima Nova"/>
                <a:sym typeface="Proxima Nova"/>
              </a:rPr>
              <a:t>Platform</a:t>
            </a:r>
            <a:endParaRPr/>
          </a:p>
          <a:p>
            <a:pPr marL="0" marR="0" lvl="0" indent="0" algn="l" rtl="0">
              <a:lnSpc>
                <a:spcPct val="100000"/>
              </a:lnSpc>
              <a:spcBef>
                <a:spcPts val="0"/>
              </a:spcBef>
              <a:spcAft>
                <a:spcPts val="0"/>
              </a:spcAft>
              <a:buClr>
                <a:srgbClr val="0066AB"/>
              </a:buClr>
              <a:buFont typeface="Proxima Nova"/>
              <a:buNone/>
            </a:pPr>
            <a:r>
              <a:rPr lang="en" sz="1500" b="1" i="0" u="none" strike="noStrike" cap="none">
                <a:solidFill>
                  <a:srgbClr val="0066AB"/>
                </a:solidFill>
                <a:latin typeface="Proxima Nova"/>
                <a:ea typeface="Proxima Nova"/>
                <a:cs typeface="Proxima Nova"/>
                <a:sym typeface="Proxima Nova"/>
              </a:rPr>
              <a:t>(PaaS)</a:t>
            </a:r>
            <a:endParaRPr/>
          </a:p>
        </p:txBody>
      </p:sp>
      <p:sp>
        <p:nvSpPr>
          <p:cNvPr id="395" name="Shape 395"/>
          <p:cNvSpPr/>
          <p:nvPr/>
        </p:nvSpPr>
        <p:spPr>
          <a:xfrm>
            <a:off x="5714263" y="3666058"/>
            <a:ext cx="1894800" cy="828600"/>
          </a:xfrm>
          <a:prstGeom prst="roundRect">
            <a:avLst>
              <a:gd name="adj" fmla="val 6875"/>
            </a:avLst>
          </a:prstGeom>
          <a:noFill/>
          <a:ln w="9525" cap="rnd" cmpd="sng">
            <a:solidFill>
              <a:srgbClr val="0066AB"/>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sp>
        <p:nvSpPr>
          <p:cNvPr id="396" name="Shape 396"/>
          <p:cNvSpPr txBox="1"/>
          <p:nvPr/>
        </p:nvSpPr>
        <p:spPr>
          <a:xfrm>
            <a:off x="6080458" y="3645975"/>
            <a:ext cx="1672800" cy="8688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66AB"/>
              </a:buClr>
              <a:buFont typeface="Proxima Nova"/>
              <a:buNone/>
            </a:pPr>
            <a:r>
              <a:rPr lang="en" sz="1500" b="1" i="0" u="none" strike="noStrike" cap="none">
                <a:solidFill>
                  <a:srgbClr val="0066AB"/>
                </a:solidFill>
                <a:latin typeface="Proxima Nova"/>
                <a:ea typeface="Proxima Nova"/>
                <a:cs typeface="Proxima Nova"/>
                <a:sym typeface="Proxima Nova"/>
              </a:rPr>
              <a:t>Serverless</a:t>
            </a:r>
            <a:br>
              <a:rPr lang="en" sz="1500" b="1" i="0" u="none" strike="noStrike" cap="none">
                <a:solidFill>
                  <a:srgbClr val="0066AB"/>
                </a:solidFill>
                <a:latin typeface="Proxima Nova"/>
                <a:ea typeface="Proxima Nova"/>
                <a:cs typeface="Proxima Nova"/>
                <a:sym typeface="Proxima Nova"/>
              </a:rPr>
            </a:br>
            <a:r>
              <a:rPr lang="en" sz="1500" b="1" i="0" u="none" strike="noStrike" cap="none">
                <a:solidFill>
                  <a:srgbClr val="0066AB"/>
                </a:solidFill>
                <a:latin typeface="Proxima Nova"/>
                <a:ea typeface="Proxima Nova"/>
                <a:cs typeface="Proxima Nova"/>
                <a:sym typeface="Proxima Nova"/>
              </a:rPr>
              <a:t>Functions</a:t>
            </a:r>
            <a:endParaRPr/>
          </a:p>
          <a:p>
            <a:pPr marL="0" marR="0" lvl="0" indent="0" algn="l" rtl="0">
              <a:lnSpc>
                <a:spcPct val="100000"/>
              </a:lnSpc>
              <a:spcBef>
                <a:spcPts val="0"/>
              </a:spcBef>
              <a:spcAft>
                <a:spcPts val="0"/>
              </a:spcAft>
              <a:buClr>
                <a:srgbClr val="0066AB"/>
              </a:buClr>
              <a:buFont typeface="Proxima Nova"/>
              <a:buNone/>
            </a:pPr>
            <a:r>
              <a:rPr lang="en" sz="1500" b="1" i="0" u="none" strike="noStrike" cap="none">
                <a:solidFill>
                  <a:srgbClr val="0066AB"/>
                </a:solidFill>
                <a:latin typeface="Proxima Nova"/>
                <a:ea typeface="Proxima Nova"/>
                <a:cs typeface="Proxima Nova"/>
                <a:sym typeface="Proxima Nova"/>
              </a:rPr>
              <a:t>(FaaS)</a:t>
            </a:r>
            <a:endParaRPr/>
          </a:p>
        </p:txBody>
      </p:sp>
      <p:sp>
        <p:nvSpPr>
          <p:cNvPr id="397" name="Shape 397"/>
          <p:cNvSpPr/>
          <p:nvPr/>
        </p:nvSpPr>
        <p:spPr>
          <a:xfrm rot="10800000">
            <a:off x="1760722" y="3655287"/>
            <a:ext cx="1904400" cy="849900"/>
          </a:xfrm>
          <a:custGeom>
            <a:avLst/>
            <a:gdLst/>
            <a:ahLst/>
            <a:cxnLst/>
            <a:rect l="0" t="0" r="0" b="0"/>
            <a:pathLst>
              <a:path w="120000" h="120000" extrusionOk="0">
                <a:moveTo>
                  <a:pt x="4033" y="0"/>
                </a:moveTo>
                <a:lnTo>
                  <a:pt x="115966" y="0"/>
                </a:lnTo>
                <a:cubicBezTo>
                  <a:pt x="118194" y="0"/>
                  <a:pt x="120000" y="1683"/>
                  <a:pt x="120000" y="3755"/>
                </a:cubicBezTo>
                <a:lnTo>
                  <a:pt x="120000" y="120000"/>
                </a:lnTo>
                <a:lnTo>
                  <a:pt x="0" y="120000"/>
                </a:lnTo>
                <a:lnTo>
                  <a:pt x="0" y="3755"/>
                </a:lnTo>
                <a:cubicBezTo>
                  <a:pt x="0" y="1683"/>
                  <a:pt x="1805" y="0"/>
                  <a:pt x="4033" y="0"/>
                </a:cubicBezTo>
                <a:close/>
              </a:path>
            </a:pathLst>
          </a:custGeom>
          <a:solidFill>
            <a:srgbClr val="009FDF">
              <a:alpha val="12549"/>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98" name="Shape 398"/>
          <p:cNvSpPr/>
          <p:nvPr/>
        </p:nvSpPr>
        <p:spPr>
          <a:xfrm rot="10800000">
            <a:off x="3743216" y="3656401"/>
            <a:ext cx="1904400" cy="847800"/>
          </a:xfrm>
          <a:custGeom>
            <a:avLst/>
            <a:gdLst/>
            <a:ahLst/>
            <a:cxnLst/>
            <a:rect l="0" t="0" r="0" b="0"/>
            <a:pathLst>
              <a:path w="120000" h="120000" extrusionOk="0">
                <a:moveTo>
                  <a:pt x="4033" y="0"/>
                </a:moveTo>
                <a:lnTo>
                  <a:pt x="115966" y="0"/>
                </a:lnTo>
                <a:cubicBezTo>
                  <a:pt x="118194" y="0"/>
                  <a:pt x="120000" y="1683"/>
                  <a:pt x="120000" y="3755"/>
                </a:cubicBezTo>
                <a:lnTo>
                  <a:pt x="120000" y="120000"/>
                </a:lnTo>
                <a:lnTo>
                  <a:pt x="0" y="120000"/>
                </a:lnTo>
                <a:lnTo>
                  <a:pt x="0" y="3755"/>
                </a:lnTo>
                <a:cubicBezTo>
                  <a:pt x="0" y="1683"/>
                  <a:pt x="1805" y="0"/>
                  <a:pt x="4033" y="0"/>
                </a:cubicBezTo>
                <a:close/>
              </a:path>
            </a:pathLst>
          </a:custGeom>
          <a:solidFill>
            <a:srgbClr val="0066AB">
              <a:alpha val="1490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99" name="Shape 399"/>
          <p:cNvSpPr/>
          <p:nvPr/>
        </p:nvSpPr>
        <p:spPr>
          <a:xfrm rot="10800000">
            <a:off x="5725830" y="3666301"/>
            <a:ext cx="1871700" cy="837900"/>
          </a:xfrm>
          <a:custGeom>
            <a:avLst/>
            <a:gdLst/>
            <a:ahLst/>
            <a:cxnLst/>
            <a:rect l="0" t="0" r="0" b="0"/>
            <a:pathLst>
              <a:path w="120000" h="120000" extrusionOk="0">
                <a:moveTo>
                  <a:pt x="4033" y="0"/>
                </a:moveTo>
                <a:lnTo>
                  <a:pt x="115966" y="0"/>
                </a:lnTo>
                <a:cubicBezTo>
                  <a:pt x="118194" y="0"/>
                  <a:pt x="120000" y="1683"/>
                  <a:pt x="120000" y="3755"/>
                </a:cubicBezTo>
                <a:lnTo>
                  <a:pt x="120000" y="120000"/>
                </a:lnTo>
                <a:lnTo>
                  <a:pt x="0" y="120000"/>
                </a:lnTo>
                <a:lnTo>
                  <a:pt x="0" y="3755"/>
                </a:lnTo>
                <a:cubicBezTo>
                  <a:pt x="0" y="1683"/>
                  <a:pt x="1805" y="0"/>
                  <a:pt x="4033" y="0"/>
                </a:cubicBezTo>
                <a:close/>
              </a:path>
            </a:pathLst>
          </a:custGeom>
          <a:solidFill>
            <a:srgbClr val="2E3092">
              <a:alpha val="1412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00" name="Shape 400"/>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Your goal: choose the right runtime for each workload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rot="10800000">
            <a:off x="1534223" y="2007183"/>
            <a:ext cx="2130900" cy="2289300"/>
          </a:xfrm>
          <a:prstGeom prst="round2SameRect">
            <a:avLst>
              <a:gd name="adj1" fmla="val 3363"/>
              <a:gd name="adj2" fmla="val 0"/>
            </a:avLst>
          </a:prstGeom>
          <a:solidFill>
            <a:srgbClr val="009FDF">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flipH="1">
            <a:off x="1534225" y="831551"/>
            <a:ext cx="2130900" cy="669600"/>
          </a:xfrm>
          <a:prstGeom prst="round2SameRect">
            <a:avLst>
              <a:gd name="adj1" fmla="val 3363"/>
              <a:gd name="adj2" fmla="val 0"/>
            </a:avLst>
          </a:prstGeom>
          <a:solidFill>
            <a:srgbClr val="009FDF">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rot="10800000">
            <a:off x="6183075" y="2007183"/>
            <a:ext cx="2130900" cy="2289300"/>
          </a:xfrm>
          <a:prstGeom prst="round2SameRect">
            <a:avLst>
              <a:gd name="adj1" fmla="val 3363"/>
              <a:gd name="adj2" fmla="val 0"/>
            </a:avLst>
          </a:prstGeom>
          <a:solidFill>
            <a:srgbClr val="2E3092">
              <a:alpha val="1422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flipH="1">
            <a:off x="6183075" y="831508"/>
            <a:ext cx="2130900" cy="669600"/>
          </a:xfrm>
          <a:prstGeom prst="round2SameRect">
            <a:avLst>
              <a:gd name="adj1" fmla="val 3363"/>
              <a:gd name="adj2" fmla="val 0"/>
            </a:avLst>
          </a:prstGeom>
          <a:solidFill>
            <a:srgbClr val="2E3092">
              <a:alpha val="14229"/>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09" name="Shape 409"/>
          <p:cNvSpPr/>
          <p:nvPr/>
        </p:nvSpPr>
        <p:spPr>
          <a:xfrm rot="10800000">
            <a:off x="3859777" y="2007183"/>
            <a:ext cx="2130900" cy="2289300"/>
          </a:xfrm>
          <a:prstGeom prst="round2SameRect">
            <a:avLst>
              <a:gd name="adj1" fmla="val 3363"/>
              <a:gd name="adj2" fmla="val 0"/>
            </a:avLst>
          </a:prstGeom>
          <a:solidFill>
            <a:srgbClr val="0066AB">
              <a:alpha val="1500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10" name="Shape 410"/>
          <p:cNvSpPr/>
          <p:nvPr/>
        </p:nvSpPr>
        <p:spPr>
          <a:xfrm flipH="1">
            <a:off x="3859775" y="831508"/>
            <a:ext cx="2130900" cy="669600"/>
          </a:xfrm>
          <a:prstGeom prst="round2SameRect">
            <a:avLst>
              <a:gd name="adj1" fmla="val 3363"/>
              <a:gd name="adj2" fmla="val 0"/>
            </a:avLst>
          </a:prstGeom>
          <a:solidFill>
            <a:srgbClr val="0066AB">
              <a:alpha val="1500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11" name="Shape 411"/>
          <p:cNvSpPr/>
          <p:nvPr/>
        </p:nvSpPr>
        <p:spPr>
          <a:xfrm>
            <a:off x="1537525" y="831583"/>
            <a:ext cx="2130900" cy="3465000"/>
          </a:xfrm>
          <a:prstGeom prst="roundRect">
            <a:avLst>
              <a:gd name="adj" fmla="val 2673"/>
            </a:avLst>
          </a:prstGeom>
          <a:noFill/>
          <a:ln w="9525" cap="rnd" cmpd="sng">
            <a:solidFill>
              <a:srgbClr val="12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rgbClr val="0B223F"/>
              </a:solidFill>
              <a:latin typeface="Proxima Nova"/>
              <a:ea typeface="Proxima Nova"/>
              <a:cs typeface="Proxima Nova"/>
              <a:sym typeface="Proxima Nova"/>
            </a:endParaRPr>
          </a:p>
        </p:txBody>
      </p:sp>
      <p:sp>
        <p:nvSpPr>
          <p:cNvPr id="412" name="Shape 412"/>
          <p:cNvSpPr/>
          <p:nvPr/>
        </p:nvSpPr>
        <p:spPr>
          <a:xfrm>
            <a:off x="6184119" y="831583"/>
            <a:ext cx="2130900" cy="3465000"/>
          </a:xfrm>
          <a:prstGeom prst="roundRect">
            <a:avLst>
              <a:gd name="adj" fmla="val 2673"/>
            </a:avLst>
          </a:prstGeom>
          <a:noFill/>
          <a:ln w="9525"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rgbClr val="0B223F"/>
              </a:solidFill>
              <a:latin typeface="Proxima Nova"/>
              <a:ea typeface="Proxima Nova"/>
              <a:cs typeface="Proxima Nova"/>
              <a:sym typeface="Proxima Nova"/>
            </a:endParaRPr>
          </a:p>
        </p:txBody>
      </p:sp>
      <p:sp>
        <p:nvSpPr>
          <p:cNvPr id="413" name="Shape 413"/>
          <p:cNvSpPr/>
          <p:nvPr/>
        </p:nvSpPr>
        <p:spPr>
          <a:xfrm>
            <a:off x="3860819" y="831583"/>
            <a:ext cx="2130900" cy="3465000"/>
          </a:xfrm>
          <a:prstGeom prst="roundRect">
            <a:avLst>
              <a:gd name="adj" fmla="val 2673"/>
            </a:avLst>
          </a:prstGeom>
          <a:noFill/>
          <a:ln w="95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rgbClr val="0B223F"/>
              </a:solidFill>
              <a:latin typeface="Proxima Nova"/>
              <a:ea typeface="Proxima Nova"/>
              <a:cs typeface="Proxima Nova"/>
              <a:sym typeface="Proxima Nova"/>
            </a:endParaRPr>
          </a:p>
        </p:txBody>
      </p:sp>
      <p:sp>
        <p:nvSpPr>
          <p:cNvPr id="414" name="Shape 414"/>
          <p:cNvSpPr txBox="1"/>
          <p:nvPr/>
        </p:nvSpPr>
        <p:spPr>
          <a:xfrm>
            <a:off x="1766530" y="831583"/>
            <a:ext cx="1672800" cy="49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500" b="1">
                <a:solidFill>
                  <a:schemeClr val="accent2"/>
                </a:solidFill>
                <a:latin typeface="Proxima Nova"/>
                <a:ea typeface="Proxima Nova"/>
                <a:cs typeface="Proxima Nova"/>
                <a:sym typeface="Proxima Nova"/>
              </a:rPr>
              <a:t>Container</a:t>
            </a:r>
            <a:endParaRPr sz="1500" b="1">
              <a:solidFill>
                <a:schemeClr val="accent2"/>
              </a:solidFill>
              <a:latin typeface="Proxima Nova"/>
              <a:ea typeface="Proxima Nova"/>
              <a:cs typeface="Proxima Nova"/>
              <a:sym typeface="Proxima Nova"/>
            </a:endParaRPr>
          </a:p>
          <a:p>
            <a:pPr marL="0" lvl="0" indent="0" rtl="0">
              <a:spcBef>
                <a:spcPts val="0"/>
              </a:spcBef>
              <a:spcAft>
                <a:spcPts val="0"/>
              </a:spcAft>
              <a:buNone/>
            </a:pPr>
            <a:r>
              <a:rPr lang="en" sz="1500" b="1">
                <a:solidFill>
                  <a:schemeClr val="accent2"/>
                </a:solidFill>
                <a:latin typeface="Proxima Nova"/>
                <a:ea typeface="Proxima Nova"/>
                <a:cs typeface="Proxima Nova"/>
                <a:sym typeface="Proxima Nova"/>
              </a:rPr>
              <a:t>Orchestrator</a:t>
            </a:r>
            <a:endParaRPr sz="1500" b="1">
              <a:solidFill>
                <a:schemeClr val="accent2"/>
              </a:solidFill>
              <a:latin typeface="Proxima Nova"/>
              <a:ea typeface="Proxima Nova"/>
              <a:cs typeface="Proxima Nova"/>
              <a:sym typeface="Proxima Nova"/>
            </a:endParaRPr>
          </a:p>
        </p:txBody>
      </p:sp>
      <p:sp>
        <p:nvSpPr>
          <p:cNvPr id="415" name="Shape 415"/>
          <p:cNvSpPr txBox="1"/>
          <p:nvPr/>
        </p:nvSpPr>
        <p:spPr>
          <a:xfrm>
            <a:off x="1697843" y="2137097"/>
            <a:ext cx="1810200" cy="3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accent2"/>
                </a:solidFill>
                <a:latin typeface="Proxima Nova"/>
                <a:ea typeface="Proxima Nova"/>
                <a:cs typeface="Proxima Nova"/>
                <a:sym typeface="Proxima Nova"/>
              </a:rPr>
              <a:t>Container Scheduling</a:t>
            </a:r>
            <a:endParaRPr sz="1100">
              <a:solidFill>
                <a:schemeClr val="accent2"/>
              </a:solidFill>
              <a:latin typeface="Proxima Nova"/>
              <a:ea typeface="Proxima Nova"/>
              <a:cs typeface="Proxima Nova"/>
              <a:sym typeface="Proxima Nova"/>
            </a:endParaRPr>
          </a:p>
          <a:p>
            <a:pPr marL="0" lvl="0" indent="0" algn="ctr" rtl="0">
              <a:spcBef>
                <a:spcPts val="800"/>
              </a:spcBef>
              <a:spcAft>
                <a:spcPts val="0"/>
              </a:spcAft>
              <a:buNone/>
            </a:pPr>
            <a:r>
              <a:rPr lang="en" sz="1100">
                <a:solidFill>
                  <a:schemeClr val="accent2"/>
                </a:solidFill>
                <a:latin typeface="Proxima Nova"/>
                <a:ea typeface="Proxima Nova"/>
                <a:cs typeface="Proxima Nova"/>
                <a:sym typeface="Proxima Nova"/>
              </a:rPr>
              <a:t>Primitives for Network, Routing, Logs &amp; Metrics</a:t>
            </a:r>
            <a:endParaRPr sz="1100">
              <a:solidFill>
                <a:schemeClr val="accent2"/>
              </a:solidFill>
              <a:latin typeface="Proxima Nova"/>
              <a:ea typeface="Proxima Nova"/>
              <a:cs typeface="Proxima Nova"/>
              <a:sym typeface="Proxima Nova"/>
            </a:endParaRPr>
          </a:p>
          <a:p>
            <a:pPr marL="0" lvl="0" indent="0" algn="ctr" rtl="0">
              <a:spcBef>
                <a:spcPts val="800"/>
              </a:spcBef>
              <a:spcAft>
                <a:spcPts val="0"/>
              </a:spcAft>
              <a:buNone/>
            </a:pPr>
            <a:endParaRPr sz="1100">
              <a:solidFill>
                <a:schemeClr val="accent2"/>
              </a:solidFill>
              <a:latin typeface="Proxima Nova"/>
              <a:ea typeface="Proxima Nova"/>
              <a:cs typeface="Proxima Nova"/>
              <a:sym typeface="Proxima Nova"/>
            </a:endParaRPr>
          </a:p>
          <a:p>
            <a:pPr marL="0" lvl="0" indent="0" algn="ctr" rtl="0">
              <a:spcBef>
                <a:spcPts val="800"/>
              </a:spcBef>
              <a:spcAft>
                <a:spcPts val="800"/>
              </a:spcAft>
              <a:buNone/>
            </a:pPr>
            <a:endParaRPr sz="1100">
              <a:solidFill>
                <a:schemeClr val="accent2"/>
              </a:solidFill>
              <a:latin typeface="Proxima Nova"/>
              <a:ea typeface="Proxima Nova"/>
              <a:cs typeface="Proxima Nova"/>
              <a:sym typeface="Proxima Nova"/>
            </a:endParaRPr>
          </a:p>
        </p:txBody>
      </p:sp>
      <p:sp>
        <p:nvSpPr>
          <p:cNvPr id="416" name="Shape 416"/>
          <p:cNvSpPr/>
          <p:nvPr/>
        </p:nvSpPr>
        <p:spPr>
          <a:xfrm>
            <a:off x="1766584" y="1598558"/>
            <a:ext cx="1672800" cy="292200"/>
          </a:xfrm>
          <a:prstGeom prst="roundRect">
            <a:avLst>
              <a:gd name="adj" fmla="val 5000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a:solidFill>
                  <a:srgbClr val="0B223F"/>
                </a:solidFill>
                <a:latin typeface="Proxima Nova"/>
                <a:ea typeface="Proxima Nova"/>
                <a:cs typeface="Proxima Nova"/>
                <a:sym typeface="Proxima Nova"/>
              </a:rPr>
              <a:t>CONTAINER</a:t>
            </a:r>
            <a:endParaRPr sz="1100" b="1" i="0" u="none" strike="noStrike" cap="none">
              <a:solidFill>
                <a:srgbClr val="0B223F"/>
              </a:solidFill>
              <a:latin typeface="Proxima Nova"/>
              <a:ea typeface="Proxima Nova"/>
              <a:cs typeface="Proxima Nova"/>
              <a:sym typeface="Proxima Nova"/>
            </a:endParaRPr>
          </a:p>
        </p:txBody>
      </p:sp>
      <p:cxnSp>
        <p:nvCxnSpPr>
          <p:cNvPr id="417" name="Shape 417"/>
          <p:cNvCxnSpPr/>
          <p:nvPr/>
        </p:nvCxnSpPr>
        <p:spPr>
          <a:xfrm rot="10800000">
            <a:off x="364550" y="1501133"/>
            <a:ext cx="8428500" cy="0"/>
          </a:xfrm>
          <a:prstGeom prst="straightConnector1">
            <a:avLst/>
          </a:prstGeom>
          <a:noFill/>
          <a:ln w="9525" cap="flat" cmpd="sng">
            <a:solidFill>
              <a:schemeClr val="lt1"/>
            </a:solidFill>
            <a:prstDash val="dot"/>
            <a:round/>
            <a:headEnd type="none" w="sm" len="sm"/>
            <a:tailEnd type="none" w="sm" len="sm"/>
          </a:ln>
        </p:spPr>
      </p:cxnSp>
      <p:cxnSp>
        <p:nvCxnSpPr>
          <p:cNvPr id="418" name="Shape 418"/>
          <p:cNvCxnSpPr/>
          <p:nvPr/>
        </p:nvCxnSpPr>
        <p:spPr>
          <a:xfrm rot="10800000">
            <a:off x="364550" y="2007321"/>
            <a:ext cx="8428500" cy="0"/>
          </a:xfrm>
          <a:prstGeom prst="straightConnector1">
            <a:avLst/>
          </a:prstGeom>
          <a:noFill/>
          <a:ln w="9525" cap="flat" cmpd="sng">
            <a:solidFill>
              <a:schemeClr val="lt1"/>
            </a:solidFill>
            <a:prstDash val="dot"/>
            <a:round/>
            <a:headEnd type="none" w="sm" len="sm"/>
            <a:tailEnd type="none" w="sm" len="sm"/>
          </a:ln>
        </p:spPr>
      </p:cxnSp>
      <p:sp>
        <p:nvSpPr>
          <p:cNvPr id="419" name="Shape 419"/>
          <p:cNvSpPr txBox="1"/>
          <p:nvPr/>
        </p:nvSpPr>
        <p:spPr>
          <a:xfrm>
            <a:off x="262454" y="1481320"/>
            <a:ext cx="1040100" cy="49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a:solidFill>
                  <a:schemeClr val="dk1"/>
                </a:solidFill>
                <a:latin typeface="Proxima Nova"/>
                <a:ea typeface="Proxima Nova"/>
                <a:cs typeface="Proxima Nova"/>
                <a:sym typeface="Proxima Nova"/>
              </a:rPr>
              <a:t>Developer</a:t>
            </a:r>
            <a:endParaRPr sz="1200" b="1">
              <a:solidFill>
                <a:schemeClr val="dk1"/>
              </a:solidFill>
              <a:latin typeface="Proxima Nova"/>
              <a:ea typeface="Proxima Nova"/>
              <a:cs typeface="Proxima Nova"/>
              <a:sym typeface="Proxima Nova"/>
            </a:endParaRPr>
          </a:p>
          <a:p>
            <a:pPr marL="0" lvl="0" indent="0" rtl="0">
              <a:spcBef>
                <a:spcPts val="0"/>
              </a:spcBef>
              <a:spcAft>
                <a:spcPts val="0"/>
              </a:spcAft>
              <a:buNone/>
            </a:pPr>
            <a:r>
              <a:rPr lang="en" sz="1200">
                <a:solidFill>
                  <a:schemeClr val="dk1"/>
                </a:solidFill>
                <a:latin typeface="Proxima Nova"/>
                <a:ea typeface="Proxima Nova"/>
                <a:cs typeface="Proxima Nova"/>
                <a:sym typeface="Proxima Nova"/>
              </a:rPr>
              <a:t>Provides</a:t>
            </a:r>
            <a:endParaRPr sz="1200">
              <a:solidFill>
                <a:schemeClr val="dk1"/>
              </a:solidFill>
              <a:latin typeface="Proxima Nova"/>
              <a:ea typeface="Proxima Nova"/>
              <a:cs typeface="Proxima Nova"/>
              <a:sym typeface="Proxima Nova"/>
            </a:endParaRPr>
          </a:p>
        </p:txBody>
      </p:sp>
      <p:sp>
        <p:nvSpPr>
          <p:cNvPr id="420" name="Shape 420"/>
          <p:cNvSpPr txBox="1"/>
          <p:nvPr/>
        </p:nvSpPr>
        <p:spPr>
          <a:xfrm>
            <a:off x="262454" y="2034345"/>
            <a:ext cx="1040100" cy="49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a:solidFill>
                  <a:schemeClr val="dk1"/>
                </a:solidFill>
                <a:latin typeface="Proxima Nova"/>
                <a:ea typeface="Proxima Nova"/>
                <a:cs typeface="Proxima Nova"/>
                <a:sym typeface="Proxima Nova"/>
              </a:rPr>
              <a:t>Tool</a:t>
            </a:r>
            <a:endParaRPr sz="1200" b="1">
              <a:solidFill>
                <a:schemeClr val="dk1"/>
              </a:solidFill>
              <a:latin typeface="Proxima Nova"/>
              <a:ea typeface="Proxima Nova"/>
              <a:cs typeface="Proxima Nova"/>
              <a:sym typeface="Proxima Nova"/>
            </a:endParaRPr>
          </a:p>
          <a:p>
            <a:pPr marL="0" lvl="0" indent="0" rtl="0">
              <a:spcBef>
                <a:spcPts val="0"/>
              </a:spcBef>
              <a:spcAft>
                <a:spcPts val="0"/>
              </a:spcAft>
              <a:buNone/>
            </a:pPr>
            <a:r>
              <a:rPr lang="en" sz="1200">
                <a:solidFill>
                  <a:schemeClr val="dk1"/>
                </a:solidFill>
                <a:latin typeface="Proxima Nova"/>
                <a:ea typeface="Proxima Nova"/>
                <a:cs typeface="Proxima Nova"/>
                <a:sym typeface="Proxima Nova"/>
              </a:rPr>
              <a:t>Provides</a:t>
            </a:r>
            <a:endParaRPr sz="1200">
              <a:solidFill>
                <a:schemeClr val="dk1"/>
              </a:solidFill>
              <a:latin typeface="Proxima Nova"/>
              <a:ea typeface="Proxima Nova"/>
              <a:cs typeface="Proxima Nova"/>
              <a:sym typeface="Proxima Nova"/>
            </a:endParaRPr>
          </a:p>
        </p:txBody>
      </p:sp>
      <p:sp>
        <p:nvSpPr>
          <p:cNvPr id="421" name="Shape 421"/>
          <p:cNvSpPr txBox="1"/>
          <p:nvPr/>
        </p:nvSpPr>
        <p:spPr>
          <a:xfrm>
            <a:off x="4088855" y="831583"/>
            <a:ext cx="1672800" cy="49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500" b="1">
                <a:solidFill>
                  <a:schemeClr val="accent3"/>
                </a:solidFill>
                <a:latin typeface="Proxima Nova"/>
                <a:ea typeface="Proxima Nova"/>
                <a:cs typeface="Proxima Nova"/>
                <a:sym typeface="Proxima Nova"/>
              </a:rPr>
              <a:t>Application</a:t>
            </a:r>
            <a:br>
              <a:rPr lang="en" sz="1500" b="1">
                <a:solidFill>
                  <a:schemeClr val="accent3"/>
                </a:solidFill>
                <a:latin typeface="Proxima Nova"/>
                <a:ea typeface="Proxima Nova"/>
                <a:cs typeface="Proxima Nova"/>
                <a:sym typeface="Proxima Nova"/>
              </a:rPr>
            </a:br>
            <a:r>
              <a:rPr lang="en" sz="1500" b="1">
                <a:solidFill>
                  <a:schemeClr val="accent3"/>
                </a:solidFill>
                <a:latin typeface="Proxima Nova"/>
                <a:ea typeface="Proxima Nova"/>
                <a:cs typeface="Proxima Nova"/>
                <a:sym typeface="Proxima Nova"/>
              </a:rPr>
              <a:t>Platform</a:t>
            </a:r>
            <a:endParaRPr sz="1500" b="1">
              <a:solidFill>
                <a:schemeClr val="accent3"/>
              </a:solidFill>
              <a:latin typeface="Proxima Nova"/>
              <a:ea typeface="Proxima Nova"/>
              <a:cs typeface="Proxima Nova"/>
              <a:sym typeface="Proxima Nova"/>
            </a:endParaRPr>
          </a:p>
        </p:txBody>
      </p:sp>
      <p:sp>
        <p:nvSpPr>
          <p:cNvPr id="422" name="Shape 422"/>
          <p:cNvSpPr/>
          <p:nvPr/>
        </p:nvSpPr>
        <p:spPr>
          <a:xfrm>
            <a:off x="4088909" y="1598571"/>
            <a:ext cx="1672800" cy="292200"/>
          </a:xfrm>
          <a:prstGeom prst="roundRect">
            <a:avLst>
              <a:gd name="adj" fmla="val 5000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a:solidFill>
                  <a:srgbClr val="0B223F"/>
                </a:solidFill>
                <a:latin typeface="Proxima Nova"/>
                <a:ea typeface="Proxima Nova"/>
                <a:cs typeface="Proxima Nova"/>
                <a:sym typeface="Proxima Nova"/>
              </a:rPr>
              <a:t>APPLICATION</a:t>
            </a:r>
            <a:endParaRPr sz="1100" b="1" i="0" u="none" strike="noStrike" cap="none">
              <a:solidFill>
                <a:srgbClr val="0B223F"/>
              </a:solidFill>
              <a:latin typeface="Proxima Nova"/>
              <a:ea typeface="Proxima Nova"/>
              <a:cs typeface="Proxima Nova"/>
              <a:sym typeface="Proxima Nova"/>
            </a:endParaRPr>
          </a:p>
        </p:txBody>
      </p:sp>
      <p:sp>
        <p:nvSpPr>
          <p:cNvPr id="423" name="Shape 423"/>
          <p:cNvSpPr/>
          <p:nvPr/>
        </p:nvSpPr>
        <p:spPr>
          <a:xfrm>
            <a:off x="3977250" y="2230145"/>
            <a:ext cx="1922700" cy="405900"/>
          </a:xfrm>
          <a:prstGeom prst="roundRect">
            <a:avLst>
              <a:gd name="adj" fmla="val 10512"/>
            </a:avLst>
          </a:prstGeom>
          <a:solidFill>
            <a:srgbClr val="009FDF">
              <a:alpha val="14620"/>
            </a:srgbClr>
          </a:solidFill>
          <a:ln w="9525" cap="rnd" cmpd="sng">
            <a:solidFill>
              <a:srgbClr val="128DD3"/>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a:solidFill>
                  <a:schemeClr val="accent2"/>
                </a:solidFill>
                <a:latin typeface="Proxima Nova"/>
                <a:ea typeface="Proxima Nova"/>
                <a:cs typeface="Proxima Nova"/>
                <a:sym typeface="Proxima Nova"/>
              </a:rPr>
              <a:t>Container Orchestrator</a:t>
            </a:r>
            <a:endParaRPr sz="1100" b="1" i="0" u="none" strike="noStrike" cap="none">
              <a:solidFill>
                <a:schemeClr val="accent2"/>
              </a:solidFill>
              <a:latin typeface="Proxima Nova"/>
              <a:ea typeface="Proxima Nova"/>
              <a:cs typeface="Proxima Nova"/>
              <a:sym typeface="Proxima Nova"/>
            </a:endParaRPr>
          </a:p>
        </p:txBody>
      </p:sp>
      <p:sp>
        <p:nvSpPr>
          <p:cNvPr id="424" name="Shape 424"/>
          <p:cNvSpPr/>
          <p:nvPr/>
        </p:nvSpPr>
        <p:spPr>
          <a:xfrm>
            <a:off x="4819025" y="2708876"/>
            <a:ext cx="214500" cy="214500"/>
          </a:xfrm>
          <a:prstGeom prst="mathPlus">
            <a:avLst>
              <a:gd name="adj1" fmla="val 23520"/>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5" name="Shape 425"/>
          <p:cNvSpPr txBox="1"/>
          <p:nvPr/>
        </p:nvSpPr>
        <p:spPr>
          <a:xfrm>
            <a:off x="6412155" y="831583"/>
            <a:ext cx="1672800" cy="49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500" b="1">
                <a:solidFill>
                  <a:schemeClr val="accent4"/>
                </a:solidFill>
                <a:latin typeface="Proxima Nova"/>
                <a:ea typeface="Proxima Nova"/>
                <a:cs typeface="Proxima Nova"/>
                <a:sym typeface="Proxima Nova"/>
              </a:rPr>
              <a:t>Serverless Functions</a:t>
            </a:r>
            <a:endParaRPr sz="1500" b="1">
              <a:solidFill>
                <a:schemeClr val="accent4"/>
              </a:solidFill>
              <a:latin typeface="Proxima Nova"/>
              <a:ea typeface="Proxima Nova"/>
              <a:cs typeface="Proxima Nova"/>
              <a:sym typeface="Proxima Nova"/>
            </a:endParaRPr>
          </a:p>
        </p:txBody>
      </p:sp>
      <p:sp>
        <p:nvSpPr>
          <p:cNvPr id="426" name="Shape 426"/>
          <p:cNvSpPr/>
          <p:nvPr/>
        </p:nvSpPr>
        <p:spPr>
          <a:xfrm>
            <a:off x="6412209" y="1598571"/>
            <a:ext cx="1672800" cy="292200"/>
          </a:xfrm>
          <a:prstGeom prst="roundRect">
            <a:avLst>
              <a:gd name="adj" fmla="val 5000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a:solidFill>
                  <a:srgbClr val="0B223F"/>
                </a:solidFill>
                <a:latin typeface="Proxima Nova"/>
                <a:ea typeface="Proxima Nova"/>
                <a:cs typeface="Proxima Nova"/>
                <a:sym typeface="Proxima Nova"/>
              </a:rPr>
              <a:t>FUNCTION</a:t>
            </a:r>
            <a:endParaRPr sz="1100" b="1" i="0" u="none" strike="noStrike" cap="none">
              <a:solidFill>
                <a:srgbClr val="0B223F"/>
              </a:solidFill>
              <a:latin typeface="Proxima Nova"/>
              <a:ea typeface="Proxima Nova"/>
              <a:cs typeface="Proxima Nova"/>
              <a:sym typeface="Proxima Nova"/>
            </a:endParaRPr>
          </a:p>
        </p:txBody>
      </p:sp>
      <p:sp>
        <p:nvSpPr>
          <p:cNvPr id="427" name="Shape 427"/>
          <p:cNvSpPr/>
          <p:nvPr/>
        </p:nvSpPr>
        <p:spPr>
          <a:xfrm>
            <a:off x="6300475" y="2230145"/>
            <a:ext cx="1922700" cy="405900"/>
          </a:xfrm>
          <a:prstGeom prst="roundRect">
            <a:avLst>
              <a:gd name="adj" fmla="val 10512"/>
            </a:avLst>
          </a:prstGeom>
          <a:solidFill>
            <a:srgbClr val="0066AB">
              <a:alpha val="14229"/>
            </a:srgbClr>
          </a:solidFill>
          <a:ln w="9525" cap="rnd" cmpd="sng">
            <a:solidFill>
              <a:srgbClr val="0066AB"/>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a:solidFill>
                  <a:schemeClr val="accent3"/>
                </a:solidFill>
                <a:latin typeface="Proxima Nova"/>
                <a:ea typeface="Proxima Nova"/>
                <a:cs typeface="Proxima Nova"/>
                <a:sym typeface="Proxima Nova"/>
              </a:rPr>
              <a:t>Container Orchestrator</a:t>
            </a:r>
            <a:endParaRPr sz="1100" b="1" i="0" u="none" strike="noStrike" cap="none">
              <a:solidFill>
                <a:schemeClr val="accent3"/>
              </a:solidFill>
              <a:latin typeface="Proxima Nova"/>
              <a:ea typeface="Proxima Nova"/>
              <a:cs typeface="Proxima Nova"/>
              <a:sym typeface="Proxima Nova"/>
            </a:endParaRPr>
          </a:p>
        </p:txBody>
      </p:sp>
      <p:sp>
        <p:nvSpPr>
          <p:cNvPr id="428" name="Shape 428"/>
          <p:cNvSpPr/>
          <p:nvPr/>
        </p:nvSpPr>
        <p:spPr>
          <a:xfrm>
            <a:off x="7142350" y="2708876"/>
            <a:ext cx="214500" cy="214500"/>
          </a:xfrm>
          <a:prstGeom prst="mathPlus">
            <a:avLst>
              <a:gd name="adj1" fmla="val 23520"/>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29" name="Shape 429"/>
          <p:cNvCxnSpPr/>
          <p:nvPr/>
        </p:nvCxnSpPr>
        <p:spPr>
          <a:xfrm rot="10800000">
            <a:off x="364550" y="4400146"/>
            <a:ext cx="8428500" cy="0"/>
          </a:xfrm>
          <a:prstGeom prst="straightConnector1">
            <a:avLst/>
          </a:prstGeom>
          <a:noFill/>
          <a:ln w="9525" cap="flat" cmpd="sng">
            <a:solidFill>
              <a:schemeClr val="lt1"/>
            </a:solidFill>
            <a:prstDash val="dot"/>
            <a:round/>
            <a:headEnd type="none" w="sm" len="sm"/>
            <a:tailEnd type="none" w="sm" len="sm"/>
          </a:ln>
        </p:spPr>
      </p:cxnSp>
      <p:sp>
        <p:nvSpPr>
          <p:cNvPr id="430" name="Shape 430"/>
          <p:cNvSpPr/>
          <p:nvPr/>
        </p:nvSpPr>
        <p:spPr>
          <a:xfrm>
            <a:off x="1534208" y="4503733"/>
            <a:ext cx="6779700" cy="330300"/>
          </a:xfrm>
          <a:prstGeom prst="roundRect">
            <a:avLst>
              <a:gd name="adj" fmla="val 13626"/>
            </a:avLst>
          </a:prstGeom>
          <a:solidFill>
            <a:srgbClr val="CFD5DD"/>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1200" b="1">
                <a:solidFill>
                  <a:schemeClr val="dk1"/>
                </a:solidFill>
                <a:latin typeface="Proxima Nova"/>
                <a:ea typeface="Proxima Nova"/>
                <a:cs typeface="Proxima Nova"/>
                <a:sym typeface="Proxima Nova"/>
              </a:rPr>
              <a:t>IaaS</a:t>
            </a:r>
            <a:endParaRPr sz="1200" b="1" i="0" u="none" strike="noStrike" cap="none">
              <a:solidFill>
                <a:schemeClr val="dk1"/>
              </a:solidFill>
              <a:latin typeface="Proxima Nova"/>
              <a:ea typeface="Proxima Nova"/>
              <a:cs typeface="Proxima Nova"/>
              <a:sym typeface="Proxima Nova"/>
            </a:endParaRPr>
          </a:p>
        </p:txBody>
      </p:sp>
      <p:sp>
        <p:nvSpPr>
          <p:cNvPr id="431" name="Shape 431"/>
          <p:cNvSpPr txBox="1"/>
          <p:nvPr/>
        </p:nvSpPr>
        <p:spPr>
          <a:xfrm>
            <a:off x="3910924" y="2880589"/>
            <a:ext cx="2028600" cy="3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accent3"/>
                </a:solidFill>
                <a:latin typeface="Proxima Nova"/>
                <a:ea typeface="Proxima Nova"/>
                <a:cs typeface="Proxima Nova"/>
                <a:sym typeface="Proxima Nova"/>
              </a:rPr>
              <a:t>Container Image &amp; build</a:t>
            </a:r>
            <a:endParaRPr sz="1100">
              <a:solidFill>
                <a:schemeClr val="accent3"/>
              </a:solidFill>
              <a:latin typeface="Proxima Nova"/>
              <a:ea typeface="Proxima Nova"/>
              <a:cs typeface="Proxima Nova"/>
              <a:sym typeface="Proxima Nova"/>
            </a:endParaRPr>
          </a:p>
          <a:p>
            <a:pPr marL="0" lvl="0" indent="0" algn="ctr" rtl="0">
              <a:spcBef>
                <a:spcPts val="600"/>
              </a:spcBef>
              <a:spcAft>
                <a:spcPts val="0"/>
              </a:spcAft>
              <a:buNone/>
            </a:pPr>
            <a:r>
              <a:rPr lang="en" sz="1100">
                <a:solidFill>
                  <a:schemeClr val="accent3"/>
                </a:solidFill>
                <a:latin typeface="Proxima Nova"/>
                <a:ea typeface="Proxima Nova"/>
                <a:cs typeface="Proxima Nova"/>
                <a:sym typeface="Proxima Nova"/>
              </a:rPr>
              <a:t>L7 Network &amp; Routing</a:t>
            </a:r>
            <a:endParaRPr sz="1100">
              <a:solidFill>
                <a:schemeClr val="accent3"/>
              </a:solidFill>
              <a:latin typeface="Proxima Nova"/>
              <a:ea typeface="Proxima Nova"/>
              <a:cs typeface="Proxima Nova"/>
              <a:sym typeface="Proxima Nova"/>
            </a:endParaRPr>
          </a:p>
          <a:p>
            <a:pPr marL="0" lvl="0" indent="0" algn="ctr" rtl="0">
              <a:spcBef>
                <a:spcPts val="600"/>
              </a:spcBef>
              <a:spcAft>
                <a:spcPts val="0"/>
              </a:spcAft>
              <a:buNone/>
            </a:pPr>
            <a:r>
              <a:rPr lang="en" sz="1100">
                <a:solidFill>
                  <a:schemeClr val="accent3"/>
                </a:solidFill>
                <a:latin typeface="Proxima Nova"/>
                <a:ea typeface="Proxima Nova"/>
                <a:cs typeface="Proxima Nova"/>
                <a:sym typeface="Proxima Nova"/>
              </a:rPr>
              <a:t>Logs, Metrics, Monitoring</a:t>
            </a:r>
            <a:endParaRPr sz="1100">
              <a:solidFill>
                <a:schemeClr val="accent3"/>
              </a:solidFill>
              <a:latin typeface="Proxima Nova"/>
              <a:ea typeface="Proxima Nova"/>
              <a:cs typeface="Proxima Nova"/>
              <a:sym typeface="Proxima Nova"/>
            </a:endParaRPr>
          </a:p>
          <a:p>
            <a:pPr marL="0" lvl="0" indent="0" algn="ctr" rtl="0">
              <a:spcBef>
                <a:spcPts val="600"/>
              </a:spcBef>
              <a:spcAft>
                <a:spcPts val="0"/>
              </a:spcAft>
              <a:buNone/>
            </a:pPr>
            <a:r>
              <a:rPr lang="en" sz="1100">
                <a:solidFill>
                  <a:schemeClr val="accent3"/>
                </a:solidFill>
                <a:latin typeface="Proxima Nova"/>
                <a:ea typeface="Proxima Nova"/>
                <a:cs typeface="Proxima Nova"/>
                <a:sym typeface="Proxima Nova"/>
              </a:rPr>
              <a:t>Services Marketplace</a:t>
            </a:r>
            <a:endParaRPr sz="1100">
              <a:solidFill>
                <a:schemeClr val="accent3"/>
              </a:solidFill>
              <a:latin typeface="Proxima Nova"/>
              <a:ea typeface="Proxima Nova"/>
              <a:cs typeface="Proxima Nova"/>
              <a:sym typeface="Proxima Nova"/>
            </a:endParaRPr>
          </a:p>
          <a:p>
            <a:pPr marL="0" lvl="0" indent="0" algn="ctr" rtl="0">
              <a:spcBef>
                <a:spcPts val="600"/>
              </a:spcBef>
              <a:spcAft>
                <a:spcPts val="600"/>
              </a:spcAft>
              <a:buNone/>
            </a:pPr>
            <a:r>
              <a:rPr lang="en" sz="1100">
                <a:solidFill>
                  <a:schemeClr val="accent3"/>
                </a:solidFill>
                <a:latin typeface="Proxima Nova"/>
                <a:ea typeface="Proxima Nova"/>
                <a:cs typeface="Proxima Nova"/>
                <a:sym typeface="Proxima Nova"/>
              </a:rPr>
              <a:t>Team, Quotas &amp; Usage</a:t>
            </a:r>
            <a:endParaRPr sz="1100">
              <a:solidFill>
                <a:schemeClr val="accent3"/>
              </a:solidFill>
              <a:latin typeface="Proxima Nova"/>
              <a:ea typeface="Proxima Nova"/>
              <a:cs typeface="Proxima Nova"/>
              <a:sym typeface="Proxima Nova"/>
            </a:endParaRPr>
          </a:p>
        </p:txBody>
      </p:sp>
      <p:sp>
        <p:nvSpPr>
          <p:cNvPr id="432" name="Shape 432"/>
          <p:cNvSpPr txBox="1"/>
          <p:nvPr/>
        </p:nvSpPr>
        <p:spPr>
          <a:xfrm>
            <a:off x="6234224" y="2880589"/>
            <a:ext cx="2028600" cy="3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accent4"/>
                </a:solidFill>
                <a:latin typeface="Proxima Nova"/>
                <a:ea typeface="Proxima Nova"/>
                <a:cs typeface="Proxima Nova"/>
                <a:sym typeface="Proxima Nova"/>
              </a:rPr>
              <a:t>Function execution</a:t>
            </a:r>
            <a:endParaRPr sz="1100">
              <a:solidFill>
                <a:schemeClr val="accent4"/>
              </a:solidFill>
              <a:latin typeface="Proxima Nova"/>
              <a:ea typeface="Proxima Nova"/>
              <a:cs typeface="Proxima Nova"/>
              <a:sym typeface="Proxima Nova"/>
            </a:endParaRPr>
          </a:p>
          <a:p>
            <a:pPr marL="0" lvl="0" indent="0" algn="ctr" rtl="0">
              <a:spcBef>
                <a:spcPts val="600"/>
              </a:spcBef>
              <a:spcAft>
                <a:spcPts val="0"/>
              </a:spcAft>
              <a:buNone/>
            </a:pPr>
            <a:r>
              <a:rPr lang="en" sz="1100">
                <a:solidFill>
                  <a:schemeClr val="accent4"/>
                </a:solidFill>
                <a:latin typeface="Proxima Nova"/>
                <a:ea typeface="Proxima Nova"/>
                <a:cs typeface="Proxima Nova"/>
                <a:sym typeface="Proxima Nova"/>
              </a:rPr>
              <a:t>Function scaling</a:t>
            </a:r>
            <a:endParaRPr sz="1100">
              <a:solidFill>
                <a:schemeClr val="accent4"/>
              </a:solidFill>
              <a:latin typeface="Proxima Nova"/>
              <a:ea typeface="Proxima Nova"/>
              <a:cs typeface="Proxima Nova"/>
              <a:sym typeface="Proxima Nova"/>
            </a:endParaRPr>
          </a:p>
          <a:p>
            <a:pPr marL="0" lvl="0" indent="0" algn="ctr" rtl="0">
              <a:spcBef>
                <a:spcPts val="600"/>
              </a:spcBef>
              <a:spcAft>
                <a:spcPts val="0"/>
              </a:spcAft>
              <a:buNone/>
            </a:pPr>
            <a:r>
              <a:rPr lang="en" sz="1100">
                <a:solidFill>
                  <a:schemeClr val="accent4"/>
                </a:solidFill>
                <a:latin typeface="Proxima Nova"/>
                <a:ea typeface="Proxima Nova"/>
                <a:cs typeface="Proxima Nova"/>
                <a:sym typeface="Proxima Nova"/>
              </a:rPr>
              <a:t>Event stream bindings</a:t>
            </a:r>
            <a:endParaRPr sz="1100">
              <a:solidFill>
                <a:schemeClr val="accent4"/>
              </a:solidFill>
              <a:latin typeface="Proxima Nova"/>
              <a:ea typeface="Proxima Nova"/>
              <a:cs typeface="Proxima Nova"/>
              <a:sym typeface="Proxima Nova"/>
            </a:endParaRPr>
          </a:p>
          <a:p>
            <a:pPr marL="0" lvl="0" indent="0" algn="ctr" rtl="0">
              <a:spcBef>
                <a:spcPts val="600"/>
              </a:spcBef>
              <a:spcAft>
                <a:spcPts val="600"/>
              </a:spcAft>
              <a:buNone/>
            </a:pPr>
            <a:endParaRPr sz="1100">
              <a:solidFill>
                <a:schemeClr val="accent4"/>
              </a:solidFill>
              <a:latin typeface="Proxima Nova"/>
              <a:ea typeface="Proxima Nova"/>
              <a:cs typeface="Proxima Nova"/>
              <a:sym typeface="Proxima Nova"/>
            </a:endParaRPr>
          </a:p>
        </p:txBody>
      </p:sp>
      <p:sp>
        <p:nvSpPr>
          <p:cNvPr id="433" name="Shape 433"/>
          <p:cNvSpPr/>
          <p:nvPr/>
        </p:nvSpPr>
        <p:spPr>
          <a:xfrm rot="5400000">
            <a:off x="1516975" y="951595"/>
            <a:ext cx="214500" cy="180000"/>
          </a:xfrm>
          <a:prstGeom prst="triangle">
            <a:avLst>
              <a:gd name="adj" fmla="val 56256"/>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4" name="Shape 434"/>
          <p:cNvSpPr/>
          <p:nvPr/>
        </p:nvSpPr>
        <p:spPr>
          <a:xfrm rot="5400000">
            <a:off x="3841925" y="951595"/>
            <a:ext cx="214500" cy="180000"/>
          </a:xfrm>
          <a:prstGeom prst="triangle">
            <a:avLst>
              <a:gd name="adj" fmla="val 56256"/>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5" name="Shape 435"/>
          <p:cNvSpPr/>
          <p:nvPr/>
        </p:nvSpPr>
        <p:spPr>
          <a:xfrm rot="5400000">
            <a:off x="6166875" y="951595"/>
            <a:ext cx="214500" cy="180000"/>
          </a:xfrm>
          <a:prstGeom prst="triangle">
            <a:avLst>
              <a:gd name="adj" fmla="val 56256"/>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6" name="Shape 436"/>
          <p:cNvSpPr txBox="1">
            <a:spLocks noGrp="1"/>
          </p:cNvSpPr>
          <p:nvPr>
            <p:ph type="title"/>
          </p:nvPr>
        </p:nvSpPr>
        <p:spPr>
          <a:xfrm>
            <a:off x="192475" y="151275"/>
            <a:ext cx="67158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folHlink"/>
              </a:buClr>
              <a:buSzPts val="1100"/>
              <a:buFont typeface="Arial"/>
              <a:buNone/>
            </a:pPr>
            <a:r>
              <a:rPr lang="en"/>
              <a:t>Choose the right tool for the job</a:t>
            </a:r>
            <a:endParaRPr/>
          </a:p>
          <a:p>
            <a:pPr marL="0" lvl="0" indent="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Shape 441"/>
          <p:cNvSpPr/>
          <p:nvPr/>
        </p:nvSpPr>
        <p:spPr>
          <a:xfrm rot="-5400000" flipH="1">
            <a:off x="-420175" y="1836100"/>
            <a:ext cx="3395100" cy="1381200"/>
          </a:xfrm>
          <a:prstGeom prst="rightArrow">
            <a:avLst>
              <a:gd name="adj1" fmla="val 50000"/>
              <a:gd name="adj2" fmla="val 500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2"/>
              </a:solidFill>
              <a:latin typeface="Proxima Nova"/>
              <a:ea typeface="Proxima Nova"/>
              <a:cs typeface="Proxima Nova"/>
              <a:sym typeface="Proxima Nova"/>
            </a:endParaRPr>
          </a:p>
        </p:txBody>
      </p:sp>
      <p:sp>
        <p:nvSpPr>
          <p:cNvPr id="442" name="Shape 442"/>
          <p:cNvSpPr/>
          <p:nvPr/>
        </p:nvSpPr>
        <p:spPr>
          <a:xfrm>
            <a:off x="2323263" y="872726"/>
            <a:ext cx="4497600" cy="3351600"/>
          </a:xfrm>
          <a:prstGeom prst="ellipse">
            <a:avLst/>
          </a:prstGeom>
          <a:solidFill>
            <a:srgbClr val="FFFFFF"/>
          </a:solidFill>
          <a:ln w="9525" cap="flat" cmpd="sng">
            <a:solidFill>
              <a:srgbClr val="B7B7B7"/>
            </a:solidFill>
            <a:prstDash val="dash"/>
            <a:round/>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43" name="Shape 443"/>
          <p:cNvSpPr txBox="1"/>
          <p:nvPr/>
        </p:nvSpPr>
        <p:spPr>
          <a:xfrm>
            <a:off x="3957525" y="3788970"/>
            <a:ext cx="1229100" cy="302100"/>
          </a:xfrm>
          <a:prstGeom prst="rect">
            <a:avLst/>
          </a:prstGeom>
          <a:noFill/>
          <a:ln>
            <a:noFill/>
          </a:ln>
        </p:spPr>
        <p:txBody>
          <a:bodyPr spcFirstLastPara="1" wrap="square" lIns="91375" tIns="91375" rIns="91375" bIns="91375" anchor="b" anchorCtr="0">
            <a:noAutofit/>
          </a:bodyPr>
          <a:lstStyle/>
          <a:p>
            <a:pPr marL="0" marR="0" lvl="0" indent="0" algn="ctr" rtl="0">
              <a:lnSpc>
                <a:spcPct val="100000"/>
              </a:lnSpc>
              <a:spcBef>
                <a:spcPts val="0"/>
              </a:spcBef>
              <a:spcAft>
                <a:spcPts val="0"/>
              </a:spcAft>
              <a:buClr>
                <a:srgbClr val="000000"/>
              </a:buClr>
              <a:buFont typeface="Proxima Nova"/>
              <a:buNone/>
            </a:pPr>
            <a:r>
              <a:rPr lang="en" sz="1200" b="1" i="0" u="none" strike="noStrike" cap="none">
                <a:solidFill>
                  <a:schemeClr val="dk2"/>
                </a:solidFill>
                <a:latin typeface="Proxima Nova"/>
                <a:ea typeface="Proxima Nova"/>
                <a:cs typeface="Proxima Nova"/>
                <a:sym typeface="Proxima Nova"/>
              </a:rPr>
              <a:t>Hardware</a:t>
            </a:r>
            <a:endParaRPr sz="1200" b="1">
              <a:solidFill>
                <a:schemeClr val="dk2"/>
              </a:solidFill>
            </a:endParaRPr>
          </a:p>
        </p:txBody>
      </p:sp>
      <p:grpSp>
        <p:nvGrpSpPr>
          <p:cNvPr id="444" name="Shape 444"/>
          <p:cNvGrpSpPr/>
          <p:nvPr/>
        </p:nvGrpSpPr>
        <p:grpSpPr>
          <a:xfrm>
            <a:off x="2598778" y="876126"/>
            <a:ext cx="3946352" cy="2750326"/>
            <a:chOff x="0" y="-1"/>
            <a:chExt cx="5052300" cy="3512100"/>
          </a:xfrm>
        </p:grpSpPr>
        <p:sp>
          <p:nvSpPr>
            <p:cNvPr id="445" name="Shape 445"/>
            <p:cNvSpPr/>
            <p:nvPr/>
          </p:nvSpPr>
          <p:spPr>
            <a:xfrm>
              <a:off x="0" y="-1"/>
              <a:ext cx="5052300" cy="3512100"/>
            </a:xfrm>
            <a:prstGeom prst="ellipse">
              <a:avLst/>
            </a:prstGeom>
            <a:solidFill>
              <a:srgbClr val="D8F1ED">
                <a:alpha val="49230"/>
              </a:srgbClr>
            </a:solidFill>
            <a:ln w="9525" cap="flat" cmpd="sng">
              <a:solidFill>
                <a:schemeClr val="dk2"/>
              </a:solidFill>
              <a:prstDash val="dash"/>
              <a:round/>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46" name="Shape 446"/>
            <p:cNvSpPr txBox="1"/>
            <p:nvPr/>
          </p:nvSpPr>
          <p:spPr>
            <a:xfrm>
              <a:off x="1588718" y="2928193"/>
              <a:ext cx="1784100" cy="426900"/>
            </a:xfrm>
            <a:prstGeom prst="rect">
              <a:avLst/>
            </a:prstGeom>
            <a:noFill/>
            <a:ln>
              <a:noFill/>
            </a:ln>
          </p:spPr>
          <p:txBody>
            <a:bodyPr spcFirstLastPara="1" wrap="square" lIns="91375" tIns="91375" rIns="91375" bIns="91375" anchor="b" anchorCtr="0">
              <a:noAutofit/>
            </a:bodyPr>
            <a:lstStyle/>
            <a:p>
              <a:pPr marL="0" marR="0" lvl="0" indent="0" algn="ctr" rtl="0">
                <a:lnSpc>
                  <a:spcPct val="100000"/>
                </a:lnSpc>
                <a:spcBef>
                  <a:spcPts val="0"/>
                </a:spcBef>
                <a:spcAft>
                  <a:spcPts val="0"/>
                </a:spcAft>
                <a:buClr>
                  <a:srgbClr val="000000"/>
                </a:buClr>
                <a:buFont typeface="Proxima Nova"/>
                <a:buNone/>
              </a:pPr>
              <a:r>
                <a:rPr lang="en" sz="1200" b="1" i="0" u="none" strike="noStrike" cap="none">
                  <a:solidFill>
                    <a:schemeClr val="lt1"/>
                  </a:solidFill>
                  <a:latin typeface="Proxima Nova"/>
                  <a:ea typeface="Proxima Nova"/>
                  <a:cs typeface="Proxima Nova"/>
                  <a:sym typeface="Proxima Nova"/>
                </a:rPr>
                <a:t>IaaS</a:t>
              </a:r>
              <a:endParaRPr sz="1200" b="1">
                <a:solidFill>
                  <a:schemeClr val="lt1"/>
                </a:solidFill>
              </a:endParaRPr>
            </a:p>
          </p:txBody>
        </p:sp>
      </p:grpSp>
      <p:grpSp>
        <p:nvGrpSpPr>
          <p:cNvPr id="447" name="Shape 447"/>
          <p:cNvGrpSpPr/>
          <p:nvPr/>
        </p:nvGrpSpPr>
        <p:grpSpPr>
          <a:xfrm>
            <a:off x="2922968" y="872726"/>
            <a:ext cx="3337753" cy="2194021"/>
            <a:chOff x="0" y="0"/>
            <a:chExt cx="4153500" cy="2829900"/>
          </a:xfrm>
        </p:grpSpPr>
        <p:sp>
          <p:nvSpPr>
            <p:cNvPr id="448" name="Shape 448"/>
            <p:cNvSpPr/>
            <p:nvPr/>
          </p:nvSpPr>
          <p:spPr>
            <a:xfrm>
              <a:off x="0" y="0"/>
              <a:ext cx="4153500" cy="2829900"/>
            </a:xfrm>
            <a:prstGeom prst="ellipse">
              <a:avLst/>
            </a:prstGeom>
            <a:solidFill>
              <a:srgbClr val="009FDF">
                <a:alpha val="12690"/>
              </a:srgbClr>
            </a:solidFill>
            <a:ln w="9525" cap="flat" cmpd="sng">
              <a:solidFill>
                <a:schemeClr val="accent2"/>
              </a:solidFill>
              <a:prstDash val="dash"/>
              <a:round/>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accent2"/>
                </a:solidFill>
                <a:latin typeface="Arial"/>
                <a:ea typeface="Arial"/>
                <a:cs typeface="Arial"/>
                <a:sym typeface="Arial"/>
              </a:endParaRPr>
            </a:p>
          </p:txBody>
        </p:sp>
        <p:sp>
          <p:nvSpPr>
            <p:cNvPr id="449" name="Shape 449"/>
            <p:cNvSpPr txBox="1"/>
            <p:nvPr/>
          </p:nvSpPr>
          <p:spPr>
            <a:xfrm>
              <a:off x="840759" y="2103603"/>
              <a:ext cx="2472000" cy="398700"/>
            </a:xfrm>
            <a:prstGeom prst="rect">
              <a:avLst/>
            </a:prstGeom>
            <a:noFill/>
            <a:ln>
              <a:noFill/>
            </a:ln>
          </p:spPr>
          <p:txBody>
            <a:bodyPr spcFirstLastPara="1" wrap="square" lIns="91375" tIns="91375" rIns="91375" bIns="91375" anchor="b" anchorCtr="0">
              <a:noAutofit/>
            </a:bodyPr>
            <a:lstStyle/>
            <a:p>
              <a:pPr marL="0" marR="0" lvl="0" indent="0" algn="ctr" rtl="0">
                <a:lnSpc>
                  <a:spcPct val="100000"/>
                </a:lnSpc>
                <a:spcBef>
                  <a:spcPts val="0"/>
                </a:spcBef>
                <a:spcAft>
                  <a:spcPts val="0"/>
                </a:spcAft>
                <a:buClr>
                  <a:srgbClr val="000000"/>
                </a:buClr>
                <a:buFont typeface="Proxima Nova"/>
                <a:buNone/>
              </a:pPr>
              <a:r>
                <a:rPr lang="en" sz="1200" b="1" i="0" u="none" strike="noStrike" cap="none">
                  <a:solidFill>
                    <a:schemeClr val="accent2"/>
                  </a:solidFill>
                  <a:latin typeface="Proxima Nova"/>
                  <a:ea typeface="Proxima Nova"/>
                  <a:cs typeface="Proxima Nova"/>
                  <a:sym typeface="Proxima Nova"/>
                </a:rPr>
                <a:t>Container Orchestrator</a:t>
              </a:r>
              <a:endParaRPr sz="1200" b="1">
                <a:solidFill>
                  <a:schemeClr val="accent2"/>
                </a:solidFill>
              </a:endParaRPr>
            </a:p>
          </p:txBody>
        </p:sp>
      </p:grpSp>
      <p:grpSp>
        <p:nvGrpSpPr>
          <p:cNvPr id="450" name="Shape 450"/>
          <p:cNvGrpSpPr/>
          <p:nvPr/>
        </p:nvGrpSpPr>
        <p:grpSpPr>
          <a:xfrm>
            <a:off x="3429476" y="872725"/>
            <a:ext cx="2348455" cy="1486329"/>
            <a:chOff x="0" y="0"/>
            <a:chExt cx="3006600" cy="1993200"/>
          </a:xfrm>
        </p:grpSpPr>
        <p:sp>
          <p:nvSpPr>
            <p:cNvPr id="451" name="Shape 451"/>
            <p:cNvSpPr/>
            <p:nvPr/>
          </p:nvSpPr>
          <p:spPr>
            <a:xfrm>
              <a:off x="0" y="0"/>
              <a:ext cx="3006600" cy="1993200"/>
            </a:xfrm>
            <a:prstGeom prst="ellipse">
              <a:avLst/>
            </a:prstGeom>
            <a:solidFill>
              <a:srgbClr val="0066AB">
                <a:alpha val="12690"/>
              </a:srgbClr>
            </a:solidFill>
            <a:ln w="9525" cap="flat" cmpd="sng">
              <a:solidFill>
                <a:srgbClr val="128DD3"/>
              </a:solidFill>
              <a:prstDash val="dash"/>
              <a:round/>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52" name="Shape 452"/>
            <p:cNvSpPr txBox="1"/>
            <p:nvPr/>
          </p:nvSpPr>
          <p:spPr>
            <a:xfrm>
              <a:off x="431942" y="1261468"/>
              <a:ext cx="2126100" cy="398700"/>
            </a:xfrm>
            <a:prstGeom prst="rect">
              <a:avLst/>
            </a:prstGeom>
            <a:noFill/>
            <a:ln>
              <a:noFill/>
            </a:ln>
          </p:spPr>
          <p:txBody>
            <a:bodyPr spcFirstLastPara="1" wrap="square" lIns="91375" tIns="91375" rIns="91375" bIns="91375" anchor="b" anchorCtr="0">
              <a:noAutofit/>
            </a:bodyPr>
            <a:lstStyle/>
            <a:p>
              <a:pPr marL="0" marR="0" lvl="0" indent="0" algn="ctr" rtl="0">
                <a:lnSpc>
                  <a:spcPct val="100000"/>
                </a:lnSpc>
                <a:spcBef>
                  <a:spcPts val="0"/>
                </a:spcBef>
                <a:spcAft>
                  <a:spcPts val="0"/>
                </a:spcAft>
                <a:buClr>
                  <a:srgbClr val="000000"/>
                </a:buClr>
                <a:buFont typeface="Proxima Nova"/>
                <a:buNone/>
              </a:pPr>
              <a:r>
                <a:rPr lang="en" sz="1200" b="1" i="0" u="none" strike="noStrike" cap="none">
                  <a:solidFill>
                    <a:schemeClr val="accent3"/>
                  </a:solidFill>
                  <a:latin typeface="Proxima Nova"/>
                  <a:ea typeface="Proxima Nova"/>
                  <a:cs typeface="Proxima Nova"/>
                  <a:sym typeface="Proxima Nova"/>
                </a:rPr>
                <a:t>Application Platform</a:t>
              </a:r>
              <a:endParaRPr sz="1200" b="1">
                <a:solidFill>
                  <a:schemeClr val="accent3"/>
                </a:solidFill>
              </a:endParaRPr>
            </a:p>
          </p:txBody>
        </p:sp>
      </p:grpSp>
      <p:grpSp>
        <p:nvGrpSpPr>
          <p:cNvPr id="453" name="Shape 453"/>
          <p:cNvGrpSpPr/>
          <p:nvPr/>
        </p:nvGrpSpPr>
        <p:grpSpPr>
          <a:xfrm>
            <a:off x="3857409" y="872725"/>
            <a:ext cx="1495728" cy="788146"/>
            <a:chOff x="-1702" y="-2"/>
            <a:chExt cx="1356300" cy="1023300"/>
          </a:xfrm>
        </p:grpSpPr>
        <p:sp>
          <p:nvSpPr>
            <p:cNvPr id="454" name="Shape 454"/>
            <p:cNvSpPr/>
            <p:nvPr/>
          </p:nvSpPr>
          <p:spPr>
            <a:xfrm>
              <a:off x="64984" y="-2"/>
              <a:ext cx="1226400" cy="1023300"/>
            </a:xfrm>
            <a:prstGeom prst="ellipse">
              <a:avLst/>
            </a:prstGeom>
            <a:solidFill>
              <a:srgbClr val="2E3092">
                <a:alpha val="12690"/>
              </a:srgbClr>
            </a:solidFill>
            <a:ln w="9525" cap="flat" cmpd="sng">
              <a:solidFill>
                <a:schemeClr val="accent4"/>
              </a:solidFill>
              <a:prstDash val="dash"/>
              <a:round/>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55" name="Shape 455"/>
            <p:cNvSpPr txBox="1"/>
            <p:nvPr/>
          </p:nvSpPr>
          <p:spPr>
            <a:xfrm>
              <a:off x="-1702" y="247558"/>
              <a:ext cx="1356300" cy="614700"/>
            </a:xfrm>
            <a:prstGeom prst="rect">
              <a:avLst/>
            </a:prstGeom>
            <a:noFill/>
            <a:ln w="9525" cap="flat" cmpd="sng">
              <a:solidFill>
                <a:srgbClr val="000000">
                  <a:alpha val="0"/>
                </a:srgbClr>
              </a:solidFill>
              <a:prstDash val="dash"/>
              <a:round/>
              <a:headEnd type="none" w="sm" len="sm"/>
              <a:tailEnd type="none" w="sm" len="sm"/>
            </a:ln>
          </p:spPr>
          <p:txBody>
            <a:bodyPr spcFirstLastPara="1" wrap="square" lIns="91375" tIns="91375" rIns="91375" bIns="91375" anchor="b" anchorCtr="0">
              <a:noAutofit/>
            </a:bodyPr>
            <a:lstStyle/>
            <a:p>
              <a:pPr marL="0" marR="0" lvl="0" indent="0" algn="ctr" rtl="0">
                <a:lnSpc>
                  <a:spcPct val="100000"/>
                </a:lnSpc>
                <a:spcBef>
                  <a:spcPts val="0"/>
                </a:spcBef>
                <a:spcAft>
                  <a:spcPts val="0"/>
                </a:spcAft>
                <a:buClr>
                  <a:srgbClr val="000000"/>
                </a:buClr>
                <a:buFont typeface="Proxima Nova"/>
                <a:buNone/>
              </a:pPr>
              <a:r>
                <a:rPr lang="en" sz="1200" b="1" i="0" u="none" strike="noStrike" cap="none">
                  <a:solidFill>
                    <a:schemeClr val="accent4"/>
                  </a:solidFill>
                  <a:latin typeface="Proxima Nova"/>
                  <a:ea typeface="Proxima Nova"/>
                  <a:cs typeface="Proxima Nova"/>
                  <a:sym typeface="Proxima Nova"/>
                </a:rPr>
                <a:t>Serverless Functions</a:t>
              </a:r>
              <a:endParaRPr sz="1200" b="1">
                <a:solidFill>
                  <a:schemeClr val="accent4"/>
                </a:solidFill>
                <a:latin typeface="Proxima Nova"/>
                <a:ea typeface="Proxima Nova"/>
                <a:cs typeface="Proxima Nova"/>
                <a:sym typeface="Proxima Nova"/>
              </a:endParaRPr>
            </a:p>
          </p:txBody>
        </p:sp>
      </p:grpSp>
      <p:sp>
        <p:nvSpPr>
          <p:cNvPr id="456" name="Shape 456"/>
          <p:cNvSpPr txBox="1"/>
          <p:nvPr/>
        </p:nvSpPr>
        <p:spPr>
          <a:xfrm>
            <a:off x="2002075" y="4411850"/>
            <a:ext cx="5054100" cy="241500"/>
          </a:xfrm>
          <a:prstGeom prst="rect">
            <a:avLst/>
          </a:prstGeom>
          <a:noFill/>
          <a:ln>
            <a:noFill/>
          </a:ln>
        </p:spPr>
        <p:txBody>
          <a:bodyPr spcFirstLastPara="1" wrap="square" lIns="45700" tIns="45700" rIns="45700" bIns="45700" anchor="t" anchorCtr="0">
            <a:noAutofit/>
          </a:bodyPr>
          <a:lstStyle/>
          <a:p>
            <a:pPr marL="0" marR="0" lvl="0" indent="0" algn="ctr" rtl="0">
              <a:lnSpc>
                <a:spcPct val="115000"/>
              </a:lnSpc>
              <a:spcBef>
                <a:spcPts val="0"/>
              </a:spcBef>
              <a:spcAft>
                <a:spcPts val="0"/>
              </a:spcAft>
              <a:buClr>
                <a:srgbClr val="000000"/>
              </a:buClr>
              <a:buFont typeface="Arial"/>
              <a:buNone/>
            </a:pPr>
            <a:r>
              <a:rPr lang="en" sz="1600" b="1">
                <a:solidFill>
                  <a:schemeClr val="lt2"/>
                </a:solidFill>
                <a:latin typeface="Proxima Nova"/>
                <a:ea typeface="Proxima Nova"/>
                <a:cs typeface="Proxima Nova"/>
                <a:sym typeface="Proxima Nova"/>
              </a:rPr>
              <a:t>Your strategic g</a:t>
            </a:r>
            <a:r>
              <a:rPr lang="en" sz="1600" b="1" i="0" u="none" strike="noStrike" cap="none">
                <a:solidFill>
                  <a:schemeClr val="lt2"/>
                </a:solidFill>
                <a:latin typeface="Proxima Nova"/>
                <a:ea typeface="Proxima Nova"/>
                <a:cs typeface="Proxima Nova"/>
                <a:sym typeface="Proxima Nova"/>
              </a:rPr>
              <a:t>oal: </a:t>
            </a:r>
            <a:r>
              <a:rPr lang="en" sz="1600" i="0" u="none" strike="noStrike" cap="none">
                <a:solidFill>
                  <a:schemeClr val="dk1"/>
                </a:solidFill>
                <a:latin typeface="Proxima Nova"/>
                <a:ea typeface="Proxima Nova"/>
                <a:cs typeface="Proxima Nova"/>
                <a:sym typeface="Proxima Nova"/>
              </a:rPr>
              <a:t>Push as many workloads as technically feasible to the top of the platform hierarchy</a:t>
            </a:r>
            <a:endParaRPr>
              <a:solidFill>
                <a:schemeClr val="dk1"/>
              </a:solidFill>
              <a:latin typeface="Proxima Nova"/>
              <a:ea typeface="Proxima Nova"/>
              <a:cs typeface="Proxima Nova"/>
              <a:sym typeface="Proxima Nova"/>
            </a:endParaRPr>
          </a:p>
        </p:txBody>
      </p:sp>
      <p:sp>
        <p:nvSpPr>
          <p:cNvPr id="457" name="Shape 457"/>
          <p:cNvSpPr txBox="1"/>
          <p:nvPr/>
        </p:nvSpPr>
        <p:spPr>
          <a:xfrm>
            <a:off x="419325" y="2080225"/>
            <a:ext cx="1768500" cy="93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Proxima Nova"/>
                <a:ea typeface="Proxima Nova"/>
                <a:cs typeface="Proxima Nova"/>
                <a:sym typeface="Proxima Nova"/>
              </a:rPr>
              <a:t>Higher flexibility and less enforcement of standards</a:t>
            </a:r>
            <a:endParaRPr sz="1200" b="1">
              <a:solidFill>
                <a:schemeClr val="dk1"/>
              </a:solidFill>
              <a:latin typeface="Proxima Nova"/>
              <a:ea typeface="Proxima Nova"/>
              <a:cs typeface="Proxima Nova"/>
              <a:sym typeface="Proxima Nova"/>
            </a:endParaRPr>
          </a:p>
        </p:txBody>
      </p:sp>
      <p:sp>
        <p:nvSpPr>
          <p:cNvPr id="458" name="Shape 458"/>
          <p:cNvSpPr/>
          <p:nvPr/>
        </p:nvSpPr>
        <p:spPr>
          <a:xfrm rot="5400000" flipH="1">
            <a:off x="6126700" y="1836175"/>
            <a:ext cx="3395100" cy="1381200"/>
          </a:xfrm>
          <a:prstGeom prst="rightArrow">
            <a:avLst>
              <a:gd name="adj1" fmla="val 50000"/>
              <a:gd name="adj2" fmla="val 500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2"/>
              </a:solidFill>
              <a:latin typeface="Proxima Nova"/>
              <a:ea typeface="Proxima Nova"/>
              <a:cs typeface="Proxima Nova"/>
              <a:sym typeface="Proxima Nova"/>
            </a:endParaRPr>
          </a:p>
        </p:txBody>
      </p:sp>
      <p:sp>
        <p:nvSpPr>
          <p:cNvPr id="459" name="Shape 459"/>
          <p:cNvSpPr txBox="1"/>
          <p:nvPr/>
        </p:nvSpPr>
        <p:spPr>
          <a:xfrm>
            <a:off x="6684475" y="2080225"/>
            <a:ext cx="2245200" cy="93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Proxima Nova"/>
                <a:ea typeface="Proxima Nova"/>
                <a:cs typeface="Proxima Nova"/>
                <a:sym typeface="Proxima Nova"/>
              </a:rPr>
              <a:t>Lower development complexity and higher operational efficiency</a:t>
            </a:r>
            <a:endParaRPr sz="1200" b="1">
              <a:solidFill>
                <a:schemeClr val="dk1"/>
              </a:solidFill>
              <a:latin typeface="Proxima Nova"/>
              <a:ea typeface="Proxima Nova"/>
              <a:cs typeface="Proxima Nova"/>
              <a:sym typeface="Proxima Nova"/>
            </a:endParaRPr>
          </a:p>
        </p:txBody>
      </p:sp>
      <p:sp>
        <p:nvSpPr>
          <p:cNvPr id="460" name="Shape 460"/>
          <p:cNvSpPr txBox="1">
            <a:spLocks noGrp="1"/>
          </p:cNvSpPr>
          <p:nvPr>
            <p:ph type="title"/>
          </p:nvPr>
        </p:nvSpPr>
        <p:spPr>
          <a:xfrm>
            <a:off x="192475" y="151275"/>
            <a:ext cx="6995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a:t>Use the highest abstraction possible</a:t>
            </a:r>
            <a:endParaRPr/>
          </a:p>
          <a:p>
            <a:pPr marL="0" lvl="0" indent="0"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4787</Words>
  <Application>Microsoft Macintosh PowerPoint</Application>
  <PresentationFormat>On-screen Show (16:9)</PresentationFormat>
  <Paragraphs>589</Paragraphs>
  <Slides>44</Slides>
  <Notes>44</Notes>
  <HiddenSlides>5</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44</vt:i4>
      </vt:variant>
    </vt:vector>
  </HeadingPairs>
  <TitlesOfParts>
    <vt:vector size="49" baseType="lpstr">
      <vt:lpstr>Proxima Nova</vt:lpstr>
      <vt:lpstr>Lato Light</vt:lpstr>
      <vt:lpstr>Proxima Nova Semibold</vt:lpstr>
      <vt:lpstr>Pivotal Presentation Theme v1</vt:lpstr>
      <vt:lpstr>Pivotal Presentation Theme v1</vt:lpstr>
      <vt:lpstr>PCF 2.1 Technical Overview</vt:lpstr>
      <vt:lpstr>Agenda</vt:lpstr>
      <vt:lpstr>Typical Customer Outcomes with Pivotal Cloud Foundry</vt:lpstr>
      <vt:lpstr>Example Customer Outcomes</vt:lpstr>
      <vt:lpstr>PowerPoint Presentation</vt:lpstr>
      <vt:lpstr>There are many ways to package and run  workloads in the cloud</vt:lpstr>
      <vt:lpstr>Your goal: choose the right runtime for each workload</vt:lpstr>
      <vt:lpstr>Choose the right tool for the job </vt:lpstr>
      <vt:lpstr>Use the highest abstraction possible </vt:lpstr>
      <vt:lpstr>PCF (Originally)</vt:lpstr>
      <vt:lpstr>PKS (Originally) </vt:lpstr>
      <vt:lpstr>PowerPoint Presentation</vt:lpstr>
      <vt:lpstr>Leveraging more than one abstraction</vt:lpstr>
      <vt:lpstr>Sample Use Case</vt:lpstr>
      <vt:lpstr>PowerPoint Presentation</vt:lpstr>
      <vt:lpstr>Pivotal Application Service (PAS): A Runtime for Apps</vt:lpstr>
      <vt:lpstr>PowerPoint Presentation</vt:lpstr>
      <vt:lpstr>Pivotal Container Service (PKS): A Runtime for Containers</vt:lpstr>
      <vt:lpstr>Pivotal Function Service (PFS): A Runtime for Functions</vt:lpstr>
      <vt:lpstr>PFS Scenarios &amp; Use Cases</vt:lpstr>
      <vt:lpstr>App Platforms + Functions</vt:lpstr>
      <vt:lpstr>PowerPoint Presentation</vt:lpstr>
      <vt:lpstr>The Growing PCF Ecosystem</vt:lpstr>
      <vt:lpstr>The Platform Beneath All Abstractions</vt:lpstr>
      <vt:lpstr>Cloud Foundry BOSH</vt:lpstr>
      <vt:lpstr>Multi-Cloud with BOSH + CPI </vt:lpstr>
      <vt:lpstr>Zero Downtime Updates for OS, CVEs,  Patches with BOSH</vt:lpstr>
      <vt:lpstr>CredHub Mitigates the Risk of Leaked Credentials</vt:lpstr>
      <vt:lpstr>PCF + NSX</vt:lpstr>
      <vt:lpstr>Key Concepts</vt:lpstr>
      <vt:lpstr>Containers</vt:lpstr>
      <vt:lpstr>Pivotal Application Service: Multi-tenancy</vt:lpstr>
      <vt:lpstr>cf push Automates Developer + Operator workflows  </vt:lpstr>
      <vt:lpstr>Pivotal Application Service: Deployment Models</vt:lpstr>
      <vt:lpstr>Pivotal Application Service: Deployment Models</vt:lpstr>
      <vt:lpstr>PowerPoint Presentation</vt:lpstr>
      <vt:lpstr>PowerPoint Presentation</vt:lpstr>
      <vt:lpstr>Everything  you need to transform</vt:lpstr>
      <vt:lpstr>PowerPoint Presentation</vt:lpstr>
      <vt:lpstr>Blue / Green: Four Commands</vt:lpstr>
      <vt:lpstr>Canary: Six Commands</vt:lpstr>
      <vt:lpstr>Zero Downtime: One Command</vt:lpstr>
      <vt:lpstr>Blue / Green: Four Commands</vt:lpstr>
      <vt:lpstr>Canary: Six Commands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PCF 2.1 Technical Overview</dc:title>
  <cp:lastModifiedBy>Sharath Sahadevan</cp:lastModifiedBy>
  <cp:revision>1</cp:revision>
  <dcterms:modified xsi:type="dcterms:W3CDTF">2018-05-14T21:28:33Z</dcterms:modified>
</cp:coreProperties>
</file>